
<file path=[Content_Types].xml><?xml version="1.0" encoding="utf-8"?>
<Types xmlns="http://schemas.openxmlformats.org/package/2006/content-types">
  <Default Extension="png" ContentType="image/png"/>
  <Default Extension="jpeg" ContentType="image/jpeg"/>
  <Default Extension="JPG" ContentType="image/.jpg"/>
  <Default Extension="rels" ContentType="application/vnd.openxmlformats-package.relationships+xml"/>
  <Default Extension="xml" ContentType="application/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commentAuthors.xml" ContentType="application/vnd.openxmlformats-officedocument.presentationml.commentAuthors+xml"/>
  <Override PartName="/ppt/handoutMasters/handoutMaster1.xml" ContentType="application/vnd.openxmlformats-officedocument.presentationml.handoutMaster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presentation.xml" ContentType="application/vnd.openxmlformats-officedocument.presentationml.presentation.main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tableStyles.xml" ContentType="application/vnd.openxmlformats-officedocument.presentationml.tableStyles+xml"/>
  <Override PartName="/ppt/theme/theme1.xml" ContentType="application/vnd.openxmlformats-officedocument.theme+xml"/>
  <Override PartName="/ppt/theme/theme2.xml" ContentType="application/vnd.openxmlformats-officedocument.theme+xml"/>
  <Override PartName="/ppt/theme/theme3.xml" ContentType="application/vnd.openxmlformats-officedocument.theme+xml"/>
  <Override PartName="/ppt/viewProps.xml" ContentType="application/vnd.openxmlformats-officedocument.presentationml.viewProps+xml"/>
</Types>
</file>

<file path=_rels/.rels><?xml version="1.0" encoding="UTF-8" standalone="yes"?>
<Relationships xmlns="http://schemas.openxmlformats.org/package/2006/relationships"><Relationship Id="rId1" Type="http://schemas.openxmlformats.org/officeDocument/2006/relationships/officeDocument" Target="ppt/presentation.xml"/><Relationship Id="rId3" Type="http://schemas.openxmlformats.org/package/2006/relationships/metadata/core-properties" Target="docProps/core.xml"/><Relationship Id="rId2" Type="http://schemas.openxmlformats.org/officeDocument/2006/relationships/extended-properties" Target="docProps/app.xml"/><Relationship Id="rId4" Type="http://schemas.openxmlformats.org/officeDocument/2006/relationships/custom-properties" Target="docProps/custom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notesMasterIdLst>
    <p:notesMasterId r:id="rId25"/>
  </p:notesMasterIdLst>
  <p:handoutMasterIdLst>
    <p:handoutMasterId r:id="rId26"/>
  </p:handoutMasterIdLst>
  <p:sldIdLst>
    <p:sldId id="257" r:id="rId3"/>
    <p:sldId id="258" r:id="rId4"/>
    <p:sldId id="259" r:id="rId5"/>
    <p:sldId id="278" r:id="rId6"/>
    <p:sldId id="260" r:id="rId7"/>
    <p:sldId id="261" r:id="rId8"/>
    <p:sldId id="262" r:id="rId9"/>
    <p:sldId id="284" r:id="rId10"/>
    <p:sldId id="264" r:id="rId11"/>
    <p:sldId id="283" r:id="rId12"/>
    <p:sldId id="276" r:id="rId13"/>
    <p:sldId id="280" r:id="rId14"/>
    <p:sldId id="265" r:id="rId15"/>
    <p:sldId id="266" r:id="rId16"/>
    <p:sldId id="267" r:id="rId17"/>
    <p:sldId id="268" r:id="rId18"/>
    <p:sldId id="277" r:id="rId19"/>
    <p:sldId id="282" r:id="rId20"/>
    <p:sldId id="281" r:id="rId21"/>
    <p:sldId id="269" r:id="rId22"/>
    <p:sldId id="270" r:id="rId23"/>
    <p:sldId id="275" r:id="rId24"/>
  </p:sldIdLst>
  <p:sldSz cx="12192000" cy="6858000" type="screen16x9"/>
  <p:notesSz cx="7103745" cy="10234295"/>
  <p:defaultTextStyle>
    <a:defPPr>
      <a:defRPr lang="zh-CN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xen0n_QfAzfENV" initials="authorId_120933426" lastIdx="0" clrIdx="0"/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  <p:sldAll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MasterView">
  <p:normalViewPr horzBarState="maximized">
    <p:restoredLeft sz="15987" autoAdjust="0"/>
    <p:restoredTop sz="94660"/>
  </p:normalViewPr>
  <p:slideViewPr>
    <p:cSldViewPr snapToGrid="0">
      <p:cViewPr varScale="1">
        <p:scale>
          <a:sx n="122" d="100"/>
          <a:sy n="122" d="100"/>
        </p:scale>
        <p:origin x="96" y="294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9" Type="http://schemas.openxmlformats.org/officeDocument/2006/relationships/slide" Target="slides/slide7.xml"/><Relationship Id="rId8" Type="http://schemas.openxmlformats.org/officeDocument/2006/relationships/slide" Target="slides/slide6.xml"/><Relationship Id="rId7" Type="http://schemas.openxmlformats.org/officeDocument/2006/relationships/slide" Target="slides/slide5.xml"/><Relationship Id="rId6" Type="http://schemas.openxmlformats.org/officeDocument/2006/relationships/slide" Target="slides/slide4.xml"/><Relationship Id="rId5" Type="http://schemas.openxmlformats.org/officeDocument/2006/relationships/slide" Target="slides/slide3.xml"/><Relationship Id="rId4" Type="http://schemas.openxmlformats.org/officeDocument/2006/relationships/slide" Target="slides/slide2.xml"/><Relationship Id="rId30" Type="http://schemas.openxmlformats.org/officeDocument/2006/relationships/commentAuthors" Target="commentAuthors.xml"/><Relationship Id="rId3" Type="http://schemas.openxmlformats.org/officeDocument/2006/relationships/slide" Target="slides/slide1.xml"/><Relationship Id="rId29" Type="http://schemas.openxmlformats.org/officeDocument/2006/relationships/tableStyles" Target="tableStyles.xml"/><Relationship Id="rId28" Type="http://schemas.openxmlformats.org/officeDocument/2006/relationships/viewProps" Target="viewProps.xml"/><Relationship Id="rId27" Type="http://schemas.openxmlformats.org/officeDocument/2006/relationships/presProps" Target="presProps.xml"/><Relationship Id="rId26" Type="http://schemas.openxmlformats.org/officeDocument/2006/relationships/handoutMaster" Target="handoutMasters/handoutMaster1.xml"/><Relationship Id="rId25" Type="http://schemas.openxmlformats.org/officeDocument/2006/relationships/notesMaster" Target="notesMasters/notesMaster1.xml"/><Relationship Id="rId24" Type="http://schemas.openxmlformats.org/officeDocument/2006/relationships/slide" Target="slides/slide22.xml"/><Relationship Id="rId23" Type="http://schemas.openxmlformats.org/officeDocument/2006/relationships/slide" Target="slides/slide21.xml"/><Relationship Id="rId22" Type="http://schemas.openxmlformats.org/officeDocument/2006/relationships/slide" Target="slides/slide20.xml"/><Relationship Id="rId21" Type="http://schemas.openxmlformats.org/officeDocument/2006/relationships/slide" Target="slides/slide19.xml"/><Relationship Id="rId20" Type="http://schemas.openxmlformats.org/officeDocument/2006/relationships/slide" Target="slides/slide18.xml"/><Relationship Id="rId2" Type="http://schemas.openxmlformats.org/officeDocument/2006/relationships/theme" Target="theme/theme1.xml"/><Relationship Id="rId19" Type="http://schemas.openxmlformats.org/officeDocument/2006/relationships/slide" Target="slides/slide17.xml"/><Relationship Id="rId18" Type="http://schemas.openxmlformats.org/officeDocument/2006/relationships/slide" Target="slides/slide16.xml"/><Relationship Id="rId17" Type="http://schemas.openxmlformats.org/officeDocument/2006/relationships/slide" Target="slides/slide15.xml"/><Relationship Id="rId16" Type="http://schemas.openxmlformats.org/officeDocument/2006/relationships/slide" Target="slides/slide14.xml"/><Relationship Id="rId15" Type="http://schemas.openxmlformats.org/officeDocument/2006/relationships/slide" Target="slides/slide13.xml"/><Relationship Id="rId14" Type="http://schemas.openxmlformats.org/officeDocument/2006/relationships/slide" Target="slides/slide12.xml"/><Relationship Id="rId13" Type="http://schemas.openxmlformats.org/officeDocument/2006/relationships/slide" Target="slides/slide11.xml"/><Relationship Id="rId12" Type="http://schemas.openxmlformats.org/officeDocument/2006/relationships/slide" Target="slides/slide10.xml"/><Relationship Id="rId11" Type="http://schemas.openxmlformats.org/officeDocument/2006/relationships/slide" Target="slides/slide9.xml"/><Relationship Id="rId10" Type="http://schemas.openxmlformats.org/officeDocument/2006/relationships/slide" Target="slides/slide8.xml"/><Relationship Id="rId1" Type="http://schemas.openxmlformats.org/officeDocument/2006/relationships/slideMaster" Target="slideMasters/slide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80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1" name="Date Placeholder 2"/>
          <p:cNvSpPr>
            <a:spLocks noGrp="1"/>
          </p:cNvSpPr>
          <p:nvPr>
            <p:ph type="dt" sz="quarter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90"/>
            </a:lvl1pPr>
          </a:lstStyle>
          <a:p>
            <a:fld id="{696C064A-D61B-4B21-B757-51A9B82445B8}" type="datetimeFigureOut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2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90"/>
            </a:lvl1pPr>
          </a:lstStyle>
          <a:p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  <p:sp>
        <p:nvSpPr>
          <p:cNvPr id="1048683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90"/>
            </a:lvl1pPr>
          </a:lstStyle>
          <a:p>
            <a:fld id="{50305E07-67EA-4042-A3F6-853A8AD8D209}" type="slidenum">
              <a:rPr lang="en-US" smtClean="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rPr>
            </a:fld>
            <a:endParaRPr lang="en-US">
              <a:latin typeface="Source Sans 3" panose="020B0503030403020204" charset="0"/>
              <a:ea typeface="Source Sans 3" panose="020B0503030403020204" charset="0"/>
              <a:cs typeface="Source Sans 3" panose="020B0503030403020204" charset="0"/>
            </a:endParaRPr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60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4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5" name="Date Placeholder 2"/>
          <p:cNvSpPr>
            <a:spLocks noGrp="1"/>
          </p:cNvSpPr>
          <p:nvPr>
            <p:ph type="dt" idx="1"/>
          </p:nvPr>
        </p:nvSpPr>
        <p:spPr>
          <a:xfrm>
            <a:off x="4167998" y="0"/>
            <a:ext cx="3188595" cy="574719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3EFD42F7-718C-4B98-AAEC-167E6DDD60A7}" type="datetimeFigureOut">
              <a:rPr lang="en-US" smtClean="0"/>
            </a:fld>
            <a:endParaRPr lang="en-US"/>
          </a:p>
        </p:txBody>
      </p:sp>
      <p:sp>
        <p:nvSpPr>
          <p:cNvPr id="1048676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242770" y="1431824"/>
            <a:ext cx="6872756" cy="3865925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p>
            <a:endParaRPr lang="en-US"/>
          </a:p>
        </p:txBody>
      </p:sp>
      <p:sp>
        <p:nvSpPr>
          <p:cNvPr id="1048677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735830" y="5512523"/>
            <a:ext cx="5886637" cy="4510246"/>
          </a:xfrm>
          <a:prstGeom prst="rect">
            <a:avLst/>
          </a:prstGeom>
        </p:spPr>
        <p:txBody>
          <a:bodyPr vert="horz" lIns="91440" tIns="45720" rIns="91440" bIns="45720" rtlCol="0"/>
          <a:p>
            <a:pPr lvl="0"/>
            <a:r>
              <a:rPr lang="en-US" smtClean="0"/>
              <a:t>Click to edit Master text styles</a:t>
            </a:r>
            <a:endParaRPr lang="en-US" smtClean="0"/>
          </a:p>
          <a:p>
            <a:pPr lvl="1"/>
            <a:r>
              <a:rPr lang="en-US" smtClean="0"/>
              <a:t>Second level</a:t>
            </a:r>
            <a:endParaRPr lang="en-US" smtClean="0"/>
          </a:p>
          <a:p>
            <a:pPr lvl="2"/>
            <a:r>
              <a:rPr lang="en-US" smtClean="0"/>
              <a:t>Third level</a:t>
            </a:r>
            <a:endParaRPr lang="en-US" smtClean="0"/>
          </a:p>
          <a:p>
            <a:pPr lvl="3"/>
            <a:r>
              <a:rPr lang="en-US" smtClean="0"/>
              <a:t>Fourth level</a:t>
            </a:r>
            <a:endParaRPr lang="en-US" smtClean="0"/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1048678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  <p:sp>
        <p:nvSpPr>
          <p:cNvPr id="1048679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4167998" y="10879875"/>
            <a:ext cx="3188595" cy="574718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>
                <a:latin typeface="Source Sans 3" panose="020B0503030403020204" charset="0"/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21B2AA4F-B828-4D7C-AFD3-893933DAFCB4}" type="slidenum">
              <a:rPr lang="en-US" smtClean="0"/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Source Sans 3" panose="020B0503030403020204" charset="0"/>
        <a:ea typeface="Source Sans 3" panose="020B0503030403020204" charset="0"/>
        <a:cs typeface="Source Sans 3" panose="020B0503030403020204" charset="0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标题幻灯片">
    <p:spTree>
      <p:nvGrpSpPr>
        <p:cNvPr id="3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9" name="标题 1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0" name="副标题 2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标题和内容">
    <p:spTree>
      <p:nvGrpSpPr>
        <p:cNvPr id="2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80" name="标题 8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81" name="内容占位符 9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lnSpc>
                <a:spcPct val="100000"/>
              </a:lnSpc>
              <a:defRPr sz="28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>
              <a:lnSpc>
                <a:spcPct val="100000"/>
              </a:lnSpc>
              <a:defRPr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2pPr>
            <a:lvl3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3pPr>
            <a:lvl4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4pPr>
            <a:lvl5pPr>
              <a:lnSpc>
                <a:spcPct val="100000"/>
              </a:lnSpc>
              <a:defRPr sz="22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82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583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84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85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空白">
    <p:spTree>
      <p:nvGrpSpPr>
        <p:cNvPr id="5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7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节标题">
    <p:spTree>
      <p:nvGrpSpPr>
        <p:cNvPr id="36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95" name="标题 5"/>
          <p:cNvSpPr>
            <a:spLocks noGrp="1"/>
          </p:cNvSpPr>
          <p:nvPr>
            <p:ph type="ctrTitle"/>
          </p:nvPr>
        </p:nvSpPr>
        <p:spPr>
          <a:xfrm>
            <a:off x="674776" y="2141082"/>
            <a:ext cx="9923769" cy="1229761"/>
          </a:xfrm>
          <a:prstGeom prst="rect">
            <a:avLst/>
          </a:prstGeom>
        </p:spPr>
        <p:txBody>
          <a:bodyPr anchor="b"/>
          <a:lstStyle>
            <a:lvl1pPr algn="l">
              <a:defRPr sz="6000" b="1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96" name="副标题 6"/>
          <p:cNvSpPr>
            <a:spLocks noGrp="1"/>
          </p:cNvSpPr>
          <p:nvPr>
            <p:ph type="subTitle" idx="1"/>
          </p:nvPr>
        </p:nvSpPr>
        <p:spPr>
          <a:xfrm>
            <a:off x="674793" y="3307292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>
              <a:buNone/>
              <a:defRPr sz="2400" u="none" strike="noStrike" kern="1200" cap="none" spc="0" normalizeH="0">
                <a:solidFill>
                  <a:schemeClr val="tx1"/>
                </a:solidFill>
                <a:latin typeface="Source Sans 3" panose="020B0503030403020204" charset="0"/>
              </a:defRPr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zh-CN" altLang="en-US"/>
              <a:t>单击此处编辑母版副标题样式</a:t>
            </a:r>
            <a:endParaRPr lang="zh-CN" altLang="en-US"/>
          </a:p>
        </p:txBody>
      </p:sp>
      <p:sp>
        <p:nvSpPr>
          <p:cNvPr id="1048597" name="Slide Number Placeholder 1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98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599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00" name="Text Placeholder 3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两栏内容">
    <p:spTree>
      <p:nvGrpSpPr>
        <p:cNvPr id="57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8" name="标题 1"/>
          <p:cNvSpPr>
            <a:spLocks noGrp="1"/>
          </p:cNvSpPr>
          <p:nvPr>
            <p:ph type="title"/>
          </p:nvPr>
        </p:nvSpPr>
        <p:spPr>
          <a:xfrm>
            <a:off x="838184" y="523097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59" name="内容占位符 2"/>
          <p:cNvSpPr>
            <a:spLocks noGrp="1"/>
          </p:cNvSpPr>
          <p:nvPr>
            <p:ph sz="half" idx="1"/>
          </p:nvPr>
        </p:nvSpPr>
        <p:spPr>
          <a:xfrm>
            <a:off x="838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0" name="内容占位符 3"/>
          <p:cNvSpPr>
            <a:spLocks noGrp="1"/>
          </p:cNvSpPr>
          <p:nvPr>
            <p:ph sz="half" idx="2"/>
          </p:nvPr>
        </p:nvSpPr>
        <p:spPr>
          <a:xfrm>
            <a:off x="6172184" y="1983597"/>
            <a:ext cx="5181600" cy="43513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61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2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63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64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仅标题">
    <p:spTree>
      <p:nvGrpSpPr>
        <p:cNvPr id="54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0" name="标题 1"/>
          <p:cNvSpPr>
            <a:spLocks noGrp="1"/>
          </p:cNvSpPr>
          <p:nvPr>
            <p:ph type="title"/>
          </p:nvPr>
        </p:nvSpPr>
        <p:spPr>
          <a:xfrm>
            <a:off x="389210" y="334078"/>
            <a:ext cx="10515600" cy="1325563"/>
          </a:xfrm>
          <a:prstGeom prst="rect">
            <a:avLst/>
          </a:prstGeom>
        </p:spPr>
        <p:txBody>
          <a:bodyPr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图片与标题">
    <p:spTree>
      <p:nvGrpSpPr>
        <p:cNvPr id="58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65" name="标题 1"/>
          <p:cNvSpPr>
            <a:spLocks noGrp="1"/>
          </p:cNvSpPr>
          <p:nvPr>
            <p:ph type="title"/>
          </p:nvPr>
        </p:nvSpPr>
        <p:spPr>
          <a:xfrm>
            <a:off x="838184" y="723122"/>
            <a:ext cx="4165349" cy="1600200"/>
          </a:xfrm>
          <a:prstGeom prst="rect">
            <a:avLst/>
          </a:prstGeom>
        </p:spPr>
        <p:txBody>
          <a:bodyPr anchor="b"/>
          <a:lstStyle>
            <a:lvl1pPr>
              <a:defRPr sz="3200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66" name="图片占位符 2"/>
          <p:cNvSpPr>
            <a:spLocks noGrp="1"/>
          </p:cNvSpPr>
          <p:nvPr>
            <p:ph type="pic" idx="1"/>
          </p:nvPr>
        </p:nvSpPr>
        <p:spPr>
          <a:xfrm>
            <a:off x="5181584" y="723123"/>
            <a:ext cx="6172200" cy="5403850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zh-CN" altLang="en-US"/>
          </a:p>
        </p:txBody>
      </p:sp>
      <p:sp>
        <p:nvSpPr>
          <p:cNvPr id="1048667" name="文本占位符 3"/>
          <p:cNvSpPr>
            <a:spLocks noGrp="1"/>
          </p:cNvSpPr>
          <p:nvPr>
            <p:ph type="body" sz="half" idx="2"/>
          </p:nvPr>
        </p:nvSpPr>
        <p:spPr>
          <a:xfrm>
            <a:off x="838184" y="2323322"/>
            <a:ext cx="4165349" cy="3811588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</p:txBody>
      </p:sp>
      <p:sp>
        <p:nvSpPr>
          <p:cNvPr id="1048668" name="Slide Number Placeholder 4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69" name="Footer Placeholder 5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70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71" name="Text Placeholder 7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竖版">
    <p:spTree>
      <p:nvGrpSpPr>
        <p:cNvPr id="59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72" name="竖排标题 1"/>
          <p:cNvSpPr>
            <a:spLocks noGrp="1"/>
          </p:cNvSpPr>
          <p:nvPr>
            <p:ph type="title" orient="vert"/>
          </p:nvPr>
        </p:nvSpPr>
        <p:spPr>
          <a:xfrm>
            <a:off x="8724884" y="523097"/>
            <a:ext cx="2628900" cy="5811838"/>
          </a:xfrm>
          <a:prstGeom prst="rect">
            <a:avLst/>
          </a:prstGeom>
        </p:spPr>
        <p:txBody>
          <a:bodyPr vert="eaVert"/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673" name="竖排文字占位符 2"/>
          <p:cNvSpPr>
            <a:spLocks noGrp="1"/>
          </p:cNvSpPr>
          <p:nvPr>
            <p:ph type="body" orient="vert" idx="1"/>
          </p:nvPr>
        </p:nvSpPr>
        <p:spPr>
          <a:xfrm>
            <a:off x="838184" y="523097"/>
            <a:ext cx="7734300" cy="5811838"/>
          </a:xfrm>
          <a:prstGeom prst="rect">
            <a:avLst/>
          </a:prstGeom>
        </p:spPr>
        <p:txBody>
          <a:bodyPr vert="eaVert"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objOnly" preserve="1">
  <p:cSld name="内容">
    <p:spTree>
      <p:nvGrpSpPr>
        <p:cNvPr id="55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651" name="内容占位符 1"/>
          <p:cNvSpPr>
            <a:spLocks noGrp="1"/>
          </p:cNvSpPr>
          <p:nvPr>
            <p:ph/>
          </p:nvPr>
        </p:nvSpPr>
        <p:spPr>
          <a:xfrm>
            <a:off x="838184" y="523097"/>
            <a:ext cx="10515600" cy="5811838"/>
          </a:xfrm>
          <a:prstGeom prst="rect">
            <a:avLst/>
          </a:prstGeom>
        </p:spPr>
        <p:txBody>
          <a:bodyPr/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652" name="Slide Number Placeholder 2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653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1048654" name="文本框 1"/>
          <p:cNvSpPr txBox="1"/>
          <p:nvPr userDrawn="1"/>
        </p:nvSpPr>
        <p:spPr>
          <a:xfrm>
            <a:off x="0" y="6353175"/>
            <a:ext cx="1577340" cy="368300"/>
          </a:xfrm>
          <a:prstGeom prst="rect">
            <a:avLst/>
          </a:prstGeom>
        </p:spPr>
        <p:txBody>
          <a:bodyPr wrap="none" rtlCol="0">
            <a:noAutofit/>
          </a:bodyPr>
          <a:p>
            <a:r>
              <a:rPr lang="zh-CN" altLang="en-US">
                <a:solidFill>
                  <a:srgbClr val="BFBFBF"/>
                </a:solidFill>
                <a:cs typeface="Source Sans 3" panose="020B0503030403020204" charset="0"/>
              </a:rPr>
              <a:t>本页</a:t>
            </a:r>
            <a:r>
              <a:rPr lang="zh-CN" altLang="en-US">
                <a:solidFill>
                  <a:srgbClr val="BFBFBF"/>
                </a:solidFill>
                <a:cs typeface="Arial" panose="020B0604020202020204" pitchFamily="34" charset="0"/>
              </a:rPr>
              <a:t>预定讲者</a:t>
            </a:r>
            <a:endParaRPr lang="zh-CN" altLang="en-US">
              <a:solidFill>
                <a:srgbClr val="BFBFBF"/>
              </a:solidFill>
              <a:cs typeface="Source Sans 3" panose="020B0503030403020204" charset="0"/>
            </a:endParaRPr>
          </a:p>
        </p:txBody>
      </p:sp>
      <p:sp>
        <p:nvSpPr>
          <p:cNvPr id="1048655" name="Text Placeholder 5"/>
          <p:cNvSpPr>
            <a:spLocks noGrp="1"/>
          </p:cNvSpPr>
          <p:nvPr>
            <p:ph type="body" idx="10"/>
          </p:nvPr>
        </p:nvSpPr>
        <p:spPr>
          <a:xfrm>
            <a:off x="1652905" y="6353175"/>
            <a:ext cx="1929130" cy="36766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1800" u="none" strike="noStrike" kern="1200" cap="none" spc="0" normalizeH="0">
                <a:solidFill>
                  <a:schemeClr val="bg1">
                    <a:lumMod val="75000"/>
                  </a:schemeClr>
                </a:solidFill>
                <a:latin typeface="Source Sans 3" panose="020B0503030403020204" charset="0"/>
              </a:defRPr>
            </a:lvl1pPr>
            <a:lvl2pPr marL="457200" indent="0">
              <a:buNone/>
            </a:lvl2pPr>
          </a:lstStyle>
          <a:p>
            <a:pPr lvl="0"/>
            <a:r>
              <a:rPr lang="en-US" smtClean="0"/>
              <a:t>Click to edit Master text styles</a:t>
            </a:r>
            <a:endParaRPr lang="en-US" smtClean="0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9" Type="http://schemas.openxmlformats.org/officeDocument/2006/relationships/slideLayout" Target="../slideLayouts/slideLayout9.xml"/><Relationship Id="rId8" Type="http://schemas.openxmlformats.org/officeDocument/2006/relationships/slideLayout" Target="../slideLayouts/slideLayout8.xml"/><Relationship Id="rId7" Type="http://schemas.openxmlformats.org/officeDocument/2006/relationships/slideLayout" Target="../slideLayouts/slideLayout7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4" Type="http://schemas.openxmlformats.org/officeDocument/2006/relationships/slideLayout" Target="../slideLayouts/slideLayout4.xml"/><Relationship Id="rId3" Type="http://schemas.openxmlformats.org/officeDocument/2006/relationships/slideLayout" Target="../slideLayouts/slideLayout3.xml"/><Relationship Id="rId2" Type="http://schemas.openxmlformats.org/officeDocument/2006/relationships/slideLayout" Target="../slideLayouts/slideLayout2.xml"/><Relationship Id="rId11" Type="http://schemas.openxmlformats.org/officeDocument/2006/relationships/theme" Target="../theme/theme1.xml"/><Relationship Id="rId10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>
          <a:blip r:embed="rId10"/>
          <a:stretch>
            <a:fillRect/>
          </a:stretch>
        </a:blipFill>
        <a:effectLst/>
      </p:bgPr>
    </p:bg>
    <p:spTree>
      <p:nvGrpSpPr>
        <p:cNvPr id="13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48576" name="标题 11"/>
          <p:cNvSpPr>
            <a:spLocks noGrp="1"/>
          </p:cNvSpPr>
          <p:nvPr>
            <p:ph type="title"/>
          </p:nvPr>
        </p:nvSpPr>
        <p:spPr>
          <a:xfrm>
            <a:off x="514049" y="442081"/>
            <a:ext cx="9452278" cy="758458"/>
          </a:xfrm>
        </p:spPr>
        <p:txBody>
          <a:bodyPr/>
          <a:lstStyle>
            <a:lvl1pPr>
              <a:defRPr b="1"/>
            </a:lvl1pPr>
          </a:lstStyle>
          <a:p>
            <a:r>
              <a:rPr lang="zh-CN" altLang="en-US"/>
              <a:t>单击此处编辑母版标题样式</a:t>
            </a:r>
            <a:endParaRPr lang="zh-CN" altLang="en-US"/>
          </a:p>
        </p:txBody>
      </p:sp>
      <p:sp>
        <p:nvSpPr>
          <p:cNvPr id="1048577" name="内容占位符 12"/>
          <p:cNvSpPr>
            <a:spLocks noGrp="1"/>
          </p:cNvSpPr>
          <p:nvPr>
            <p:ph idx="1"/>
          </p:nvPr>
        </p:nvSpPr>
        <p:spPr>
          <a:xfrm>
            <a:off x="513999" y="1259762"/>
            <a:ext cx="9452278" cy="4657501"/>
          </a:xfrm>
        </p:spPr>
        <p:txBody>
          <a:bodyPr/>
          <a:lstStyle>
            <a:lvl1pPr>
              <a:defRPr sz="2800"/>
            </a:lvl1pPr>
            <a:lvl3pPr>
              <a:defRPr sz="2200"/>
            </a:lvl3pPr>
            <a:lvl4pPr>
              <a:defRPr sz="2200"/>
            </a:lvl4pPr>
            <a:lvl5pPr>
              <a:defRPr sz="2200"/>
            </a:lvl5pPr>
          </a:lstStyle>
          <a:p>
            <a:pPr lvl="0"/>
            <a:r>
              <a:rPr lang="zh-CN" altLang="en-US"/>
              <a:t>单击此处编辑母版文本样式</a:t>
            </a:r>
            <a:endParaRPr lang="zh-CN" altLang="en-US"/>
          </a:p>
          <a:p>
            <a:pPr lvl="1"/>
            <a:r>
              <a:rPr lang="zh-CN" altLang="en-US"/>
              <a:t>第二级</a:t>
            </a:r>
            <a:endParaRPr lang="zh-CN" altLang="en-US"/>
          </a:p>
          <a:p>
            <a:pPr lvl="2"/>
            <a:r>
              <a:rPr lang="zh-CN" altLang="en-US"/>
              <a:t>第三级</a:t>
            </a:r>
            <a:endParaRPr lang="zh-CN" altLang="en-US"/>
          </a:p>
          <a:p>
            <a:pPr lvl="3"/>
            <a:r>
              <a:rPr lang="zh-CN" altLang="en-US"/>
              <a:t>第四级</a:t>
            </a:r>
            <a:endParaRPr lang="zh-CN" altLang="en-US"/>
          </a:p>
          <a:p>
            <a:pPr lvl="4"/>
            <a:r>
              <a:rPr lang="zh-CN" altLang="en-US"/>
              <a:t>第五级</a:t>
            </a:r>
            <a:endParaRPr lang="zh-CN" altLang="en-US"/>
          </a:p>
        </p:txBody>
      </p:sp>
      <p:sp>
        <p:nvSpPr>
          <p:cNvPr id="1048578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fld id="{B3561BA9-CDCF-4958-B8AB-66F3BF063E13}" type="slidenum">
              <a:rPr lang="en-US" smtClean="0"/>
            </a:fld>
            <a:endParaRPr lang="en-US"/>
          </a:p>
        </p:txBody>
      </p:sp>
      <p:sp>
        <p:nvSpPr>
          <p:cNvPr id="1048579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  <a:ea typeface="Source Sans 3" panose="020B0503030403020204" charset="0"/>
                <a:cs typeface="Source Sans 3" panose="020B0503030403020204" charset="0"/>
              </a:defRPr>
            </a:lvl1pPr>
          </a:lstStyle>
          <a:p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b="1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</p:titleStyle>
    <p:bodyStyle>
      <a:lvl1pPr marL="228600" indent="-228600" algn="l" defTabSz="914400" rtl="0" eaLnBrk="1" latinLnBrk="0" hangingPunct="1">
        <a:lnSpc>
          <a:spcPct val="100000"/>
        </a:lnSpc>
        <a:spcBef>
          <a:spcPts val="1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1pPr>
      <a:lvl2pPr marL="6858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2pPr>
      <a:lvl3pPr marL="11430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3pPr>
      <a:lvl4pPr marL="16002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4pPr>
      <a:lvl5pPr marL="2057400" indent="-228600" algn="l" defTabSz="914400" rtl="0" eaLnBrk="1" latinLnBrk="0" hangingPunct="1">
        <a:lnSpc>
          <a:spcPct val="10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Source Han Sans CN" panose="020B0500000000000000" charset="-122"/>
          <a:ea typeface="Source Han Sans CN" panose="020B0500000000000000" charset="-122"/>
          <a:cs typeface="Source Sans 3" panose="020B0503030403020204" charset="0"/>
        </a:defRPr>
      </a:lvl5pPr>
      <a:lvl6pPr marL="2514600" marR="0" indent="-228600" algn="l" defTabSz="914400" rtl="0" eaLnBrk="1" fontAlgn="auto" latinLnBrk="0" hangingPunct="1">
        <a:lnSpc>
          <a:spcPct val="90000"/>
        </a:lnSpc>
        <a:spcBef>
          <a:spcPts val="500"/>
        </a:spcBef>
        <a:spcAft>
          <a:spcPts val="0"/>
        </a:spcAft>
        <a:buClrTx/>
        <a:buSzTx/>
        <a:buFont typeface="Arial" panose="020B0604020202020204" pitchFamily="34" charset="0"/>
        <a:buChar char="•"/>
        <a:defRPr lang="zh-CN" altLang="en-US" sz="2400" kern="1200" dirty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8pPr>
      <a:lvl9pPr marL="3657600" indent="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None/>
        <a:defRPr lang="en-US" altLang="zh-CN" sz="2400" kern="1200" dirty="0" smtClean="0">
          <a:solidFill>
            <a:schemeClr val="tx1"/>
          </a:solidFill>
          <a:latin typeface="微软雅黑" panose="020B0503020204020204" charset="-122"/>
          <a:ea typeface="微软雅黑" panose="020B0503020204020204" charset="-122"/>
          <a:cs typeface="+mn-cs"/>
        </a:defRPr>
      </a:lvl9pPr>
    </p:bodyStyle>
    <p:otherStyle>
      <a:defPPr>
        <a:defRPr lang="zh-CN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loongarch@whlug.cn" TargetMode="Externa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5.xml"/><Relationship Id="rId2" Type="http://schemas.openxmlformats.org/officeDocument/2006/relationships/hyperlink" Target="https://github.com/dotnet/runtime/commit/51afa067be9f0d00dac2c455ceb78e38eef1e239" TargetMode="External"/><Relationship Id="rId1" Type="http://schemas.openxmlformats.org/officeDocument/2006/relationships/hyperlink" Target="https://github.com/dotnet/runtime/pull/113564" TargetMode="External"/></Relationships>
</file>

<file path=ppt/slides/_rels/slide11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lore.kernel.org/loongarch/CAAhV-H4A74u9CmLcF3O6sFJbJXcxOyww1or1NJ-AntEOUgBMzQ@mail.gmail.com/" TargetMode="External"/><Relationship Id="rId4" Type="http://schemas.openxmlformats.org/officeDocument/2006/relationships/hyperlink" Target="https://lore.kernel.org/loongarch/20250306021840.2120016-1-maobibo@loongson.cn/" TargetMode="External"/><Relationship Id="rId3" Type="http://schemas.openxmlformats.org/officeDocument/2006/relationships/hyperlink" Target="https://lore.kernel.org/loongarch/20250314071013.1575167-15-thuth@redhat.com/" TargetMode="External"/><Relationship Id="rId2" Type="http://schemas.openxmlformats.org/officeDocument/2006/relationships/hyperlink" Target="https://lore.kernel.org/loongarch/CAK3+h2xxwarw1uBo0R9r=4zVA6rEwDDz=de-cr4RqSBPSLvF=Q@mail.gmail.com/" TargetMode="External"/><Relationship Id="rId1" Type="http://schemas.openxmlformats.org/officeDocument/2006/relationships/hyperlink" Target="https://lore.kernel.org/loongarch/" TargetMode="Externa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lore.kernel.org/loongarch/" TargetMode="Externa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1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6" Type="http://schemas.openxmlformats.org/officeDocument/2006/relationships/slideLayout" Target="../slideLayouts/slideLayout2.xml"/><Relationship Id="rId5" Type="http://schemas.openxmlformats.org/officeDocument/2006/relationships/hyperlink" Target="https://github.com/lcpu-club/loongarch-packages/pull/489" TargetMode="External"/><Relationship Id="rId4" Type="http://schemas.openxmlformats.org/officeDocument/2006/relationships/hyperlink" Target="https://github.com/lcpu-club/loongarch-packages/pull/515" TargetMode="External"/><Relationship Id="rId3" Type="http://schemas.openxmlformats.org/officeDocument/2006/relationships/hyperlink" Target="https://github.com/lcpu-club/loongarch-packages/pull/519" TargetMode="External"/><Relationship Id="rId2" Type="http://schemas.openxmlformats.org/officeDocument/2006/relationships/hyperlink" Target="https://github.com/lcpu-club/loongarch-packages/pull/518" TargetMode="External"/><Relationship Id="rId1" Type="http://schemas.openxmlformats.org/officeDocument/2006/relationships/hyperlink" Target="https://github.com/lcpu-club/loongarch-packages/pull/521" TargetMode="External"/></Relationships>
</file>

<file path=ppt/slides/_rels/slide17.xml.rels><?xml version="1.0" encoding="UTF-8" standalone="yes"?>
<Relationships xmlns="http://schemas.openxmlformats.org/package/2006/relationships"><Relationship Id="rId4" Type="http://schemas.openxmlformats.org/officeDocument/2006/relationships/slideLayout" Target="../slideLayouts/slideLayout2.xml"/><Relationship Id="rId3" Type="http://schemas.openxmlformats.org/officeDocument/2006/relationships/image" Target="../media/image4.png"/><Relationship Id="rId2" Type="http://schemas.openxmlformats.org/officeDocument/2006/relationships/hyperlink" Target="https://github.com/microcai/gentoo-zh/pull/6457" TargetMode="External"/><Relationship Id="rId1" Type="http://schemas.openxmlformats.org/officeDocument/2006/relationships/hyperlink" Target="https://github.com/ptitSeb/box64/issues/2004" TargetMode="Externa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hyperlink" Target="https://www.phoronix.com/news/Mesa-Chromium-VA-API-MR" TargetMode="External"/></Relationships>
</file>

<file path=ppt/slides/_rels/slide19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4.png"/><Relationship Id="rId1" Type="http://schemas.openxmlformats.org/officeDocument/2006/relationships/hyperlink" Target="https://aosc.io/" TargetMode="Externa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2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image" Target="../media/image5.png"/><Relationship Id="rId1" Type="http://schemas.openxmlformats.org/officeDocument/2006/relationships/hyperlink" Target="http://www.openedv.com/thread-351513-1-1.html" TargetMode="External"/></Relationships>
</file>

<file path=ppt/slides/_rels/slide22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1.xml"/><Relationship Id="rId2" Type="http://schemas.openxmlformats.org/officeDocument/2006/relationships/image" Target="../media/image3.png"/><Relationship Id="rId1" Type="http://schemas.openxmlformats.org/officeDocument/2006/relationships/image" Target="../media/image2.jpeg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nuttx.apache.org/" TargetMode="Externa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ithub.com/LoongsonLab/rt-thread" TargetMode="Externa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slideLayout" Target="../slideLayouts/slideLayout2.xml"/><Relationship Id="rId1" Type="http://schemas.openxmlformats.org/officeDocument/2006/relationships/hyperlink" Target="https://gcc.gnu.org/PR119127" TargetMode="Externa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5" Type="http://schemas.openxmlformats.org/officeDocument/2006/relationships/slideLayout" Target="../slideLayouts/slideLayout2.xml"/><Relationship Id="rId4" Type="http://schemas.openxmlformats.org/officeDocument/2006/relationships/hyperlink" Target="https://github.com/dotnet/runtime/issues/113354" TargetMode="External"/><Relationship Id="rId3" Type="http://schemas.openxmlformats.org/officeDocument/2006/relationships/hyperlink" Target="https://github.com/loongson-community/dotnet-unofficial-build/issues/9" TargetMode="External"/><Relationship Id="rId2" Type="http://schemas.openxmlformats.org/officeDocument/2006/relationships/hyperlink" Target="https://github.com/loongson-community/dotnet-unofficial-build/releases/tag/v9.0.201+loong.20250313.build.20250313" TargetMode="External"/><Relationship Id="rId1" Type="http://schemas.openxmlformats.org/officeDocument/2006/relationships/hyperlink" Target="https://github.com/loongson-community/dotnet-unofficial-build/releases/tag/v9.0.200+loong.20250310.build.20250310" TargetMode="Externa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24" name=""/>
        <p:cNvGrpSpPr/>
        <p:nvPr/>
      </p:nvGrpSpPr>
      <p:grpSpPr/>
      <p:sp>
        <p:nvSpPr>
          <p:cNvPr id="104858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欢迎</a:t>
            </a:r>
            <a:r>
              <a:rPr lang="zh-CN" altLang="en-US">
                <a:cs typeface="Arial" panose="020B0604020202020204" pitchFamily="34" charset="0"/>
              </a:rPr>
              <a:t>参加龙架构双周会</a:t>
            </a:r>
            <a:endParaRPr lang="zh-CN" altLang="en-US"/>
          </a:p>
        </p:txBody>
      </p:sp>
      <p:sp>
        <p:nvSpPr>
          <p:cNvPr id="104858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 sz="2400" b="1"/>
              <a:t>编辑权限申请</a:t>
            </a:r>
            <a:endParaRPr lang="zh-CN" altLang="en-US" sz="2400" b="1"/>
          </a:p>
          <a:p>
            <a:pPr lvl="1"/>
            <a:r>
              <a:rPr lang="zh-CN" altLang="en-US" sz="1800"/>
              <a:t>计划好主讲的议题和大致用时</a:t>
            </a:r>
            <a:endParaRPr lang="zh-CN" altLang="en-US" sz="1800"/>
          </a:p>
          <a:p>
            <a:pPr lvl="1"/>
            <a:r>
              <a:rPr lang="zh-CN" altLang="en-US" sz="1800"/>
              <a:t>在本文档申请编辑权限且附上简短的申请理由</a:t>
            </a:r>
            <a:endParaRPr lang="zh-CN" altLang="en-US" sz="1800"/>
          </a:p>
          <a:p>
            <a:pPr lvl="1"/>
            <a:r>
              <a:rPr lang="zh-CN" altLang="en-US" sz="1800"/>
              <a:t>在龙架构双周会交流群中 </a:t>
            </a:r>
            <a:r>
              <a:rPr lang="zh-CN" altLang="en-US" sz="1800" b="1">
                <a:solidFill>
                  <a:srgbClr val="C00000"/>
                </a:solidFill>
              </a:rPr>
              <a:t>@群主</a:t>
            </a:r>
            <a:r>
              <a:rPr lang="zh-CN" altLang="en-US" sz="1800"/>
              <a:t> 或 </a:t>
            </a:r>
            <a:r>
              <a:rPr lang="zh-CN" altLang="en-US" sz="1800" b="1">
                <a:solidFill>
                  <a:srgbClr val="C00000"/>
                </a:solidFill>
              </a:rPr>
              <a:t>管理员</a:t>
            </a:r>
            <a:r>
              <a:rPr lang="zh-CN" altLang="en-US" sz="1800"/>
              <a:t> 获取权限</a:t>
            </a:r>
            <a:endParaRPr lang="zh-CN" altLang="en-US" sz="1800"/>
          </a:p>
          <a:p>
            <a:pPr lvl="1"/>
            <a:r>
              <a:rPr lang="zh-CN" altLang="en-US" sz="1800"/>
              <a:t>向 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loongarch</a:t>
            </a:r>
            <a:r>
              <a:rPr lang="zh-CN" altLang="en-US" sz="1800">
                <a:latin typeface="Fira Code" charset="0"/>
                <a:ea typeface="Fira Code" charset="0"/>
                <a:cs typeface="Fira Code" charset="0"/>
                <a:hlinkClick r:id="rId1"/>
              </a:rPr>
              <a:t>@</a:t>
            </a:r>
            <a:r>
              <a:rPr lang="en-US" altLang="zh-CN" sz="1800">
                <a:latin typeface="Fira Code" charset="0"/>
                <a:ea typeface="Fira Code" charset="0"/>
                <a:cs typeface="Fira Code" charset="0"/>
                <a:hlinkClick r:id="rId1"/>
              </a:rPr>
              <a:t>whlug.cn</a:t>
            </a:r>
            <a:r>
              <a:rPr lang="en-US" altLang="zh-CN" sz="1800"/>
              <a:t> </a:t>
            </a:r>
            <a:r>
              <a:rPr lang="zh-CN" altLang="en-US" sz="1800"/>
              <a:t>发送主题为龙架构双周会报告的邮件</a:t>
            </a:r>
            <a:endParaRPr lang="zh-CN" altLang="en-US" sz="1800"/>
          </a:p>
          <a:p>
            <a:pPr lvl="2"/>
            <a:r>
              <a:rPr lang="zh-CN" altLang="en-US" sz="1800"/>
              <a:t>邮件内请简要说明您将要报告的内容，我们将在收到邮件后同您取得联系，为您提供文档的编辑权限</a:t>
            </a:r>
            <a:endParaRPr lang="zh-CN" altLang="en-US" sz="1800"/>
          </a:p>
          <a:p>
            <a:r>
              <a:rPr lang="zh-CN" altLang="en-US" sz="2400" b="1"/>
              <a:t>内容编辑</a:t>
            </a:r>
            <a:endParaRPr lang="zh-CN" altLang="en-US" sz="2400" b="1"/>
          </a:p>
          <a:p>
            <a:pPr lvl="1"/>
            <a:r>
              <a:rPr lang="zh-CN" altLang="en-US" sz="1800"/>
              <a:t>请在对应的议题版块下添加您想要分享的内容</a:t>
            </a:r>
            <a:endParaRPr lang="zh-CN" altLang="en-US" sz="1800"/>
          </a:p>
          <a:p>
            <a:pPr lvl="1"/>
            <a:r>
              <a:rPr lang="zh-CN" altLang="en-US" sz="1800"/>
              <a:t>若无对应议题，请直接在幻灯片其他议题最前方添加</a:t>
            </a:r>
            <a:endParaRPr lang="zh-CN" altLang="en-US" sz="1800"/>
          </a:p>
          <a:p>
            <a:pPr lvl="1"/>
            <a:r>
              <a:rPr lang="zh-CN" altLang="en-US" sz="1800"/>
              <a:t>快速报告一页控制在 </a:t>
            </a:r>
            <a:r>
              <a:rPr lang="en-US" altLang="zh-CN" sz="1800"/>
              <a:t>3 </a:t>
            </a:r>
            <a:r>
              <a:rPr lang="zh-CN" altLang="en-US" sz="1800"/>
              <a:t>分钟以内，报告期间请勿讨论发言</a:t>
            </a:r>
            <a:endParaRPr lang="zh-CN" altLang="en-US" sz="1800"/>
          </a:p>
          <a:p>
            <a:pPr lvl="1"/>
            <a:r>
              <a:rPr lang="zh-CN" altLang="en-US" sz="1800"/>
              <a:t>专题报告 </a:t>
            </a:r>
            <a:r>
              <a:rPr lang="en-US" altLang="zh-CN" sz="1800"/>
              <a:t>15~30 </a:t>
            </a:r>
            <a:r>
              <a:rPr lang="zh-CN" altLang="en-US" sz="1800"/>
              <a:t>分钟，分享结束后可讨论交流</a:t>
            </a:r>
            <a:endParaRPr lang="zh-CN" altLang="en-US" sz="180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.NET SDK </a:t>
            </a:r>
            <a:r>
              <a:rPr lang="zh-CN" altLang="en-US"/>
              <a:t>社区发行版（续）</a:t>
            </a:r>
            <a:endParaRPr lang="zh-CN" altLang="en-US"/>
          </a:p>
        </p:txBody>
      </p:sp>
      <p:sp>
        <p:nvSpPr>
          <p:cNvPr id="5" name="内容占位符 4"/>
          <p:cNvSpPr>
            <a:spLocks noGrp="1"/>
          </p:cNvSpPr>
          <p:nvPr>
            <p:ph sz="half" idx="1"/>
          </p:nvPr>
        </p:nvSpPr>
        <p:spPr>
          <a:xfrm>
            <a:off x="744664" y="1601724"/>
            <a:ext cx="5181600" cy="4631898"/>
          </a:xfrm>
        </p:spPr>
        <p:txBody>
          <a:bodyPr/>
          <a:p>
            <a:r>
              <a:rPr lang="en-US" altLang="zh-CN"/>
              <a:t>4Darmygeometry</a:t>
            </a:r>
            <a:r>
              <a:rPr lang="zh-CN" altLang="en-US"/>
              <a:t> </a:t>
            </a:r>
            <a:r>
              <a:rPr lang="en-US" altLang="zh-CN"/>
              <a:t> </a:t>
            </a:r>
            <a:r>
              <a:rPr lang="zh-CN" altLang="en-US"/>
              <a:t>注意到代码注释中存在对</a:t>
            </a:r>
            <a:r>
              <a:rPr lang="en-US" altLang="zh-CN"/>
              <a:t> 64 </a:t>
            </a:r>
            <a:r>
              <a:rPr lang="zh-CN" altLang="en-US"/>
              <a:t>位</a:t>
            </a:r>
            <a:r>
              <a:rPr lang="en-US" altLang="zh-CN"/>
              <a:t>LoongArch CPU </a:t>
            </a:r>
            <a:r>
              <a:rPr lang="zh-CN" altLang="en-US"/>
              <a:t>中</a:t>
            </a:r>
            <a:r>
              <a:rPr lang="en-US" altLang="zh-CN"/>
              <a:t> 32 </a:t>
            </a:r>
            <a:r>
              <a:rPr lang="zh-CN" altLang="en-US"/>
              <a:t>位算术指令语义的错误描述，并</a:t>
            </a:r>
            <a:r>
              <a:rPr lang="zh-CN" altLang="en-US">
                <a:hlinkClick r:id="rId1"/>
              </a:rPr>
              <a:t>建议了</a:t>
            </a:r>
            <a:r>
              <a:rPr lang="zh-CN" altLang="en-US"/>
              <a:t>修改，但并不正确</a:t>
            </a:r>
            <a:endParaRPr lang="zh-CN" altLang="en-US"/>
          </a:p>
          <a:p>
            <a:r>
              <a:rPr lang="zh-CN" altLang="en-US"/>
              <a:t>随后，该工单被</a:t>
            </a:r>
            <a:r>
              <a:rPr lang="en-US" altLang="zh-CN"/>
              <a:t>xry111</a:t>
            </a:r>
            <a:r>
              <a:rPr lang="zh-CN" altLang="en-US"/>
              <a:t>注意到，并在</a:t>
            </a:r>
            <a:r>
              <a:rPr lang="en-US" altLang="zh-CN"/>
              <a:t>issue</a:t>
            </a:r>
            <a:r>
              <a:rPr lang="zh-CN" altLang="en-US"/>
              <a:t>中进行了相关讨论</a:t>
            </a:r>
            <a:endParaRPr lang="zh-CN" altLang="en-US"/>
          </a:p>
          <a:p>
            <a:r>
              <a:rPr lang="zh-CN" altLang="en-US"/>
              <a:t>此段注释修饰的 </a:t>
            </a:r>
            <a:r>
              <a:rPr lang="en-US" altLang="zh-CN"/>
              <a:t>LoongArch </a:t>
            </a:r>
            <a:r>
              <a:rPr lang="zh-CN" altLang="en-US"/>
              <a:t>特有逻辑是否真的必要？</a:t>
            </a:r>
            <a:endParaRPr lang="zh-CN" altLang="en-US"/>
          </a:p>
        </p:txBody>
      </p:sp>
      <p:sp>
        <p:nvSpPr>
          <p:cNvPr id="6" name="内容占位符 5"/>
          <p:cNvSpPr>
            <a:spLocks noGrp="1"/>
          </p:cNvSpPr>
          <p:nvPr>
            <p:ph sz="half" idx="2"/>
          </p:nvPr>
        </p:nvSpPr>
        <p:spPr>
          <a:xfrm>
            <a:off x="6257911" y="1742035"/>
            <a:ext cx="5181600" cy="4351338"/>
          </a:xfrm>
        </p:spPr>
        <p:txBody>
          <a:bodyPr/>
          <a:p>
            <a:pPr marL="0" indent="0">
              <a:buNone/>
            </a:pP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4Darmygeometry 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</a:rPr>
              <a:t>修改前的写法，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  <a:hlinkClick r:id="rId2"/>
              </a:rPr>
              <a:t>追溯至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</a:rPr>
              <a:t>龙芯团队：</a:t>
            </a:r>
            <a:endParaRPr lang="en-US" altLang="zh-CN" sz="1400">
              <a:latin typeface="Fira Code" charset="0"/>
              <a:ea typeface="Fira Code" charset="0"/>
              <a:cs typeface="Fira Code" charset="0"/>
            </a:endParaRPr>
          </a:p>
          <a:p>
            <a:pPr marL="0" indent="0">
              <a:buNone/>
            </a:pP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// For LoongArch64's ISA which is same with the MIPS64 ISA, even the instructions of 32bits operation need// the upper 32bits be sign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extended to 64 bits.</a:t>
            </a:r>
            <a:endParaRPr lang="en-US" altLang="zh-CN" sz="1400">
              <a:latin typeface="Fira Code" charset="0"/>
              <a:ea typeface="Fira Code" charset="0"/>
              <a:cs typeface="Fira Code" charset="0"/>
            </a:endParaRPr>
          </a:p>
          <a:p>
            <a:pPr marL="0" indent="0">
              <a:buNone/>
            </a:pPr>
            <a:endParaRPr lang="en-US" altLang="zh-CN" sz="1400">
              <a:latin typeface="Fira Code" charset="0"/>
              <a:ea typeface="Fira Code" charset="0"/>
              <a:cs typeface="Fira Code" charset="0"/>
            </a:endParaRPr>
          </a:p>
          <a:p>
            <a:pPr marL="0" indent="0">
              <a:buNone/>
            </a:pP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4Darmygeometry 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</a:rPr>
              <a:t>修改版本：</a:t>
            </a: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// For LoongArch64's ISA which is a RISC ISA which is different from any other existing ones,// even the instructions of 32bits operation need the upper 32bits be sign</a:t>
            </a:r>
            <a:r>
              <a:rPr lang="zh-CN" altLang="en-US" sz="14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1400">
                <a:latin typeface="Fira Code" charset="0"/>
                <a:ea typeface="Fira Code" charset="0"/>
                <a:cs typeface="Fira Code" charset="0"/>
              </a:rPr>
              <a:t>extended to 64 bits.</a:t>
            </a:r>
            <a:endParaRPr lang="zh-CN" altLang="en-US" sz="1400">
              <a:latin typeface="Fira Code" charset="0"/>
              <a:ea typeface="Fira Code" charset="0"/>
              <a:cs typeface="Fira Code" charset="0"/>
            </a:endParaRPr>
          </a:p>
        </p:txBody>
      </p:sp>
      <p:sp>
        <p:nvSpPr>
          <p:cNvPr id="7" name="文本占位符 6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600"/>
              <a:t>Hengqi Chen</a:t>
            </a:r>
            <a:endParaRPr lang="en-US" altLang="zh-CN" sz="2600"/>
          </a:p>
          <a:p>
            <a:pPr lvl="1"/>
            <a:r>
              <a:rPr lang="zh-CN" altLang="en-US" sz="2225"/>
              <a:t>修复 </a:t>
            </a:r>
            <a:r>
              <a:rPr lang="en-US" altLang="zh-CN" sz="2225"/>
              <a:t>BPF JIT </a:t>
            </a:r>
            <a:r>
              <a:rPr lang="zh-CN" altLang="en-US" sz="2225"/>
              <a:t>镜像中的收尾程序遗漏一个 </a:t>
            </a:r>
            <a:r>
              <a:rPr lang="en-US" altLang="zh-CN" sz="2225" b="1">
                <a:latin typeface="Fira Code" charset="0"/>
                <a:ea typeface="Fira Code" charset="0"/>
                <a:cs typeface="Fira Code" charset="0"/>
              </a:rPr>
              <a:t>jirl</a:t>
            </a:r>
            <a:r>
              <a:rPr lang="en-US" altLang="zh-CN" sz="2225"/>
              <a:t> </a:t>
            </a:r>
            <a:r>
              <a:rPr lang="zh-CN" altLang="en-US" sz="2225"/>
              <a:t>指令导致程序锁死的</a:t>
            </a:r>
            <a:br>
              <a:rPr lang="zh-CN" altLang="en-US" sz="2225"/>
            </a:br>
            <a:r>
              <a:rPr lang="zh-CN" altLang="en-US" sz="2225"/>
              <a:t>问题（</a:t>
            </a:r>
            <a:r>
              <a:rPr lang="zh-CN" altLang="en-US" sz="2225">
                <a:hlinkClick r:id="rId2"/>
              </a:rPr>
              <a:t>第 </a:t>
            </a:r>
            <a:r>
              <a:rPr lang="en-US" altLang="zh-CN" sz="2225">
                <a:hlinkClick r:id="rId2"/>
              </a:rPr>
              <a:t>1 </a:t>
            </a:r>
            <a:r>
              <a:rPr lang="zh-CN" altLang="en-US" sz="2225">
                <a:hlinkClick r:id="rId2"/>
              </a:rPr>
              <a:t>版</a:t>
            </a:r>
            <a:r>
              <a:rPr lang="zh-CN" altLang="en-US" sz="2225"/>
              <a:t>）</a:t>
            </a:r>
            <a:endParaRPr lang="en-US" altLang="zh-CN" sz="2225"/>
          </a:p>
          <a:p>
            <a:r>
              <a:rPr lang="en-US" altLang="zh-CN" sz="2600"/>
              <a:t>Thomas Huth</a:t>
            </a:r>
            <a:endParaRPr lang="en-US" altLang="zh-CN" sz="2600"/>
          </a:p>
          <a:p>
            <a:pPr lvl="1"/>
            <a:r>
              <a:rPr lang="zh-CN" altLang="en-US" sz="2200"/>
              <a:t>将龙架构平台头文件中的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__ASSEMBLY__</a:t>
            </a:r>
            <a:r>
              <a:rPr lang="en-US" altLang="zh-CN" sz="2200"/>
              <a:t>  </a:t>
            </a:r>
            <a:r>
              <a:rPr lang="zh-CN" altLang="en-US" sz="2200"/>
              <a:t>宏改为 </a:t>
            </a:r>
            <a:r>
              <a:rPr lang="en-US" altLang="zh-CN" sz="2200"/>
              <a:t>GCC/Clang </a:t>
            </a:r>
            <a:r>
              <a:rPr lang="zh-CN" altLang="en-US" sz="2200"/>
              <a:t>通用的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__ASSEMBLER__</a:t>
            </a:r>
            <a:r>
              <a:rPr lang="en-US" altLang="zh-CN" sz="2200"/>
              <a:t> </a:t>
            </a:r>
            <a:r>
              <a:rPr lang="zh-CN" altLang="en-US" sz="2200"/>
              <a:t>宏（</a:t>
            </a:r>
            <a:r>
              <a:rPr lang="zh-CN" altLang="en-US" sz="2200">
                <a:hlinkClick r:id="rId3"/>
              </a:rPr>
              <a:t>第 </a:t>
            </a:r>
            <a:r>
              <a:rPr lang="en-US" altLang="zh-CN" sz="2200">
                <a:hlinkClick r:id="rId3"/>
              </a:rPr>
              <a:t>1 </a:t>
            </a:r>
            <a:r>
              <a:rPr lang="zh-CN" altLang="en-US" sz="2200">
                <a:hlinkClick r:id="rId3"/>
              </a:rPr>
              <a:t>版</a:t>
            </a:r>
            <a:r>
              <a:rPr lang="zh-CN" altLang="en-US" sz="2200"/>
              <a:t>）</a:t>
            </a:r>
            <a:endParaRPr lang="en-US" altLang="zh-CN" sz="2200"/>
          </a:p>
          <a:p>
            <a:r>
              <a:rPr lang="en-US" altLang="zh-CN" sz="2600"/>
              <a:t>Bibo Mao</a:t>
            </a:r>
            <a:endParaRPr lang="en-US" altLang="zh-CN" sz="2600"/>
          </a:p>
          <a:p>
            <a:pPr lvl="1"/>
            <a:r>
              <a:rPr lang="zh-CN" altLang="en-US" sz="2200"/>
              <a:t>修复虚拟机从 </a:t>
            </a:r>
            <a:r>
              <a:rPr lang="en-US" altLang="zh-CN" sz="2200"/>
              <a:t>S4 </a:t>
            </a:r>
            <a:r>
              <a:rPr lang="zh-CN" altLang="en-US" sz="2200"/>
              <a:t>恢复后 </a:t>
            </a:r>
            <a:r>
              <a:rPr lang="en-US" altLang="zh-CN" sz="2200"/>
              <a:t>CSR</a:t>
            </a:r>
            <a:r>
              <a:rPr lang="zh-CN" altLang="en-US" sz="2200"/>
              <a:t>（控制和状态寄存器）未正确重载的问题，并将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ESTAT</a:t>
            </a:r>
            <a:r>
              <a:rPr lang="zh-CN" altLang="en-US" sz="2200"/>
              <a:t>（异常状态）寄存器状态值从硬编码的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0x1fff</a:t>
            </a:r>
            <a:r>
              <a:rPr lang="en-US" altLang="zh-CN" sz="2200"/>
              <a:t> </a:t>
            </a:r>
            <a:r>
              <a:rPr lang="zh-CN" altLang="en-US" sz="2200"/>
              <a:t>改为 先前引入的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CSR_ESTAT_IS</a:t>
            </a:r>
            <a:r>
              <a:rPr lang="en-US" altLang="zh-CN" sz="2200"/>
              <a:t> </a:t>
            </a:r>
            <a:r>
              <a:rPr lang="zh-CN" altLang="en-US" sz="2200"/>
              <a:t>宏运算结果（</a:t>
            </a:r>
            <a:r>
              <a:rPr lang="zh-CN" altLang="en-US" sz="2200">
                <a:hlinkClick r:id="rId4"/>
              </a:rPr>
              <a:t>第 </a:t>
            </a:r>
            <a:r>
              <a:rPr lang="en-US" altLang="zh-CN" sz="2200">
                <a:hlinkClick r:id="rId4"/>
              </a:rPr>
              <a:t>2 </a:t>
            </a:r>
            <a:r>
              <a:rPr lang="zh-CN" altLang="en-US" sz="2200">
                <a:hlinkClick r:id="rId4"/>
              </a:rPr>
              <a:t>版</a:t>
            </a:r>
            <a:r>
              <a:rPr lang="zh-CN" altLang="en-US" sz="2200"/>
              <a:t>）</a:t>
            </a:r>
            <a:endParaRPr lang="zh-CN" altLang="en-US" sz="2200"/>
          </a:p>
          <a:p>
            <a:pPr lvl="1"/>
            <a:r>
              <a:rPr lang="zh-CN" altLang="en-US" sz="2200"/>
              <a:t>修复 </a:t>
            </a:r>
            <a:r>
              <a:rPr lang="en-US" altLang="zh-CN" sz="2200"/>
              <a:t>hugetlbfs </a:t>
            </a:r>
            <a:r>
              <a:rPr lang="zh-CN" altLang="en-US" sz="2200"/>
              <a:t>中基础地址未与 </a:t>
            </a:r>
            <a:r>
              <a:rPr lang="en-US" altLang="zh-CN" sz="2200"/>
              <a:t>PMD </a:t>
            </a:r>
            <a:r>
              <a:rPr lang="zh-CN" altLang="en-US" sz="2200"/>
              <a:t>大小对齐，导致 </a:t>
            </a:r>
            <a:r>
              <a:rPr lang="en-US" altLang="zh-CN" sz="2200"/>
              <a:t>LTP </a:t>
            </a: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testcases/bin/hugefork02</a:t>
            </a:r>
            <a:r>
              <a:rPr lang="en-US" altLang="zh-CN" sz="2200"/>
              <a:t> </a:t>
            </a:r>
            <a:r>
              <a:rPr lang="zh-CN" altLang="en-US" sz="2200"/>
              <a:t>单元测试失败的问题（</a:t>
            </a:r>
            <a:r>
              <a:rPr lang="zh-CN" altLang="en-US" sz="2200">
                <a:hlinkClick r:id="rId5"/>
              </a:rPr>
              <a:t>第 </a:t>
            </a:r>
            <a:r>
              <a:rPr lang="en-US" altLang="zh-CN" sz="2200">
                <a:hlinkClick r:id="rId5"/>
              </a:rPr>
              <a:t>1 </a:t>
            </a:r>
            <a:r>
              <a:rPr lang="zh-CN" altLang="en-US" sz="2200">
                <a:hlinkClick r:id="rId5"/>
              </a:rPr>
              <a:t>版</a:t>
            </a:r>
            <a:r>
              <a:rPr lang="zh-CN" altLang="en-US" sz="2200"/>
              <a:t>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Linux </a:t>
            </a:r>
            <a:r>
              <a:rPr lang="zh-CN" altLang="en-US"/>
              <a:t>内核（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loongarch</a:t>
            </a:r>
            <a:r>
              <a:rPr lang="en-US" altLang="zh-CN">
                <a:cs typeface="Arial" panose="020B0604020202020204" pitchFamily="34" charset="0"/>
              </a:rPr>
              <a:t> </a:t>
            </a:r>
            <a:r>
              <a:rPr lang="zh-CN" altLang="en-US">
                <a:cs typeface="Arial" panose="020B0604020202020204" pitchFamily="34" charset="0"/>
              </a:rPr>
              <a:t>列表）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pPr lvl="0"/>
            <a:r>
              <a:rPr lang="en-US" altLang="zh-CN" sz="2600"/>
              <a:t>Tianyang Zhang</a:t>
            </a:r>
            <a:endParaRPr lang="en-US" altLang="zh-CN" sz="2600"/>
          </a:p>
          <a:p>
            <a:pPr lvl="1"/>
            <a:r>
              <a:rPr lang="zh-CN" altLang="en-US" sz="2200"/>
              <a:t>新增</a:t>
            </a:r>
            <a:r>
              <a:rPr lang="en-US" altLang="zh-CN" sz="2200"/>
              <a:t> 3C6000 </a:t>
            </a:r>
            <a:r>
              <a:rPr lang="zh-CN" altLang="en-US" sz="2200"/>
              <a:t>中引入的中断重定向支持（第</a:t>
            </a:r>
            <a:r>
              <a:rPr lang="en-US" altLang="zh-CN" sz="2200"/>
              <a:t> 1 </a:t>
            </a:r>
            <a:r>
              <a:rPr lang="zh-CN" altLang="en-US" sz="2200"/>
              <a:t>版）</a:t>
            </a:r>
            <a:endParaRPr lang="zh-CN" altLang="en-US" sz="2200"/>
          </a:p>
          <a:p>
            <a:pPr lvl="0"/>
            <a:r>
              <a:rPr lang="en-US" altLang="zh-CN" sz="2600"/>
              <a:t>Qunqin Zhao</a:t>
            </a:r>
            <a:endParaRPr lang="en-US" altLang="zh-CN" sz="2600"/>
          </a:p>
          <a:p>
            <a:pPr lvl="1"/>
            <a:r>
              <a:rPr lang="zh-CN" altLang="en-US" sz="2200"/>
              <a:t>龙芯安全引擎、</a:t>
            </a:r>
            <a:r>
              <a:rPr lang="en-US" altLang="zh-CN" sz="2200"/>
              <a:t>TPM </a:t>
            </a:r>
            <a:r>
              <a:rPr lang="zh-CN" altLang="en-US" sz="2200"/>
              <a:t>设备支持（第</a:t>
            </a:r>
            <a:r>
              <a:rPr lang="en-US" altLang="zh-CN" sz="2200"/>
              <a:t> 5 </a:t>
            </a:r>
            <a:r>
              <a:rPr lang="zh-CN" altLang="en-US" sz="2200"/>
              <a:t>版）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3" name=""/>
        <p:cNvGrpSpPr/>
        <p:nvPr/>
      </p:nvGrpSpPr>
      <p:grpSpPr/>
      <p:sp>
        <p:nvSpPr>
          <p:cNvPr id="1048619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20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</a:t>
            </a:r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发行版变动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1048621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4" name=""/>
        <p:cNvGrpSpPr/>
        <p:nvPr/>
      </p:nvGrpSpPr>
      <p:grpSpPr/>
      <p:sp>
        <p:nvSpPr>
          <p:cNvPr id="104862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>
                <a:ea typeface="Source Sans 3" panose="020B0503030403020204" charset="0"/>
              </a:rPr>
              <a:t>Gentoo</a:t>
            </a:r>
            <a:endParaRPr lang="zh-CN" altLang="en-US">
              <a:ea typeface="Source Sans 3" panose="020B0503030403020204" charset="0"/>
            </a:endParaRPr>
          </a:p>
        </p:txBody>
      </p:sp>
      <p:sp>
        <p:nvSpPr>
          <p:cNvPr id="1048623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 sz="2400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mail</a:t>
            </a:r>
            <a:r>
              <a:rPr lang="zh-CN" altLang="en-US" sz="2400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400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client/thunderbird</a:t>
            </a:r>
            <a:r>
              <a:rPr lang="zh-CN" altLang="en-US" sz="2400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400">
                <a:solidFill>
                  <a:srgbClr val="C00000"/>
                </a:solidFill>
                <a:latin typeface="Fira Code" charset="0"/>
                <a:ea typeface="Fira Code" charset="0"/>
                <a:cs typeface="Fira Code" charset="0"/>
              </a:rPr>
              <a:t>136 (masked)</a:t>
            </a:r>
            <a:endParaRPr lang="en-US" altLang="zh-CN" sz="2400">
              <a:solidFill>
                <a:srgbClr val="C00000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cs typeface="Source Han Sans CN" panose="020B0500000000000000" charset="-122"/>
              </a:rPr>
              <a:t>相比 </a:t>
            </a:r>
            <a:r>
              <a:rPr lang="en-US" altLang="zh-CN" sz="2200">
                <a:solidFill>
                  <a:srgbClr val="000000"/>
                </a:solidFill>
                <a:cs typeface="Source Han Sans CN" panose="020B0500000000000000" charset="-122"/>
              </a:rPr>
              <a:t>128esr </a:t>
            </a:r>
            <a:r>
              <a:rPr lang="zh-CN" altLang="en-US" sz="2200">
                <a:solidFill>
                  <a:srgbClr val="000000"/>
                </a:solidFill>
                <a:cs typeface="Source Han Sans CN" panose="020B0500000000000000" charset="-122"/>
              </a:rPr>
              <a:t>分支有</a:t>
            </a:r>
            <a:r>
              <a:rPr lang="en-US" altLang="zh-CN" sz="2200">
                <a:solidFill>
                  <a:srgbClr val="000000"/>
                </a:solidFill>
                <a:cs typeface="Source Han Sans CN" panose="020B0500000000000000" charset="-122"/>
              </a:rPr>
              <a:t> SQLite </a:t>
            </a:r>
            <a:r>
              <a:rPr lang="zh-CN" altLang="en-US" sz="2200">
                <a:solidFill>
                  <a:srgbClr val="000000"/>
                </a:solidFill>
                <a:cs typeface="Source Han Sans CN" panose="020B0500000000000000" charset="-122"/>
              </a:rPr>
              <a:t>表结构变更，可能无法平滑降级</a:t>
            </a:r>
            <a:endParaRPr lang="zh-CN" altLang="en-US" sz="2200">
              <a:solidFill>
                <a:srgbClr val="000000"/>
              </a:solidFill>
              <a:cs typeface="Source Han Sans CN" panose="020B0500000000000000" charset="-122"/>
            </a:endParaRPr>
          </a:p>
          <a:p>
            <a:pPr lvl="1"/>
            <a:r>
              <a:rPr lang="zh-CN" altLang="en-US" sz="2200">
                <a:solidFill>
                  <a:srgbClr val="000000"/>
                </a:solidFill>
                <a:cs typeface="Source Han Sans CN" panose="020B0500000000000000" charset="-122"/>
              </a:rPr>
              <a:t>请需要升级试用的同学</a:t>
            </a:r>
            <a:r>
              <a:rPr lang="zh-CN" altLang="en-US" sz="2200" b="1">
                <a:solidFill>
                  <a:srgbClr val="000000"/>
                </a:solidFill>
                <a:cs typeface="Source Han Sans CN" panose="020B0500000000000000" charset="-122"/>
              </a:rPr>
              <a:t>务必备份 </a:t>
            </a:r>
            <a:r>
              <a:rPr lang="en-US" altLang="zh-CN" sz="2200" b="1">
                <a:solidFill>
                  <a:srgbClr val="000000"/>
                </a:solidFill>
                <a:latin typeface="Fira Code" charset="0"/>
                <a:ea typeface="Fira Code" charset="0"/>
                <a:cs typeface="Fira Code" charset="0"/>
              </a:rPr>
              <a:t>~/.thunderbird</a:t>
            </a:r>
            <a:r>
              <a:rPr lang="en-US" altLang="zh-CN" sz="2200">
                <a:solidFill>
                  <a:srgbClr val="000000"/>
                </a:solidFill>
                <a:cs typeface="Source Han Sans CN" panose="020B0500000000000000" charset="-122"/>
              </a:rPr>
              <a:t> </a:t>
            </a:r>
            <a:r>
              <a:rPr lang="zh-CN" altLang="en-US" sz="2200">
                <a:solidFill>
                  <a:srgbClr val="000000"/>
                </a:solidFill>
                <a:cs typeface="Source Han Sans CN" panose="020B0500000000000000" charset="-122"/>
              </a:rPr>
              <a:t>以防万一</a:t>
            </a:r>
            <a:endParaRPr lang="en-US" altLang="zh-CN" sz="2200">
              <a:solidFill>
                <a:srgbClr val="000000"/>
              </a:solidFill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net</a:t>
            </a:r>
            <a:r>
              <a:rPr lang="zh-CN" altLang="en-US" sz="24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analyzer/tcpdump</a:t>
            </a:r>
            <a:endParaRPr lang="en-US" altLang="zh-CN" sz="2400"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sys</a:t>
            </a:r>
            <a:r>
              <a:rPr lang="zh-CN" altLang="en-US" sz="24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firmware/edk2 202502 bump</a:t>
            </a:r>
            <a:endParaRPr lang="en-US" altLang="zh-CN" sz="2400">
              <a:latin typeface="Fira Code" charset="0"/>
              <a:ea typeface="Fira Code" charset="0"/>
              <a:cs typeface="Fira Code" charset="0"/>
            </a:endParaRPr>
          </a:p>
          <a:p>
            <a:pPr lvl="0"/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unmask sys</a:t>
            </a:r>
            <a:r>
              <a:rPr lang="zh-CN" altLang="en-US" sz="2400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 sz="2400">
                <a:latin typeface="Fira Code" charset="0"/>
                <a:ea typeface="Fira Code" charset="0"/>
                <a:cs typeface="Fira Code" charset="0"/>
              </a:rPr>
              <a:t>devel/gcc[sanitize]</a:t>
            </a:r>
            <a:endParaRPr lang="en-US" altLang="zh-CN" sz="2055">
              <a:latin typeface="Fira Code" charset="0"/>
              <a:ea typeface="Fira Code" charset="0"/>
              <a:cs typeface="Fira Code" charset="0"/>
            </a:endParaRPr>
          </a:p>
          <a:p>
            <a:pPr lvl="0"/>
            <a:endParaRPr lang="zh-CN" altLang="en-US" sz="2400">
              <a:latin typeface="Fira Code" charset="0"/>
              <a:ea typeface="Fira Code" charset="0"/>
              <a:cs typeface="Fira Code" charset="0"/>
            </a:endParaRP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5" name=""/>
        <p:cNvGrpSpPr/>
        <p:nvPr/>
      </p:nvGrpSpPr>
      <p:grpSpPr/>
      <p:sp>
        <p:nvSpPr>
          <p:cNvPr id="104862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Gentoo</a:t>
            </a:r>
            <a:endParaRPr lang="zh-CN" altLang="en-US"/>
          </a:p>
        </p:txBody>
      </p:sp>
      <p:sp>
        <p:nvSpPr>
          <p:cNvPr id="1048625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dev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build/muon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950500</a:t>
            </a:r>
            <a:endParaRPr lang="en-US" altLang="zh-CN"/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dev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python/ipython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9.0.0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950384</a:t>
            </a:r>
            <a:endParaRPr lang="en-US" altLang="zh-CN"/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dev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python/pydantic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2.11.0_beta1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950743</a:t>
            </a:r>
            <a:endParaRPr lang="en-US" altLang="zh-CN"/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dev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util/bloaty</a:t>
            </a:r>
            <a:endParaRPr lang="en-US" altLang="zh-CN">
              <a:latin typeface="Fira Code" charset="0"/>
              <a:ea typeface="Fira Code" charset="0"/>
              <a:cs typeface="Fira Code" charset="0"/>
            </a:endParaRPr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llvm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core/polly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950617</a:t>
            </a:r>
            <a:endParaRPr lang="en-US" altLang="zh-CN"/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net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im/gajim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2.0.1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950666</a:t>
            </a:r>
            <a:endParaRPr lang="en-US" altLang="zh-CN"/>
          </a:p>
          <a:p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dev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python/sphinx</a:t>
            </a:r>
            <a:r>
              <a:rPr lang="zh-CN" altLang="en-US">
                <a:latin typeface="Fira Code" charset="0"/>
                <a:ea typeface="Fira Code" charset="0"/>
                <a:cs typeface="Fira Code" charset="0"/>
              </a:rPr>
              <a:t>-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8.2.3</a:t>
            </a:r>
            <a:r>
              <a:rPr lang="en-US" altLang="zh-CN"/>
              <a:t> </a:t>
            </a:r>
            <a:r>
              <a:rPr lang="zh-CN" altLang="en-US"/>
              <a:t>#</a:t>
            </a:r>
            <a:r>
              <a:rPr lang="en-US" altLang="zh-CN"/>
              <a:t>949989</a:t>
            </a:r>
            <a:endParaRPr lang="en-US" altLang="zh-CN"/>
          </a:p>
          <a:p>
            <a:endParaRPr lang="zh-CN" altLang="en-US"/>
          </a:p>
        </p:txBody>
      </p:sp>
      <p:sp>
        <p:nvSpPr>
          <p:cNvPr id="1048626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6" name=""/>
        <p:cNvGrpSpPr/>
        <p:nvPr/>
      </p:nvGrpSpPr>
      <p:grpSpPr/>
      <p:sp>
        <p:nvSpPr>
          <p:cNvPr id="1048627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Arch </a:t>
            </a:r>
            <a:r>
              <a:rPr lang="en-US" altLang="zh-CN">
                <a:cs typeface="Arial" panose="020B0604020202020204" pitchFamily="34" charset="0"/>
              </a:rPr>
              <a:t>Linux for Loong64</a:t>
            </a:r>
            <a:endParaRPr lang="zh-CN" altLang="en-US"/>
          </a:p>
        </p:txBody>
      </p:sp>
      <p:sp>
        <p:nvSpPr>
          <p:cNvPr id="1048628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修复</a:t>
            </a:r>
            <a:r>
              <a:rPr lang="en-US" altLang="zh-CN">
                <a:hlinkClick r:id="rId1"/>
              </a:rPr>
              <a:t>chromium 134</a:t>
            </a:r>
            <a:endParaRPr lang="en-US" altLang="zh-CN"/>
          </a:p>
          <a:p>
            <a:r>
              <a:rPr lang="zh-CN" altLang="en-US"/>
              <a:t>修复</a:t>
            </a:r>
            <a:r>
              <a:rPr lang="en-US" altLang="zh-CN">
                <a:hlinkClick r:id="rId2"/>
              </a:rPr>
              <a:t>linux 6.13.6</a:t>
            </a:r>
            <a:r>
              <a:rPr lang="en-US" altLang="zh-CN"/>
              <a:t> </a:t>
            </a:r>
            <a:r>
              <a:rPr lang="zh-CN" altLang="en-US"/>
              <a:t>和 </a:t>
            </a:r>
            <a:r>
              <a:rPr lang="en-US" altLang="zh-CN">
                <a:hlinkClick r:id="rId3"/>
              </a:rPr>
              <a:t>linux</a:t>
            </a:r>
            <a:r>
              <a:rPr lang="zh-CN" altLang="en-US">
                <a:hlinkClick r:id="rId3"/>
              </a:rPr>
              <a:t>-</a:t>
            </a:r>
            <a:r>
              <a:rPr lang="en-US" altLang="zh-CN">
                <a:hlinkClick r:id="rId3"/>
              </a:rPr>
              <a:t>zen 6.13.6</a:t>
            </a:r>
            <a:endParaRPr lang="en-US" altLang="zh-CN"/>
          </a:p>
          <a:p>
            <a:r>
              <a:rPr lang="zh-CN" altLang="en-US"/>
              <a:t>升级</a:t>
            </a:r>
            <a:r>
              <a:rPr lang="en-US" altLang="zh-CN">
                <a:hlinkClick r:id="rId4"/>
              </a:rPr>
              <a:t>devtools</a:t>
            </a:r>
            <a:r>
              <a:rPr lang="zh-CN" altLang="en-US">
                <a:hlinkClick r:id="rId4"/>
              </a:rPr>
              <a:t>-</a:t>
            </a:r>
            <a:r>
              <a:rPr lang="en-US" altLang="zh-CN">
                <a:hlinkClick r:id="rId4"/>
              </a:rPr>
              <a:t>loong64</a:t>
            </a:r>
            <a:r>
              <a:rPr lang="zh-CN" altLang="en-US"/>
              <a:t>，增加</a:t>
            </a:r>
            <a:r>
              <a:rPr lang="en-US" altLang="zh-CN"/>
              <a:t>Rust</a:t>
            </a:r>
            <a:r>
              <a:rPr lang="zh-CN" altLang="en-US"/>
              <a:t>和</a:t>
            </a:r>
            <a:r>
              <a:rPr lang="en-US" altLang="zh-CN"/>
              <a:t>Fortran</a:t>
            </a:r>
            <a:r>
              <a:rPr lang="zh-CN" altLang="en-US"/>
              <a:t>配置</a:t>
            </a:r>
            <a:endParaRPr lang="zh-CN" altLang="en-US"/>
          </a:p>
          <a:p>
            <a:r>
              <a:rPr lang="zh-CN" altLang="en-US"/>
              <a:t>修复</a:t>
            </a:r>
            <a:r>
              <a:rPr lang="en-US" altLang="zh-CN">
                <a:hlinkClick r:id="rId5"/>
              </a:rPr>
              <a:t>openh264</a:t>
            </a:r>
            <a:r>
              <a:rPr lang="zh-CN" altLang="en-US"/>
              <a:t>，查明是</a:t>
            </a:r>
            <a:r>
              <a:rPr lang="en-US" altLang="zh-CN"/>
              <a:t>GCC</a:t>
            </a:r>
            <a:r>
              <a:rPr lang="zh-CN" altLang="en-US"/>
              <a:t>实现问题，更换编译器</a:t>
            </a:r>
            <a:endParaRPr lang="zh-CN" altLang="en-US"/>
          </a:p>
          <a:p>
            <a:r>
              <a:rPr lang="zh-CN" altLang="en-US"/>
              <a:t>目前</a:t>
            </a:r>
            <a:r>
              <a:rPr lang="en-US" altLang="zh-CN"/>
              <a:t>ollama</a:t>
            </a:r>
            <a:r>
              <a:rPr lang="zh-CN" altLang="en-US"/>
              <a:t>已经支持</a:t>
            </a:r>
            <a:r>
              <a:rPr lang="en-US" altLang="zh-CN"/>
              <a:t>rocm</a:t>
            </a:r>
            <a:r>
              <a:rPr lang="zh-CN" altLang="en-US"/>
              <a:t>，欢迎测试。</a:t>
            </a:r>
            <a:endParaRPr lang="zh-CN" altLang="en-US"/>
          </a:p>
        </p:txBody>
      </p:sp>
      <p:sp>
        <p:nvSpPr>
          <p:cNvPr id="1048629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600"/>
              <a:t>32 </a:t>
            </a:r>
            <a:r>
              <a:rPr lang="zh-CN" altLang="en-US" sz="2600"/>
              <a:t>位 </a:t>
            </a:r>
            <a:r>
              <a:rPr lang="en-US" altLang="zh-CN" sz="2600"/>
              <a:t>x86 </a:t>
            </a:r>
            <a:r>
              <a:rPr lang="zh-CN" altLang="en-US" sz="2600"/>
              <a:t>运行时已完成翻修（但咱不可用）</a:t>
            </a:r>
            <a:endParaRPr lang="zh-CN" altLang="en-US" sz="2600"/>
          </a:p>
          <a:p>
            <a:pPr lvl="1"/>
            <a:r>
              <a:rPr lang="zh-CN" altLang="en-US" sz="2200"/>
              <a:t>通过 </a:t>
            </a:r>
            <a:r>
              <a:rPr lang="en-US" altLang="zh-CN" sz="2200"/>
              <a:t>LATX </a:t>
            </a:r>
            <a:r>
              <a:rPr lang="zh-CN" altLang="en-US" sz="2200"/>
              <a:t>启动 </a:t>
            </a:r>
            <a:r>
              <a:rPr lang="en-US" altLang="zh-CN" sz="2200"/>
              <a:t>Wine</a:t>
            </a:r>
            <a:r>
              <a:rPr lang="zh-CN" altLang="en-US" sz="2200"/>
              <a:t> </a:t>
            </a:r>
            <a:r>
              <a:rPr lang="en-US" altLang="zh-CN" sz="2200"/>
              <a:t>10.1</a:t>
            </a:r>
            <a:r>
              <a:rPr lang="zh-CN" altLang="en-US" sz="2200"/>
              <a:t> 启动时报类似如下错误</a:t>
            </a:r>
            <a:br>
              <a:rPr lang="zh-CN" altLang="en-US" sz="2200"/>
            </a:b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chdir to /tmp/.wine-1000/server-... :</a:t>
            </a:r>
            <a:br>
              <a:rPr lang="en-US" altLang="zh-CN" sz="2200" b="1">
                <a:latin typeface="Fira Code" charset="0"/>
                <a:ea typeface="Fira Code" charset="0"/>
                <a:cs typeface="Fira Code" charset="0"/>
              </a:rPr>
            </a:br>
            <a:r>
              <a:rPr lang="en-US" altLang="zh-CN" sz="2200" b="1">
                <a:latin typeface="Fira Code" charset="0"/>
                <a:ea typeface="Fira Code" charset="0"/>
                <a:cs typeface="Fira Code" charset="0"/>
              </a:rPr>
              <a:t>No such file or directory</a:t>
            </a:r>
            <a:endParaRPr lang="en-US" altLang="zh-CN" sz="2200" b="1">
              <a:latin typeface="Fira Code" charset="0"/>
              <a:ea typeface="Fira Code" charset="0"/>
              <a:cs typeface="Fira Code" charset="0"/>
            </a:endParaRPr>
          </a:p>
          <a:p>
            <a:pPr lvl="1"/>
            <a:r>
              <a:rPr lang="zh-CN" altLang="en-US" sz="2200"/>
              <a:t>与</a:t>
            </a:r>
            <a:r>
              <a:rPr lang="en-US" altLang="zh-CN" sz="2200"/>
              <a:t> </a:t>
            </a:r>
            <a:r>
              <a:rPr lang="en-US" altLang="zh-CN" sz="2200">
                <a:hlinkClick r:id="rId1"/>
              </a:rPr>
              <a:t>box64</a:t>
            </a:r>
            <a:r>
              <a:rPr lang="zh-CN" altLang="en-US" sz="2200">
                <a:hlinkClick r:id="rId1"/>
              </a:rPr>
              <a:t>#</a:t>
            </a:r>
            <a:r>
              <a:rPr lang="en-US" altLang="zh-CN" sz="2200">
                <a:hlinkClick r:id="rId1"/>
              </a:rPr>
              <a:t>2004</a:t>
            </a:r>
            <a:r>
              <a:rPr lang="en-US" altLang="zh-CN" sz="2200"/>
              <a:t> </a:t>
            </a:r>
            <a:r>
              <a:rPr lang="zh-CN" altLang="en-US" sz="2200"/>
              <a:t>问题症状类似；暂未测试 </a:t>
            </a:r>
            <a:r>
              <a:rPr lang="en-US" altLang="zh-CN" sz="2200"/>
              <a:t>4KiB </a:t>
            </a:r>
            <a:r>
              <a:rPr lang="zh-CN" altLang="en-US" sz="2200"/>
              <a:t>内核分页</a:t>
            </a:r>
            <a:endParaRPr lang="zh-CN" altLang="en-US" sz="2200"/>
          </a:p>
          <a:p>
            <a:pPr lvl="0"/>
            <a:r>
              <a:rPr lang="en-US" altLang="zh-CN" sz="2600"/>
              <a:t>libLoL</a:t>
            </a:r>
            <a:r>
              <a:rPr lang="zh-CN" altLang="en-US" sz="2600"/>
              <a:t> 更新至 </a:t>
            </a:r>
            <a:r>
              <a:rPr lang="en-US" altLang="zh-CN" sz="2600"/>
              <a:t>0.1.9</a:t>
            </a:r>
            <a:endParaRPr lang="en-US" altLang="zh-CN" sz="2600"/>
          </a:p>
          <a:p>
            <a:pPr lvl="1"/>
            <a:r>
              <a:rPr lang="zh-CN" altLang="en-US" sz="2200"/>
              <a:t>修复与 </a:t>
            </a:r>
            <a:r>
              <a:rPr lang="en-US" altLang="zh-CN" sz="2200"/>
              <a:t>glibc 2.41 </a:t>
            </a:r>
            <a:r>
              <a:rPr lang="zh-CN" altLang="en-US" sz="2200"/>
              <a:t>的兼容性问题（</a:t>
            </a:r>
            <a:r>
              <a:rPr lang="en-US" altLang="zh-CN" sz="2200"/>
              <a:t>Arch Linux</a:t>
            </a:r>
            <a:r>
              <a:rPr lang="zh-CN" altLang="en-US" sz="2200"/>
              <a:t>、</a:t>
            </a:r>
            <a:r>
              <a:rPr lang="en-US" altLang="zh-CN" sz="2200"/>
              <a:t>Debian </a:t>
            </a:r>
            <a:r>
              <a:rPr lang="zh-CN" altLang="en-US" sz="2200"/>
              <a:t>等</a:t>
            </a:r>
            <a:br>
              <a:rPr lang="zh-CN" altLang="en-US" sz="2200"/>
            </a:br>
            <a:r>
              <a:rPr lang="zh-CN" altLang="en-US" sz="2200"/>
              <a:t>发行版需要更新，</a:t>
            </a:r>
            <a:r>
              <a:rPr lang="en-US" altLang="zh-CN" sz="2200"/>
              <a:t>Gentoo </a:t>
            </a:r>
            <a:r>
              <a:rPr lang="zh-CN" altLang="en-US" sz="2200">
                <a:hlinkClick r:id="rId2"/>
              </a:rPr>
              <a:t>已更新</a:t>
            </a:r>
            <a:r>
              <a:rPr lang="zh-CN" altLang="en-US" sz="2200"/>
              <a:t>）</a:t>
            </a:r>
            <a:endParaRPr lang="zh-CN" altLang="en-US" sz="2200"/>
          </a:p>
          <a:p>
            <a:pPr lvl="0"/>
            <a:r>
              <a:rPr lang="zh-CN" altLang="en-US" sz="2600"/>
              <a:t>桌面环境支持</a:t>
            </a:r>
            <a:endParaRPr lang="zh-CN" altLang="en-US" sz="2600"/>
          </a:p>
          <a:p>
            <a:pPr lvl="1"/>
            <a:r>
              <a:rPr lang="zh-CN" altLang="en-US" sz="2200"/>
              <a:t>引入了 </a:t>
            </a:r>
            <a:r>
              <a:rPr lang="en-US" altLang="zh-CN" sz="2200"/>
              <a:t>LXQt</a:t>
            </a:r>
            <a:r>
              <a:rPr lang="zh-CN" altLang="en-US" sz="2200"/>
              <a:t>  </a:t>
            </a:r>
            <a:r>
              <a:rPr lang="en-US" altLang="zh-CN" sz="2200"/>
              <a:t>1.4.0 </a:t>
            </a:r>
            <a:r>
              <a:rPr lang="zh-CN" altLang="en-US" sz="2200"/>
              <a:t>支持（</a:t>
            </a:r>
            <a:r>
              <a:rPr lang="en-US" altLang="zh-CN" sz="2200"/>
              <a:t>2.x </a:t>
            </a:r>
            <a:r>
              <a:rPr lang="zh-CN" altLang="en-US" sz="2200"/>
              <a:t>需要 </a:t>
            </a:r>
            <a:r>
              <a:rPr lang="en-US" altLang="zh-CN" sz="2200"/>
              <a:t>KDE 6</a:t>
            </a:r>
            <a:r>
              <a:rPr lang="zh-CN" altLang="en-US" sz="2200"/>
              <a:t>，故暂不引入</a:t>
            </a:r>
            <a:r>
              <a:rPr lang="zh-CN" altLang="en-US" sz="2600"/>
              <a:t>）</a:t>
            </a:r>
            <a:endParaRPr lang="zh-CN" altLang="en-US" sz="2600"/>
          </a:p>
          <a:p>
            <a:pPr lvl="0"/>
            <a:r>
              <a:rPr lang="zh-CN" altLang="en-US" sz="2600"/>
              <a:t>工具链支持</a:t>
            </a:r>
            <a:endParaRPr lang="zh-CN" altLang="en-US" sz="2600"/>
          </a:p>
          <a:p>
            <a:pPr lvl="1"/>
            <a:r>
              <a:rPr lang="zh-CN" altLang="en-US" sz="2200"/>
              <a:t>引入了 </a:t>
            </a:r>
            <a:r>
              <a:rPr lang="en-US" altLang="zh-CN" sz="2200"/>
              <a:t>GCC</a:t>
            </a:r>
            <a:r>
              <a:rPr lang="zh-CN" altLang="en-US" sz="2200"/>
              <a:t> </a:t>
            </a:r>
            <a:r>
              <a:rPr lang="en-US" altLang="zh-CN" sz="2200"/>
              <a:t>13.3 (gcc</a:t>
            </a:r>
            <a:r>
              <a:rPr lang="zh-CN" altLang="en-US" sz="2200"/>
              <a:t>-</a:t>
            </a:r>
            <a:r>
              <a:rPr lang="en-US" altLang="zh-CN" sz="2200"/>
              <a:t>13) </a:t>
            </a:r>
            <a:r>
              <a:rPr lang="zh-CN" altLang="en-US" sz="2200"/>
              <a:t>及 </a:t>
            </a:r>
            <a:r>
              <a:rPr lang="en-US" altLang="zh-CN" sz="2200"/>
              <a:t>Clang/LLVM 20 (llvm</a:t>
            </a:r>
            <a:r>
              <a:rPr lang="zh-CN" altLang="en-US" sz="2200"/>
              <a:t>-</a:t>
            </a:r>
            <a:r>
              <a:rPr lang="en-US" altLang="zh-CN" sz="2200"/>
              <a:t>20</a:t>
            </a:r>
            <a:r>
              <a:rPr lang="en-US" altLang="zh-CN" sz="2600"/>
              <a:t>)</a:t>
            </a:r>
            <a:endParaRPr lang="en-US" altLang="zh-CN" sz="2220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3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zh-CN" altLang="en-US" sz="2200"/>
              <a:t> </a:t>
            </a:r>
            <a:r>
              <a:rPr lang="en-US" altLang="zh-CN"/>
              <a:t>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600">
                <a:solidFill>
                  <a:schemeClr val="tx1"/>
                </a:solidFill>
                <a:ea typeface="Source Han Sans CN" charset="0"/>
              </a:rPr>
              <a:t>近期计划</a:t>
            </a:r>
            <a:endParaRPr lang="en-US" altLang="zh-CN" sz="2600">
              <a:solidFill>
                <a:schemeClr val="tx1"/>
              </a:solidFill>
              <a:ea typeface="Source Han Sans CN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报告一系列有关 </a:t>
            </a:r>
            <a:r>
              <a:rPr lang="en-US" altLang="zh-CN" sz="2200">
                <a:solidFill>
                  <a:schemeClr val="tx1"/>
                </a:solidFill>
              </a:rPr>
              <a:t>LoongGPU </a:t>
            </a:r>
            <a:r>
              <a:rPr lang="zh-CN" altLang="en-US" sz="2200">
                <a:solidFill>
                  <a:schemeClr val="tx1"/>
                </a:solidFill>
              </a:rPr>
              <a:t>与不同分辨率、视频线缆配置的</a:t>
            </a:r>
            <a:br>
              <a:rPr lang="zh-CN" altLang="en-US" sz="2200">
                <a:solidFill>
                  <a:schemeClr val="tx1"/>
                </a:solidFill>
              </a:rPr>
            </a:br>
            <a:r>
              <a:rPr lang="zh-CN" altLang="en-US" sz="2200">
                <a:solidFill>
                  <a:schemeClr val="tx1"/>
                </a:solidFill>
              </a:rPr>
              <a:t>兼容性问题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从 </a:t>
            </a:r>
            <a:r>
              <a:rPr lang="en-US" altLang="zh-CN" sz="2200">
                <a:solidFill>
                  <a:schemeClr val="tx1"/>
                </a:solidFill>
              </a:rPr>
              <a:t>Mesa</a:t>
            </a:r>
            <a:r>
              <a:rPr lang="zh-CN" altLang="en-US" sz="2200">
                <a:solidFill>
                  <a:schemeClr val="tx1"/>
                </a:solidFill>
              </a:rPr>
              <a:t> </a:t>
            </a:r>
            <a:r>
              <a:rPr lang="en-US" altLang="zh-CN" sz="2200">
                <a:solidFill>
                  <a:schemeClr val="tx1"/>
                </a:solidFill>
              </a:rPr>
              <a:t>25.1</a:t>
            </a:r>
            <a:r>
              <a:rPr lang="zh-CN" altLang="en-US" sz="2200">
                <a:solidFill>
                  <a:schemeClr val="tx1"/>
                </a:solidFill>
              </a:rPr>
              <a:t> 分支回合有关 </a:t>
            </a:r>
            <a:r>
              <a:rPr lang="en-US" altLang="zh-CN" sz="2200">
                <a:solidFill>
                  <a:schemeClr val="tx1"/>
                </a:solidFill>
              </a:rPr>
              <a:t>Chromium VA</a:t>
            </a:r>
            <a:r>
              <a:rPr lang="zh-CN" altLang="en-US" sz="2200">
                <a:solidFill>
                  <a:schemeClr val="tx1"/>
                </a:solidFill>
              </a:rPr>
              <a:t>-</a:t>
            </a:r>
            <a:r>
              <a:rPr lang="en-US" altLang="zh-CN" sz="2200">
                <a:solidFill>
                  <a:schemeClr val="tx1"/>
                </a:solidFill>
              </a:rPr>
              <a:t>API </a:t>
            </a:r>
            <a:r>
              <a:rPr lang="zh-CN" altLang="en-US" sz="2200">
                <a:solidFill>
                  <a:schemeClr val="tx1"/>
                </a:solidFill>
              </a:rPr>
              <a:t>硬件解码</a:t>
            </a:r>
            <a:br>
              <a:rPr lang="zh-CN" altLang="en-US" sz="2200">
                <a:solidFill>
                  <a:schemeClr val="tx1"/>
                </a:solidFill>
              </a:rPr>
            </a:br>
            <a:r>
              <a:rPr lang="zh-CN" altLang="en-US" sz="2200">
                <a:solidFill>
                  <a:schemeClr val="tx1"/>
                </a:solidFill>
              </a:rPr>
              <a:t>的相关支持补丁（详见 </a:t>
            </a:r>
            <a:r>
              <a:rPr lang="en-US" altLang="zh-CN" sz="2200">
                <a:solidFill>
                  <a:schemeClr val="tx1"/>
                </a:solidFill>
                <a:hlinkClick r:id="rId1"/>
              </a:rPr>
              <a:t>Phoronix </a:t>
            </a:r>
            <a:r>
              <a:rPr lang="zh-CN" altLang="en-US" sz="2200">
                <a:solidFill>
                  <a:schemeClr val="tx1"/>
                </a:solidFill>
                <a:hlinkClick r:id="rId1"/>
              </a:rPr>
              <a:t>报道</a:t>
            </a:r>
            <a:r>
              <a:rPr lang="zh-CN" altLang="en-US" sz="2200">
                <a:solidFill>
                  <a:schemeClr val="tx1"/>
                </a:solidFill>
              </a:rPr>
              <a:t>）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更新 </a:t>
            </a:r>
            <a:r>
              <a:rPr lang="en-US" altLang="zh-CN" sz="2200">
                <a:solidFill>
                  <a:schemeClr val="tx1"/>
                </a:solidFill>
              </a:rPr>
              <a:t>Chromium</a:t>
            </a:r>
            <a:r>
              <a:rPr lang="zh-CN" altLang="en-US" sz="2200">
                <a:solidFill>
                  <a:schemeClr val="tx1"/>
                </a:solidFill>
              </a:rPr>
              <a:t> 至 </a:t>
            </a:r>
            <a:r>
              <a:rPr lang="en-US" altLang="zh-CN" sz="2200">
                <a:solidFill>
                  <a:schemeClr val="tx1"/>
                </a:solidFill>
              </a:rPr>
              <a:t>135</a:t>
            </a:r>
            <a:r>
              <a:rPr lang="zh-CN" altLang="en-US" sz="2200">
                <a:solidFill>
                  <a:schemeClr val="tx1"/>
                </a:solidFill>
              </a:rPr>
              <a:t> 分支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</a:rPr>
              <a:t>引入 </a:t>
            </a:r>
            <a:r>
              <a:rPr lang="en-US" altLang="zh-CN" sz="2200">
                <a:solidFill>
                  <a:schemeClr val="tx1"/>
                </a:solidFill>
              </a:rPr>
              <a:t>Box64</a:t>
            </a:r>
            <a:r>
              <a:rPr lang="zh-CN" altLang="en-US" sz="2200">
                <a:solidFill>
                  <a:schemeClr val="tx1"/>
                </a:solidFill>
              </a:rPr>
              <a:t> 支持（</a:t>
            </a:r>
            <a:r>
              <a:rPr lang="en-US" altLang="zh-CN" sz="2200">
                <a:solidFill>
                  <a:schemeClr val="tx1"/>
                </a:solidFill>
              </a:rPr>
              <a:t>LATX</a:t>
            </a:r>
            <a:r>
              <a:rPr lang="zh-CN" altLang="en-US" sz="2200">
                <a:solidFill>
                  <a:schemeClr val="tx1"/>
                </a:solidFill>
              </a:rPr>
              <a:t> 用户态模拟器亟需更新！）</a:t>
            </a:r>
            <a:endParaRPr lang="zh-CN" altLang="en-US" sz="2200">
              <a:solidFill>
                <a:schemeClr val="tx1"/>
              </a:solidFill>
            </a:endParaRPr>
          </a:p>
          <a:p>
            <a:pPr lvl="1"/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O</a:t>
            </a:r>
            <a:r>
              <a:rPr lang="en-US" altLang="zh-CN" sz="2200">
                <a:solidFill>
                  <a:schemeClr val="tx1"/>
                </a:solidFill>
              </a:rPr>
              <a:t>llama</a:t>
            </a:r>
            <a:r>
              <a:rPr lang="zh-CN" altLang="en-US" sz="2200">
                <a:solidFill>
                  <a:schemeClr val="tx1"/>
                </a:solidFill>
              </a:rPr>
              <a:t>、</a:t>
            </a:r>
            <a:r>
              <a:rPr lang="en-US" altLang="zh-CN" sz="2200">
                <a:solidFill>
                  <a:schemeClr val="tx1"/>
                </a:solidFill>
              </a:rPr>
              <a:t>ROCm </a:t>
            </a:r>
            <a:r>
              <a:rPr lang="zh-CN" altLang="en-US" sz="2200">
                <a:solidFill>
                  <a:schemeClr val="tx1"/>
                </a:solidFill>
              </a:rPr>
              <a:t>及 </a:t>
            </a:r>
            <a:r>
              <a:rPr lang="en-US" altLang="zh-CN" sz="2200">
                <a:solidFill>
                  <a:schemeClr val="tx1"/>
                </a:solidFill>
              </a:rPr>
              <a:t>Vulkan </a:t>
            </a:r>
            <a:r>
              <a:rPr lang="zh-CN" altLang="en-US" sz="2200">
                <a:solidFill>
                  <a:schemeClr val="tx1"/>
                </a:solidFill>
              </a:rPr>
              <a:t>后端等接入 </a:t>
            </a:r>
            <a:r>
              <a:rPr lang="en-US" altLang="zh-CN" sz="2200">
                <a:solidFill>
                  <a:schemeClr val="tx1"/>
                </a:solidFill>
              </a:rPr>
              <a:t>AI </a:t>
            </a:r>
            <a:r>
              <a:rPr lang="zh-CN" altLang="en-US" sz="2200">
                <a:solidFill>
                  <a:schemeClr val="tx1"/>
                </a:solidFill>
              </a:rPr>
              <a:t>应用的适配工作</a:t>
            </a:r>
            <a:endParaRPr lang="zh-CN" altLang="en-US" sz="2200">
              <a:solidFill>
                <a:schemeClr val="tx1"/>
              </a:solidFill>
            </a:endParaRPr>
          </a:p>
          <a:p>
            <a:pPr lvl="0"/>
            <a:r>
              <a:rPr lang="zh-CN" altLang="en-US" sz="2565">
                <a:solidFill>
                  <a:schemeClr val="tx1"/>
                </a:solidFill>
                <a:ea typeface="Source Han Sans CN" charset="0"/>
              </a:rPr>
              <a:t>虚拟化相关问题</a:t>
            </a:r>
            <a:endParaRPr lang="zh-CN" altLang="en-US" sz="2565">
              <a:solidFill>
                <a:schemeClr val="tx1"/>
              </a:solidFill>
            </a:endParaRPr>
          </a:p>
          <a:p>
            <a:pPr lvl="1"/>
            <a:r>
              <a:rPr lang="en-US" altLang="zh-CN" sz="2195">
                <a:solidFill>
                  <a:schemeClr val="tx1"/>
                </a:solidFill>
              </a:rPr>
              <a:t>3C6000 </a:t>
            </a:r>
            <a:r>
              <a:rPr lang="zh-CN" altLang="en-US" sz="2195">
                <a:solidFill>
                  <a:schemeClr val="tx1"/>
                </a:solidFill>
              </a:rPr>
              <a:t>虚拟机内应用稳定性欠佳（内核及 </a:t>
            </a:r>
            <a:r>
              <a:rPr lang="en-US" altLang="zh-CN" sz="2195">
                <a:solidFill>
                  <a:schemeClr val="tx1"/>
                </a:solidFill>
              </a:rPr>
              <a:t>QEMU </a:t>
            </a:r>
            <a:r>
              <a:rPr lang="zh-CN" altLang="en-US" sz="2195">
                <a:solidFill>
                  <a:schemeClr val="tx1"/>
                </a:solidFill>
              </a:rPr>
              <a:t>侧需修复）</a:t>
            </a:r>
            <a:endParaRPr lang="zh-CN" altLang="en-US" sz="2195">
              <a:solidFill>
                <a:schemeClr val="tx1"/>
              </a:solidFill>
            </a:endParaRPr>
          </a:p>
          <a:p>
            <a:pPr lvl="1"/>
            <a:r>
              <a:rPr lang="zh-CN" altLang="en-US" sz="2195">
                <a:solidFill>
                  <a:schemeClr val="tx1"/>
                </a:solidFill>
              </a:rPr>
              <a:t>虚拟机管理器 </a:t>
            </a:r>
            <a:r>
              <a:rPr lang="en-US" altLang="zh-CN" sz="2195">
                <a:solidFill>
                  <a:schemeClr val="tx1"/>
                </a:solidFill>
              </a:rPr>
              <a:t>(virt</a:t>
            </a:r>
            <a:r>
              <a:rPr lang="zh-CN" altLang="en-US" sz="2195">
                <a:solidFill>
                  <a:schemeClr val="tx1"/>
                </a:solidFill>
              </a:rPr>
              <a:t>-</a:t>
            </a:r>
            <a:r>
              <a:rPr lang="en-US" altLang="zh-CN" sz="2195">
                <a:solidFill>
                  <a:schemeClr val="tx1"/>
                </a:solidFill>
              </a:rPr>
              <a:t>manager) </a:t>
            </a:r>
            <a:r>
              <a:rPr lang="zh-CN" altLang="en-US" sz="2195">
                <a:solidFill>
                  <a:schemeClr val="tx1"/>
                </a:solidFill>
              </a:rPr>
              <a:t>未自动启用 </a:t>
            </a:r>
            <a:r>
              <a:rPr lang="en-US" altLang="zh-CN" sz="2195">
                <a:solidFill>
                  <a:schemeClr val="tx1"/>
                </a:solidFill>
              </a:rPr>
              <a:t>libvirtd </a:t>
            </a:r>
            <a:r>
              <a:rPr lang="zh-CN" altLang="en-US" sz="2195">
                <a:solidFill>
                  <a:schemeClr val="tx1"/>
                </a:solidFill>
              </a:rPr>
              <a:t>服务，导致无法</a:t>
            </a:r>
            <a:br>
              <a:rPr lang="zh-CN" altLang="en-US" sz="2195">
                <a:solidFill>
                  <a:schemeClr val="tx1"/>
                </a:solidFill>
              </a:rPr>
            </a:br>
            <a:r>
              <a:rPr lang="zh-CN" altLang="en-US" sz="2195">
                <a:solidFill>
                  <a:schemeClr val="tx1"/>
                </a:solidFill>
              </a:rPr>
              <a:t>创建虚拟机的问题</a:t>
            </a:r>
            <a:endParaRPr lang="en-US" altLang="zh-CN" sz="2195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安同</a:t>
            </a:r>
            <a:r>
              <a:rPr lang="en-US" altLang="zh-CN"/>
              <a:t> OS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1366081" cy="4657501"/>
          </a:xfrm>
        </p:spPr>
        <p:txBody>
          <a:bodyPr>
            <a:noAutofit/>
          </a:bodyPr>
          <a:p>
            <a:r>
              <a:rPr lang="zh-CN" altLang="en-US" sz="2600">
                <a:solidFill>
                  <a:schemeClr val="tx1"/>
                </a:solidFill>
              </a:rPr>
              <a:t>安全更新与用户公告</a:t>
            </a:r>
            <a:endParaRPr lang="zh-CN" altLang="en-US" sz="2600">
              <a:solidFill>
                <a:schemeClr val="tx1"/>
              </a:solidFill>
            </a:endParaRPr>
          </a:p>
          <a:p>
            <a:pPr lvl="1"/>
            <a:r>
              <a:rPr lang="zh-CN" altLang="en-US" sz="2200" b="1">
                <a:solidFill>
                  <a:schemeClr val="tx1"/>
                </a:solidFill>
                <a:cs typeface="Arial" panose="020B0604020202020204" pitchFamily="34" charset="0"/>
              </a:rPr>
              <a:t>社区软件源公钥将在 </a:t>
            </a:r>
            <a:r>
              <a:rPr lang="en-US" altLang="zh-CN" sz="2200" b="1">
                <a:solidFill>
                  <a:schemeClr val="tx1"/>
                </a:solidFill>
                <a:cs typeface="Arial" panose="020B0604020202020204" pitchFamily="34" charset="0"/>
              </a:rPr>
              <a:t>4 </a:t>
            </a:r>
            <a:r>
              <a:rPr lang="zh-CN" altLang="en-US" sz="2200" b="1">
                <a:solidFill>
                  <a:schemeClr val="tx1"/>
                </a:solidFill>
                <a:cs typeface="Arial" panose="020B0604020202020204" pitchFamily="34" charset="0"/>
              </a:rPr>
              <a:t>月 </a:t>
            </a:r>
            <a:r>
              <a:rPr lang="en-US" altLang="zh-CN" sz="2200" b="1">
                <a:solidFill>
                  <a:schemeClr val="tx1"/>
                </a:solidFill>
                <a:cs typeface="Arial" panose="020B0604020202020204" pitchFamily="34" charset="0"/>
              </a:rPr>
              <a:t>10 </a:t>
            </a:r>
            <a:r>
              <a:rPr lang="zh-CN" altLang="en-US" sz="2200" b="1">
                <a:solidFill>
                  <a:schemeClr val="tx1"/>
                </a:solidFill>
                <a:cs typeface="Arial" panose="020B0604020202020204" pitchFamily="34" charset="0"/>
              </a:rPr>
              <a:t>日迭代，请确保在此日期前</a:t>
            </a:r>
            <a:br>
              <a:rPr lang="zh-CN" altLang="en-US" sz="2200" b="1">
                <a:solidFill>
                  <a:schemeClr val="tx1"/>
                </a:solidFill>
                <a:cs typeface="Arial" panose="020B0604020202020204" pitchFamily="34" charset="0"/>
              </a:rPr>
            </a:br>
            <a:r>
              <a:rPr lang="zh-CN" altLang="en-US" sz="2200" b="1">
                <a:solidFill>
                  <a:schemeClr val="tx1"/>
                </a:solidFill>
                <a:cs typeface="Arial" panose="020B0604020202020204" pitchFamily="34" charset="0"/>
              </a:rPr>
              <a:t>至少完整更新一次系统</a:t>
            </a:r>
            <a:endParaRPr lang="en-US" altLang="zh-CN" sz="220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1"/>
            <a:r>
              <a:rPr lang="zh-CN" altLang="en-US" sz="22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自动镜像跳转服务 (redir.aosc.io) 开放测试</a:t>
            </a:r>
            <a:endParaRPr lang="zh-CN" altLang="en-US" sz="2200">
              <a:solidFill>
                <a:schemeClr val="tx1"/>
              </a:solidFill>
              <a:latin typeface="微软雅黑" charset="0"/>
              <a:ea typeface="微软雅黑" charset="0"/>
              <a:cs typeface="Arial" panose="020B0604020202020204" pitchFamily="34" charset="0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通过 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oma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 </a:t>
            </a:r>
            <a:r>
              <a:rPr lang="en-US" altLang="zh-CN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mirror</a:t>
            </a:r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 命令选中如下镜像即可测试</a:t>
            </a:r>
            <a:b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</a:br>
            <a:r>
              <a:rPr lang="en-US" altLang="zh-CN" sz="2000" b="1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AOSC Automatic Redirect Mirror [TESTING]</a:t>
            </a:r>
            <a:br>
              <a:rPr lang="en-US" altLang="zh-CN" sz="2000" b="1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</a:br>
            <a:r>
              <a:rPr lang="en-US" altLang="zh-CN" sz="2000" b="1">
                <a:solidFill>
                  <a:schemeClr val="tx1"/>
                </a:solidFill>
                <a:latin typeface="Courier New" panose="02070309020205020404" charset="0"/>
                <a:ea typeface="Courier New" panose="02070309020205020404" charset="0"/>
                <a:cs typeface="Courier New" panose="02070309020205020404" charset="0"/>
              </a:rPr>
              <a:t>(Global) (redir)</a:t>
            </a:r>
            <a:endParaRPr lang="en-US" altLang="zh-CN" sz="2000" b="1">
              <a:solidFill>
                <a:schemeClr val="tx1"/>
              </a:solidFill>
              <a:latin typeface="Courier New" panose="02070309020205020404" charset="0"/>
              <a:ea typeface="Courier New" panose="02070309020205020404" charset="0"/>
              <a:cs typeface="Courier New" panose="02070309020205020404" charset="0"/>
            </a:endParaRPr>
          </a:p>
          <a:p>
            <a:pPr lvl="2"/>
            <a:r>
              <a:rPr lang="zh-CN" altLang="en-US" sz="20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相信可以提高国内绝大多数地区的软件安装和更新体验</a:t>
            </a:r>
            <a:endParaRPr lang="zh-CN" altLang="en-US" sz="2000">
              <a:solidFill>
                <a:schemeClr val="tx1"/>
              </a:solidFill>
              <a:cs typeface="Arial" panose="020B0604020202020204" pitchFamily="34" charset="0"/>
            </a:endParaRPr>
          </a:p>
          <a:p>
            <a:pPr lvl="0"/>
            <a:r>
              <a:rPr lang="zh-CN" altLang="en-US" sz="2600">
                <a:solidFill>
                  <a:schemeClr val="tx1"/>
                </a:solidFill>
                <a:cs typeface="Arial" panose="020B0604020202020204" pitchFamily="34" charset="0"/>
              </a:rPr>
              <a:t>建议关注公众号“安同开源”或社区主页 </a:t>
            </a:r>
            <a:r>
              <a:rPr lang="en-US" altLang="zh-CN" sz="2600">
                <a:solidFill>
                  <a:schemeClr val="tx1"/>
                </a:solidFill>
                <a:cs typeface="Arial" panose="020B0604020202020204" pitchFamily="34" charset="0"/>
              </a:rPr>
              <a:t>(</a:t>
            </a:r>
            <a:r>
              <a:rPr lang="en-US" altLang="zh-CN" sz="2600">
                <a:solidFill>
                  <a:schemeClr val="tx1"/>
                </a:solidFill>
                <a:cs typeface="Arial" panose="020B0604020202020204" pitchFamily="34" charset="0"/>
                <a:hlinkClick r:id="rId1"/>
              </a:rPr>
              <a:t>aosc.io</a:t>
            </a:r>
            <a:r>
              <a:rPr lang="en-US" altLang="zh-CN" sz="2600">
                <a:solidFill>
                  <a:schemeClr val="tx1"/>
                </a:solidFill>
                <a:cs typeface="Arial" panose="020B0604020202020204" pitchFamily="34" charset="0"/>
              </a:rPr>
              <a:t>) </a:t>
            </a:r>
            <a:r>
              <a:rPr lang="en-US" altLang="zh-CN" sz="2600">
                <a:solidFill>
                  <a:schemeClr val="tx1"/>
                </a:solidFill>
                <a:latin typeface="微软雅黑" charset="0"/>
                <a:ea typeface="微软雅黑" charset="0"/>
                <a:cs typeface="Arial" panose="020B0604020202020204" pitchFamily="34" charset="0"/>
              </a:rPr>
              <a:t>新闻</a:t>
            </a:r>
            <a:endParaRPr lang="en-US" altLang="zh-CN">
              <a:cs typeface="Arial" panose="020B0604020202020204" pitchFamily="34" charset="0"/>
            </a:endParaRPr>
          </a:p>
        </p:txBody>
      </p:sp>
      <p:pic>
        <p:nvPicPr>
          <p:cNvPr id="7" name="图片 6" descr="upload_post_object_v2_3539254031"/>
          <p:cNvPicPr>
            <a:picLocks noChangeAspect="1"/>
          </p:cNvPicPr>
          <p:nvPr/>
        </p:nvPicPr>
        <p:blipFill>
          <a:blip r:embed="rId2"/>
          <a:srcRect t="14007" b="19075"/>
          <a:stretch>
            <a:fillRect/>
          </a:stretch>
        </p:blipFill>
        <p:spPr>
          <a:xfrm>
            <a:off x="8905056" y="114828"/>
            <a:ext cx="3153054" cy="3756506"/>
          </a:xfrm>
          <a:prstGeom prst="rect">
            <a:avLst/>
          </a:prstGeom>
        </p:spPr>
      </p:pic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白铭骢</a:t>
            </a:r>
            <a:endParaRPr lang="zh-CN" altLang="en-US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5" name=""/>
        <p:cNvGrpSpPr/>
        <p:nvPr/>
      </p:nvGrpSpPr>
      <p:grpSpPr/>
      <p:sp>
        <p:nvSpPr>
          <p:cNvPr id="1048593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>
                <a:solidFill>
                  <a:schemeClr val="tx1"/>
                </a:solidFill>
              </a:rPr>
              <a:t>龙架构</a:t>
            </a:r>
            <a:r>
              <a:rPr lang="zh-CN" altLang="en-US"/>
              <a:t>双周会</a:t>
            </a:r>
            <a:endParaRPr lang="zh-CN" altLang="en-US"/>
          </a:p>
        </p:txBody>
      </p:sp>
      <p:sp>
        <p:nvSpPr>
          <p:cNvPr id="1048594" name="副标题 2"/>
          <p:cNvSpPr>
            <a:spLocks noGrp="1"/>
          </p:cNvSpPr>
          <p:nvPr>
            <p:ph type="subTitle" idx="1"/>
          </p:nvPr>
        </p:nvSpPr>
        <p:spPr>
          <a:xfrm>
            <a:off x="828448" y="3509470"/>
            <a:ext cx="4418126" cy="497923"/>
          </a:xfrm>
        </p:spPr>
        <p:txBody>
          <a:bodyPr/>
          <a:p>
            <a:r>
              <a:rPr lang="en-US" altLang="zh-CN"/>
              <a:t>2025 </a:t>
            </a:r>
            <a:r>
              <a:rPr lang="zh-CN" altLang="en-US"/>
              <a:t>年 </a:t>
            </a:r>
            <a:r>
              <a:rPr lang="en-US" altLang="zh-CN"/>
              <a:t>3 </a:t>
            </a:r>
            <a:r>
              <a:rPr lang="zh-CN" altLang="en-US"/>
              <a:t>月 </a:t>
            </a:r>
            <a:r>
              <a:rPr lang="en-US" altLang="zh-CN"/>
              <a:t>16 </a:t>
            </a:r>
            <a:r>
              <a:rPr lang="zh-CN" altLang="en-US"/>
              <a:t>日</a:t>
            </a:r>
            <a:r>
              <a:rPr lang="ja-JP" altLang="en-US"/>
              <a:t>・</a:t>
            </a:r>
            <a:r>
              <a:rPr lang="zh-CN" altLang="en-US"/>
              <a:t>第 </a:t>
            </a:r>
            <a:r>
              <a:rPr lang="en-US" altLang="zh-CN"/>
              <a:t>7 </a:t>
            </a:r>
            <a:r>
              <a:rPr lang="zh-CN" altLang="en-US"/>
              <a:t>次</a:t>
            </a:r>
            <a:endParaRPr lang="zh-CN" altLang="en-US"/>
          </a:p>
        </p:txBody>
      </p:sp>
      <p:pic>
        <p:nvPicPr>
          <p:cNvPr id="2097152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9123352" y="572452"/>
            <a:ext cx="2468139" cy="2404885"/>
          </a:xfrm>
          <a:prstGeom prst="rect">
            <a:avLst/>
          </a:prstGeom>
        </p:spPr>
      </p:pic>
      <p:pic>
        <p:nvPicPr>
          <p:cNvPr id="2097153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59752" y="572430"/>
            <a:ext cx="2581652" cy="2404868"/>
          </a:xfrm>
          <a:prstGeom prst="rect">
            <a:avLst/>
          </a:prstGeom>
        </p:spPr>
      </p:pic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7" name=""/>
        <p:cNvGrpSpPr/>
        <p:nvPr/>
      </p:nvGrpSpPr>
      <p:grpSpPr/>
      <p:sp>
        <p:nvSpPr>
          <p:cNvPr id="1048630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31" name="副标题 2"/>
          <p:cNvSpPr>
            <a:spLocks noGrp="1"/>
          </p:cNvSpPr>
          <p:nvPr>
            <p:ph type="subTitle" idx="1"/>
          </p:nvPr>
        </p:nvSpPr>
        <p:spPr>
          <a:xfrm>
            <a:off x="795286" y="3370802"/>
            <a:ext cx="4418126" cy="497923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ea typeface="Source Han Sans CN" charset="0"/>
              </a:rPr>
              <a:t>社区事务</a:t>
            </a:r>
            <a:endParaRPr lang="zh-CN" altLang="en-US">
              <a:ea typeface="Source Han Sans CN" charset="0"/>
            </a:endParaRPr>
          </a:p>
        </p:txBody>
      </p:sp>
      <p:sp>
        <p:nvSpPr>
          <p:cNvPr id="1048632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怠惰</a:t>
            </a:r>
            <a:endParaRPr lang="zh-CN" altLang="en-US"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8" name=""/>
        <p:cNvGrpSpPr/>
        <p:nvPr/>
      </p:nvGrpSpPr>
      <p:grpSpPr/>
      <p:sp>
        <p:nvSpPr>
          <p:cNvPr id="1048633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zh-CN" altLang="en-US"/>
              <a:t>社区漂流板计划上新</a:t>
            </a:r>
            <a:endParaRPr lang="zh-CN" altLang="en-US"/>
          </a:p>
        </p:txBody>
      </p:sp>
      <p:sp>
        <p:nvSpPr>
          <p:cNvPr id="1048634" name="内容占位符 2"/>
          <p:cNvSpPr>
            <a:spLocks noGrp="1"/>
          </p:cNvSpPr>
          <p:nvPr>
            <p:ph idx="1"/>
          </p:nvPr>
        </p:nvSpPr>
        <p:spPr>
          <a:xfrm>
            <a:off x="513999" y="1259762"/>
            <a:ext cx="10305773" cy="4657501"/>
          </a:xfrm>
        </p:spPr>
        <p:txBody>
          <a:bodyPr/>
          <a:p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【新增】即将入库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15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套正点原子的</a:t>
            </a:r>
            <a:r>
              <a:rPr lang="en-US" altLang="zh-CN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2K0300</a:t>
            </a:r>
            <a:r>
              <a:rPr lang="zh-CN" altLang="en-US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开发板</a:t>
            </a:r>
            <a:endParaRPr lang="zh-CN" altLang="en-US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  <a:p>
            <a:pPr marL="0" indent="0">
              <a:buNone/>
            </a:pPr>
            <a:r>
              <a:rPr lang="zh-CN" altLang="en-US" sz="18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开发板接口图如下，配套资料可前往  </a:t>
            </a:r>
            <a:r>
              <a:rPr lang="en-US" altLang="zh-CN" sz="18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  <a:hlinkClick r:id="rId1"/>
              </a:rPr>
              <a:t>http://www.openedv.com/thread-351513-1-1.html</a:t>
            </a:r>
            <a:r>
              <a:rPr lang="zh-CN" altLang="en-US" sz="1800">
                <a:solidFill>
                  <a:schemeClr val="tx1"/>
                </a:solidFill>
                <a:latin typeface="Source Han Sans CN" charset="0"/>
                <a:ea typeface="Source Han Sans CN" charset="0"/>
                <a:cs typeface="Source Han Sans CN" charset="0"/>
              </a:rPr>
              <a:t>获取。</a:t>
            </a:r>
            <a:endParaRPr lang="en-US" altLang="zh-CN" sz="1800">
              <a:solidFill>
                <a:schemeClr val="tx1"/>
              </a:solidFill>
              <a:latin typeface="Source Han Sans CN" charset="0"/>
              <a:ea typeface="Source Han Sans CN" charset="0"/>
              <a:cs typeface="Source Han Sans CN" charset="0"/>
            </a:endParaRPr>
          </a:p>
        </p:txBody>
      </p:sp>
      <p:sp>
        <p:nvSpPr>
          <p:cNvPr id="1048635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怠惰</a:t>
            </a:r>
            <a:endParaRPr lang="zh-CN" altLang="en-US"/>
          </a:p>
        </p:txBody>
      </p:sp>
      <p:pic>
        <p:nvPicPr>
          <p:cNvPr id="2097154" name="图片 4" descr="upload_post_object_v2_261699177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514005" y="2612099"/>
            <a:ext cx="6113632" cy="3305129"/>
          </a:xfrm>
          <a:prstGeom prst="rect">
            <a:avLst/>
          </a:prstGeom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53" name=""/>
        <p:cNvGrpSpPr/>
        <p:nvPr/>
      </p:nvGrpSpPr>
      <p:grpSpPr/>
      <p:sp>
        <p:nvSpPr>
          <p:cNvPr id="1048648" name="副标题 2"/>
          <p:cNvSpPr>
            <a:spLocks noGrp="1"/>
          </p:cNvSpPr>
          <p:nvPr>
            <p:ph type="subTitle" idx="1"/>
          </p:nvPr>
        </p:nvSpPr>
        <p:spPr>
          <a:xfrm>
            <a:off x="1758201" y="4401115"/>
            <a:ext cx="4418126" cy="497923"/>
          </a:xfrm>
        </p:spPr>
        <p:txBody>
          <a:bodyPr/>
          <a:p>
            <a:pPr algn="ctr"/>
            <a:r>
              <a:rPr lang="zh-CN" altLang="en-US">
                <a:solidFill>
                  <a:schemeClr val="tx1"/>
                </a:solidFill>
              </a:rPr>
              <a:t>双周会讨论（请先添加管理员）</a:t>
            </a:r>
            <a:endParaRPr lang="zh-CN" altLang="en-US"/>
          </a:p>
        </p:txBody>
      </p:sp>
      <p:pic>
        <p:nvPicPr>
          <p:cNvPr id="2097155" name="图片 3" descr="upload_post_object_v2_3573890905"/>
          <p:cNvPicPr>
            <a:picLocks noChangeAspect="1"/>
          </p:cNvPicPr>
          <p:nvPr/>
        </p:nvPicPr>
        <p:blipFill>
          <a:blip r:embed="rId1"/>
          <a:srcRect l="9880" t="30263" r="9431" b="26132"/>
          <a:stretch>
            <a:fillRect/>
          </a:stretch>
        </p:blipFill>
        <p:spPr>
          <a:xfrm>
            <a:off x="7245290" y="1587626"/>
            <a:ext cx="2468139" cy="2404885"/>
          </a:xfrm>
          <a:prstGeom prst="rect">
            <a:avLst/>
          </a:prstGeom>
        </p:spPr>
      </p:pic>
      <p:pic>
        <p:nvPicPr>
          <p:cNvPr id="2097156" name="图片 6" descr="upload_post_object_v2_423861644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2771100" y="1587626"/>
            <a:ext cx="2581652" cy="2404868"/>
          </a:xfrm>
          <a:prstGeom prst="rect">
            <a:avLst/>
          </a:prstGeom>
        </p:spPr>
      </p:pic>
      <p:sp>
        <p:nvSpPr>
          <p:cNvPr id="1048649" name="副标题 2"/>
          <p:cNvSpPr>
            <a:spLocks noGrp="1"/>
          </p:cNvSpPr>
          <p:nvPr/>
        </p:nvSpPr>
        <p:spPr>
          <a:xfrm>
            <a:off x="6419109" y="4401091"/>
            <a:ext cx="4418126" cy="497923"/>
          </a:xfrm>
          <a:prstGeom prst="rect">
            <a:avLst/>
          </a:prstGeom>
        </p:spPr>
        <p:txBody>
          <a:bodyPr/>
          <a:lstStyle>
            <a:lvl1pPr marL="0" indent="0" algn="l" defTabSz="914400" rtl="0" eaLnBrk="1" latinLnBrk="0" hangingPunct="1">
              <a:lnSpc>
                <a:spcPct val="10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10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5pPr>
            <a:lvl6pPr marL="2286000" marR="0" indent="0" algn="ctr" defTabSz="914400" rtl="0" eaLnBrk="1" fontAlgn="auto" latinLnBrk="0" hangingPunct="1">
              <a:lnSpc>
                <a:spcPct val="90000"/>
              </a:lnSpc>
              <a:spcBef>
                <a:spcPts val="500"/>
              </a:spcBef>
              <a:spcAft>
                <a:spcPts val="0"/>
              </a:spcAft>
              <a:buClrTx/>
              <a:buSzTx/>
              <a:buFont typeface="Arial" panose="020B0604020202020204" pitchFamily="34" charset="0"/>
              <a:buNone/>
              <a:defRPr lang="zh-CN" altLang="en-US" sz="1600" kern="1200" dirty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lang="en-US" altLang="zh-CN" sz="1600" kern="1200" dirty="0" smtClean="0">
                <a:solidFill>
                  <a:schemeClr val="tx1"/>
                </a:solidFill>
                <a:latin typeface="微软雅黑" panose="020B0503020204020204" charset="-122"/>
                <a:ea typeface="微软雅黑" panose="020B0503020204020204" charset="-122"/>
                <a:cs typeface="+mn-cs"/>
              </a:defRPr>
            </a:lvl9pPr>
          </a:lstStyle>
          <a:p>
            <a:pPr algn="ctr"/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Source Sans 3" panose="020B0503030403020204" charset="0"/>
              </a:rPr>
              <a:t>爱好者</a:t>
            </a:r>
            <a:r>
              <a:rPr lang="zh-CN" altLang="en-US">
                <a:solidFill>
                  <a:schemeClr val="tx1"/>
                </a:solidFill>
                <a:latin typeface="Source Han Sans CN" panose="020B0500000000000000" charset="-122"/>
                <a:ea typeface="Source Han Sans CN" panose="020B0500000000000000" charset="-122"/>
                <a:cs typeface="Arial" panose="020B0604020202020204" pitchFamily="34" charset="0"/>
              </a:rPr>
              <a:t>交流群</a:t>
            </a:r>
            <a:endParaRPr lang="zh-CN" altLang="en-US">
              <a:latin typeface="Source Han Sans CN" panose="020B0500000000000000" charset="-122"/>
              <a:ea typeface="Source Han Sans CN" panose="020B0500000000000000" charset="-122"/>
              <a:cs typeface="Source Sans 3" panose="020B0503030403020204" charset="0"/>
            </a:endParaRP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7" name=""/>
        <p:cNvGrpSpPr/>
        <p:nvPr/>
      </p:nvGrpSpPr>
      <p:grpSpPr/>
      <p:sp>
        <p:nvSpPr>
          <p:cNvPr id="1048601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2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龙架构项目进展</a:t>
            </a:r>
            <a:endParaRPr lang="zh-CN" altLang="en-US"/>
          </a:p>
        </p:txBody>
      </p:sp>
      <p:sp>
        <p:nvSpPr>
          <p:cNvPr id="1048603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/>
      <p:sp>
        <p:nvSpPr>
          <p:cNvPr id="104860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Apache NuttX </a:t>
            </a:r>
            <a:r>
              <a:rPr lang="zh-CN" altLang="en-US"/>
              <a:t>移植工作</a:t>
            </a:r>
            <a:endParaRPr lang="en-US" altLang="zh-CN"/>
          </a:p>
        </p:txBody>
      </p:sp>
      <p:sp>
        <p:nvSpPr>
          <p:cNvPr id="1048605" name="内容占位符 2"/>
          <p:cNvSpPr>
            <a:spLocks noGrp="1"/>
          </p:cNvSpPr>
          <p:nvPr>
            <p:ph idx="1"/>
          </p:nvPr>
        </p:nvSpPr>
        <p:spPr>
          <a:xfrm>
            <a:off x="514005" y="1320009"/>
            <a:ext cx="9452278" cy="4657501"/>
          </a:xfrm>
        </p:spPr>
        <p:txBody>
          <a:bodyPr/>
          <a:p>
            <a:pPr>
              <a:lnSpc>
                <a:spcPct val="150000"/>
              </a:lnSpc>
            </a:pPr>
            <a:r>
              <a:rPr lang="en-US" altLang="zh-CN" sz="2600">
                <a:hlinkClick r:id="rId1"/>
              </a:rPr>
              <a:t>Apache NuttX</a:t>
            </a:r>
            <a:r>
              <a:rPr lang="en-US" altLang="zh-CN" sz="2600"/>
              <a:t> </a:t>
            </a:r>
            <a:r>
              <a:rPr lang="zh-CN" altLang="en-US" sz="2600"/>
              <a:t>是一个小巧的、可扩展的开源嵌入式实时操作系统</a:t>
            </a:r>
            <a:endParaRPr lang="zh-CN" altLang="en-US" sz="2600"/>
          </a:p>
          <a:p>
            <a:pPr lvl="1">
              <a:lnSpc>
                <a:spcPct val="150000"/>
              </a:lnSpc>
            </a:pPr>
            <a:r>
              <a:rPr lang="zh-CN" altLang="en-US" sz="2225"/>
              <a:t>已有开发者正在进行该系统的龙架构移植工作</a:t>
            </a:r>
            <a:endParaRPr lang="zh-CN" altLang="en-US" sz="2225"/>
          </a:p>
          <a:p>
            <a:pPr lvl="1">
              <a:lnSpc>
                <a:spcPct val="150000"/>
              </a:lnSpc>
            </a:pPr>
            <a:r>
              <a:rPr lang="zh-CN" altLang="en-US" sz="2225"/>
              <a:t>诚挚邀请您的加入！</a:t>
            </a:r>
            <a:endParaRPr lang="zh-CN" altLang="en-US" sz="2225"/>
          </a:p>
          <a:p>
            <a:pPr lvl="1">
              <a:lnSpc>
                <a:spcPct val="150000"/>
              </a:lnSpc>
            </a:pPr>
            <a:endParaRPr lang="zh-CN" altLang="en-US" sz="2225"/>
          </a:p>
          <a:p>
            <a:pPr marL="0" indent="0">
              <a:lnSpc>
                <a:spcPct val="150000"/>
              </a:lnSpc>
              <a:buNone/>
            </a:pPr>
            <a:endParaRPr lang="zh-CN" altLang="en-US" sz="2600"/>
          </a:p>
          <a:p>
            <a:pPr marL="0" indent="0">
              <a:lnSpc>
                <a:spcPct val="150000"/>
              </a:lnSpc>
              <a:buNone/>
            </a:pPr>
            <a:endParaRPr lang="zh-CN" altLang="en-US" sz="2600"/>
          </a:p>
        </p:txBody>
      </p:sp>
      <p:sp>
        <p:nvSpPr>
          <p:cNvPr id="1048606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怠惰</a:t>
            </a:r>
            <a:endParaRPr lang="zh-CN" altLang="en-US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8" name=""/>
        <p:cNvGrpSpPr/>
        <p:nvPr/>
      </p:nvGrpSpPr>
      <p:grpSpPr/>
      <p:sp>
        <p:nvSpPr>
          <p:cNvPr id="1048604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RT-Thread LoongArch Support</a:t>
            </a:r>
            <a:endParaRPr lang="en-US" altLang="zh-CN"/>
          </a:p>
        </p:txBody>
      </p:sp>
      <p:sp>
        <p:nvSpPr>
          <p:cNvPr id="1048605" name="内容占位符 2"/>
          <p:cNvSpPr>
            <a:spLocks noGrp="1"/>
          </p:cNvSpPr>
          <p:nvPr>
            <p:ph idx="1"/>
          </p:nvPr>
        </p:nvSpPr>
        <p:spPr>
          <a:xfrm>
            <a:off x="514005" y="1320009"/>
            <a:ext cx="9452278" cy="4657501"/>
          </a:xfrm>
        </p:spPr>
        <p:txBody>
          <a:bodyPr/>
          <a:p>
            <a:pPr>
              <a:lnSpc>
                <a:spcPct val="150000"/>
              </a:lnSpc>
            </a:pPr>
            <a:r>
              <a:rPr lang="zh-CN" altLang="en-US"/>
              <a:t>龙芯团队初步完成了 </a:t>
            </a:r>
            <a:r>
              <a:rPr lang="en-US" altLang="zh-CN"/>
              <a:t>RT</a:t>
            </a:r>
            <a:r>
              <a:rPr lang="zh-CN" altLang="en-US"/>
              <a:t>-</a:t>
            </a:r>
            <a:r>
              <a:rPr lang="en-US" altLang="zh-CN"/>
              <a:t>Thread </a:t>
            </a:r>
            <a:r>
              <a:rPr lang="zh-CN" altLang="en-US"/>
              <a:t>的 </a:t>
            </a:r>
            <a:r>
              <a:rPr lang="en-US" altLang="zh-CN"/>
              <a:t>LoongArch </a:t>
            </a:r>
            <a:r>
              <a:rPr lang="zh-CN" altLang="en-US"/>
              <a:t>支持</a:t>
            </a:r>
            <a:endParaRPr lang="zh-CN" altLang="en-US"/>
          </a:p>
          <a:p>
            <a:pPr>
              <a:lnSpc>
                <a:spcPct val="150000"/>
              </a:lnSpc>
            </a:pPr>
            <a:r>
              <a:rPr lang="zh-CN" altLang="en-US">
                <a:cs typeface="Arial" panose="020B0604020202020204" pitchFamily="34" charset="0"/>
              </a:rPr>
              <a:t>详见 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https://github.com/LoongsonLab/rt</a:t>
            </a:r>
            <a:r>
              <a:rPr lang="zh-CN" altLang="en-US">
                <a:cs typeface="Arial" panose="020B0604020202020204" pitchFamily="34" charset="0"/>
                <a:hlinkClick r:id="rId1"/>
              </a:rPr>
              <a:t>-</a:t>
            </a:r>
            <a:r>
              <a:rPr lang="en-US" altLang="zh-CN">
                <a:cs typeface="Arial" panose="020B0604020202020204" pitchFamily="34" charset="0"/>
                <a:hlinkClick r:id="rId1"/>
              </a:rPr>
              <a:t>thread</a:t>
            </a:r>
            <a:r>
              <a:rPr lang="en-US" altLang="zh-CN">
                <a:cs typeface="Arial" panose="020B0604020202020204" pitchFamily="34" charset="0"/>
              </a:rPr>
              <a:t> rt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loongarch64</a:t>
            </a:r>
            <a:r>
              <a:rPr lang="zh-CN" altLang="en-US">
                <a:cs typeface="Arial" panose="020B0604020202020204" pitchFamily="34" charset="0"/>
              </a:rPr>
              <a:t>-</a:t>
            </a:r>
            <a:r>
              <a:rPr lang="en-US" altLang="zh-CN">
                <a:cs typeface="Arial" panose="020B0604020202020204" pitchFamily="34" charset="0"/>
              </a:rPr>
              <a:t>dev </a:t>
            </a:r>
            <a:r>
              <a:rPr lang="zh-CN" altLang="en-US">
                <a:cs typeface="Arial" panose="020B0604020202020204" pitchFamily="34" charset="0"/>
              </a:rPr>
              <a:t>分支</a:t>
            </a:r>
            <a:endParaRPr lang="zh-CN" altLang="en-US">
              <a:cs typeface="Arial" panose="020B0604020202020204" pitchFamily="34" charset="0"/>
            </a:endParaRPr>
          </a:p>
          <a:p>
            <a:pPr lvl="1">
              <a:lnSpc>
                <a:spcPct val="150000"/>
              </a:lnSpc>
            </a:pPr>
            <a:r>
              <a:rPr lang="zh-CN" altLang="en-US"/>
              <a:t>下次双周会将邀请相关开发者进行专题报告</a:t>
            </a:r>
            <a:endParaRPr lang="zh-CN" altLang="en-US"/>
          </a:p>
        </p:txBody>
      </p:sp>
      <p:sp>
        <p:nvSpPr>
          <p:cNvPr id="1048606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zh-CN" altLang="en-US"/>
              <a:t>怠惰</a:t>
            </a:r>
            <a:endParaRPr lang="zh-CN" altLang="en-US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39" name=""/>
        <p:cNvGrpSpPr/>
        <p:nvPr/>
      </p:nvGrpSpPr>
      <p:grpSpPr/>
      <p:sp>
        <p:nvSpPr>
          <p:cNvPr id="1048607" name="标题 1"/>
          <p:cNvSpPr>
            <a:spLocks noGrp="1"/>
          </p:cNvSpPr>
          <p:nvPr>
            <p:ph type="ctrTitle"/>
          </p:nvPr>
        </p:nvSpPr>
        <p:spPr/>
        <p:txBody>
          <a:bodyPr/>
          <a:p>
            <a:r>
              <a:rPr lang="zh-CN" altLang="en-US"/>
              <a:t>快速</a:t>
            </a:r>
            <a:r>
              <a:rPr lang="zh-CN" altLang="en-US">
                <a:cs typeface="Arial" panose="020B0604020202020204" pitchFamily="34" charset="0"/>
              </a:rPr>
              <a:t>报告</a:t>
            </a:r>
            <a:endParaRPr lang="zh-CN" altLang="en-US"/>
          </a:p>
        </p:txBody>
      </p:sp>
      <p:sp>
        <p:nvSpPr>
          <p:cNvPr id="1048608" name="副标题 2"/>
          <p:cNvSpPr>
            <a:spLocks noGrp="1"/>
          </p:cNvSpPr>
          <p:nvPr>
            <p:ph type="subTitle" idx="1"/>
          </p:nvPr>
        </p:nvSpPr>
        <p:spPr/>
        <p:txBody>
          <a:bodyPr/>
          <a:p>
            <a:r>
              <a:rPr lang="zh-CN" altLang="en-US"/>
              <a:t>龙架构上游动向</a:t>
            </a:r>
            <a:endParaRPr lang="zh-CN" altLang="en-US"/>
          </a:p>
        </p:txBody>
      </p:sp>
      <p:sp>
        <p:nvSpPr>
          <p:cNvPr id="1048609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endParaRPr lang="zh-CN" altLang="en-US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0" name=""/>
        <p:cNvGrpSpPr/>
        <p:nvPr/>
      </p:nvGrpSpPr>
      <p:grpSpPr/>
      <p:sp>
        <p:nvSpPr>
          <p:cNvPr id="1048610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 15</a:t>
            </a:r>
            <a:endParaRPr lang="zh-CN" altLang="en-US"/>
          </a:p>
        </p:txBody>
      </p:sp>
      <p:sp>
        <p:nvSpPr>
          <p:cNvPr id="1048611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功能已</a:t>
            </a:r>
            <a:r>
              <a:rPr lang="zh-CN" altLang="en-US">
                <a:cs typeface="Arial" panose="020B0604020202020204" pitchFamily="34" charset="0"/>
              </a:rPr>
              <a:t>冻结，</a:t>
            </a:r>
            <a:r>
              <a:rPr lang="en-US" altLang="zh-CN">
                <a:cs typeface="Arial" panose="020B0604020202020204" pitchFamily="34" charset="0"/>
              </a:rPr>
              <a:t>16</a:t>
            </a:r>
            <a:r>
              <a:rPr lang="zh-CN" altLang="en-US">
                <a:cs typeface="Arial" panose="020B0604020202020204" pitchFamily="34" charset="0"/>
              </a:rPr>
              <a:t> </a:t>
            </a:r>
            <a:r>
              <a:rPr lang="en-US" altLang="zh-CN">
                <a:cs typeface="Arial" panose="020B0604020202020204" pitchFamily="34" charset="0"/>
              </a:rPr>
              <a:t>byte </a:t>
            </a:r>
            <a:r>
              <a:rPr lang="zh-CN" altLang="en-US">
                <a:cs typeface="Arial" panose="020B0604020202020204" pitchFamily="34" charset="0"/>
              </a:rPr>
              <a:t>原子操作应该是进不去了</a:t>
            </a:r>
            <a:endParaRPr lang="en-US" altLang="zh-CN">
              <a:hlinkClick r:id="rId1"/>
            </a:endParaRPr>
          </a:p>
          <a:p>
            <a:r>
              <a:rPr lang="en-US" altLang="zh-CN">
                <a:hlinkClick r:id="rId1"/>
              </a:rPr>
              <a:t>PR119127</a:t>
            </a:r>
            <a:r>
              <a:rPr lang="en-US" altLang="zh-CN"/>
              <a:t>: </a:t>
            </a:r>
            <a:r>
              <a:rPr lang="zh-CN" altLang="en-US"/>
              <a:t>编译 </a:t>
            </a:r>
            <a:r>
              <a:rPr lang="en-US" altLang="zh-CN"/>
              <a:t>LLVM</a:t>
            </a:r>
            <a:r>
              <a:rPr lang="zh-CN" altLang="en-US"/>
              <a:t>、</a:t>
            </a:r>
            <a:r>
              <a:rPr lang="en-US" altLang="zh-CN"/>
              <a:t>Linux</a:t>
            </a:r>
            <a:r>
              <a:rPr lang="zh-CN" altLang="en-US"/>
              <a:t>、</a:t>
            </a:r>
            <a:r>
              <a:rPr lang="en-US" altLang="zh-CN"/>
              <a:t>Zig </a:t>
            </a:r>
            <a:r>
              <a:rPr lang="zh-CN" altLang="en-US"/>
              <a:t>等软件时崩溃</a:t>
            </a:r>
            <a:endParaRPr lang="zh-CN" altLang="en-US"/>
          </a:p>
          <a:p>
            <a:pPr lvl="1"/>
            <a:r>
              <a:rPr lang="zh-CN" altLang="en-US"/>
              <a:t>影响 </a:t>
            </a:r>
            <a:r>
              <a:rPr lang="en-US" altLang="zh-CN"/>
              <a:t>r15</a:t>
            </a:r>
            <a:r>
              <a:rPr lang="zh-CN" altLang="en-US"/>
              <a:t>-</a:t>
            </a:r>
            <a:r>
              <a:rPr lang="en-US" altLang="zh-CN"/>
              <a:t>7062</a:t>
            </a:r>
            <a:r>
              <a:rPr lang="zh-CN" altLang="en-US"/>
              <a:t>，在 </a:t>
            </a:r>
            <a:r>
              <a:rPr lang="en-US" altLang="zh-CN"/>
              <a:t>r15</a:t>
            </a:r>
            <a:r>
              <a:rPr lang="zh-CN" altLang="en-US"/>
              <a:t>-</a:t>
            </a:r>
            <a:r>
              <a:rPr lang="en-US" altLang="zh-CN"/>
              <a:t>7923 </a:t>
            </a:r>
            <a:r>
              <a:rPr lang="zh-CN" altLang="en-US"/>
              <a:t>修复</a:t>
            </a:r>
            <a:endParaRPr lang="zh-CN" altLang="en-US"/>
          </a:p>
          <a:p>
            <a:pPr lvl="1"/>
            <a:r>
              <a:rPr lang="zh-CN" altLang="en-US"/>
              <a:t>与 </a:t>
            </a:r>
            <a:r>
              <a:rPr lang="en-US" altLang="zh-CN"/>
              <a:t>alsl</a:t>
            </a:r>
            <a:r>
              <a:rPr lang="zh-CN" altLang="en-US"/>
              <a:t> 的模式匹配有关</a:t>
            </a:r>
            <a:endParaRPr lang="zh-CN" altLang="en-US"/>
          </a:p>
          <a:p>
            <a:pPr lvl="0"/>
            <a:r>
              <a:rPr lang="en-US" altLang="zh-CN"/>
              <a:t>PR119084: </a:t>
            </a:r>
            <a:r>
              <a:rPr lang="zh-CN" altLang="en-US"/>
              <a:t>编译 </a:t>
            </a:r>
            <a:r>
              <a:rPr lang="en-US" altLang="zh-CN"/>
              <a:t>OpenH264 </a:t>
            </a:r>
            <a:r>
              <a:rPr lang="zh-CN" altLang="en-US"/>
              <a:t>时生成错误代码</a:t>
            </a:r>
            <a:endParaRPr lang="zh-CN" altLang="en-US"/>
          </a:p>
          <a:p>
            <a:pPr lvl="1"/>
            <a:r>
              <a:rPr lang="zh-CN" altLang="en-US"/>
              <a:t>影响 </a:t>
            </a:r>
            <a:r>
              <a:rPr lang="en-US" altLang="zh-CN"/>
              <a:t>14.1.0 </a:t>
            </a:r>
            <a:r>
              <a:rPr lang="zh-CN" altLang="en-US"/>
              <a:t>和 </a:t>
            </a:r>
            <a:r>
              <a:rPr lang="en-US" altLang="zh-CN"/>
              <a:t>14.2.0</a:t>
            </a:r>
            <a:r>
              <a:rPr lang="zh-CN" altLang="en-US"/>
              <a:t>，在 </a:t>
            </a:r>
            <a:r>
              <a:rPr lang="en-US" altLang="zh-CN"/>
              <a:t>r15</a:t>
            </a:r>
            <a:r>
              <a:rPr lang="zh-CN" altLang="en-US"/>
              <a:t>-</a:t>
            </a:r>
            <a:r>
              <a:rPr lang="en-US" altLang="zh-CN"/>
              <a:t>7821 </a:t>
            </a:r>
            <a:r>
              <a:rPr lang="zh-CN" altLang="en-US"/>
              <a:t>和 </a:t>
            </a:r>
            <a:r>
              <a:rPr lang="en-US" altLang="zh-CN"/>
              <a:t>14.3.0 </a:t>
            </a:r>
            <a:r>
              <a:rPr lang="zh-CN" altLang="en-US"/>
              <a:t>修复</a:t>
            </a:r>
            <a:endParaRPr lang="zh-CN" altLang="en-US"/>
          </a:p>
          <a:p>
            <a:pPr lvl="1"/>
            <a:r>
              <a:rPr lang="zh-CN" altLang="en-US"/>
              <a:t>这是由于 </a:t>
            </a:r>
            <a:r>
              <a:rPr lang="en-US" altLang="zh-CN">
                <a:latin typeface="Fira Code" charset="0"/>
                <a:ea typeface="Fira Code" charset="0"/>
                <a:cs typeface="Fira Code" charset="0"/>
              </a:rPr>
              <a:t>__builtin_lsx_vldx</a:t>
            </a:r>
            <a:r>
              <a:rPr lang="zh-CN" altLang="en-US"/>
              <a:t> 展开后的 </a:t>
            </a:r>
            <a:r>
              <a:rPr lang="en-US" altLang="zh-CN"/>
              <a:t>RTL </a:t>
            </a:r>
            <a:r>
              <a:rPr lang="zh-CN" altLang="en-US"/>
              <a:t>未使用</a:t>
            </a:r>
            <a:r>
              <a:rPr lang="zh-CN" altLang="en-US"/>
              <a:t> </a:t>
            </a:r>
            <a:r>
              <a:rPr lang="en-US" altLang="zh-CN"/>
              <a:t>mem RT</a:t>
            </a:r>
            <a:r>
              <a:rPr lang="en-US" altLang="zh-CN"/>
              <a:t>X</a:t>
            </a:r>
            <a:r>
              <a:rPr lang="en-US" altLang="zh-CN"/>
              <a:t> </a:t>
            </a:r>
            <a:r>
              <a:rPr lang="zh-CN" altLang="en-US"/>
              <a:t>反映</a:t>
            </a:r>
            <a:r>
              <a:rPr lang="en-US" altLang="en-US"/>
              <a:t>内存</a:t>
            </a:r>
            <a:r>
              <a:rPr lang="en-US" altLang="en-US"/>
              <a:t>读取</a:t>
            </a:r>
            <a:r>
              <a:rPr lang="en-US" altLang="en-US"/>
              <a:t>操作</a:t>
            </a:r>
            <a:r>
              <a:rPr lang="zh-CN" altLang="en-US"/>
              <a:t>，导致其被优化器移动时可能越过写入同一内存地址的 </a:t>
            </a:r>
            <a:r>
              <a:rPr lang="en-US" altLang="zh-CN"/>
              <a:t>st.b </a:t>
            </a:r>
            <a:r>
              <a:rPr lang="zh-CN" altLang="en-US"/>
              <a:t>等指令</a:t>
            </a:r>
            <a:endParaRPr lang="zh-CN" altLang="en-US"/>
          </a:p>
        </p:txBody>
      </p:sp>
      <p:sp>
        <p:nvSpPr>
          <p:cNvPr id="1048612" name="Text Placeholder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 / xry111</a:t>
            </a:r>
            <a:endParaRPr lang="en-US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/>
      <p:sp>
        <p:nvSpPr>
          <p:cNvPr id="2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GCC/Clang </a:t>
            </a:r>
            <a:r>
              <a:rPr lang="zh-CN" altLang="en-US"/>
              <a:t>兼容性</a:t>
            </a:r>
            <a:endParaRPr lang="zh-CN" altLang="en-US"/>
          </a:p>
        </p:txBody>
      </p:sp>
      <p:sp>
        <p:nvSpPr>
          <p:cNvPr id="3" name="内容占位符 2"/>
          <p:cNvSpPr>
            <a:spLocks noGrp="1"/>
          </p:cNvSpPr>
          <p:nvPr>
            <p:ph idx="1"/>
          </p:nvPr>
        </p:nvSpPr>
        <p:spPr/>
        <p:txBody>
          <a:bodyPr>
            <a:noAutofit/>
          </a:bodyPr>
          <a:p>
            <a:r>
              <a:rPr lang="en-US" altLang="zh-CN" sz="2200"/>
              <a:t>GCC </a:t>
            </a:r>
            <a:r>
              <a:rPr lang="zh-CN" altLang="en-US" sz="2200"/>
              <a:t>与 </a:t>
            </a:r>
            <a:r>
              <a:rPr lang="en-US" altLang="zh-CN" sz="2200"/>
              <a:t>LLVM </a:t>
            </a:r>
            <a:r>
              <a:rPr lang="zh-CN" altLang="en-US" sz="2200"/>
              <a:t>在内联汇编中对寄存器名格式要求的差异</a:t>
            </a:r>
            <a:endParaRPr lang="zh-CN" altLang="en-US" sz="2200"/>
          </a:p>
          <a:p>
            <a:pPr marL="0" indent="457200">
              <a:buNone/>
            </a:pPr>
            <a:r>
              <a:rPr lang="en-US" altLang="zh-CN" sz="1800"/>
              <a:t>1. asm("" : : : "f0") </a:t>
            </a:r>
            <a:r>
              <a:rPr lang="zh-CN" altLang="en-US" sz="1800"/>
              <a:t>数字顺序名，没有前缀</a:t>
            </a:r>
            <a:endParaRPr lang="zh-CN" altLang="en-US" sz="1800"/>
          </a:p>
          <a:p>
            <a:pPr marL="0" indent="457200">
              <a:buNone/>
            </a:pPr>
            <a:r>
              <a:rPr lang="en-US" altLang="zh-CN" sz="1800"/>
              <a:t>2. asm("" : : : "$f0") </a:t>
            </a:r>
            <a:r>
              <a:rPr lang="zh-CN" altLang="en-US" sz="1800"/>
              <a:t>数字顺序名，有前缀</a:t>
            </a:r>
            <a:endParaRPr lang="zh-CN" altLang="en-US" sz="1800"/>
          </a:p>
          <a:p>
            <a:pPr marL="0" indent="457200">
              <a:buNone/>
            </a:pPr>
            <a:r>
              <a:rPr lang="en-US" altLang="zh-CN" sz="1800"/>
              <a:t>3. asm("" : : : "fa0") ABI </a:t>
            </a:r>
            <a:r>
              <a:rPr lang="zh-CN" altLang="en-US" sz="1800"/>
              <a:t>别名，没有前缀</a:t>
            </a:r>
            <a:endParaRPr lang="zh-CN" altLang="en-US" sz="1800"/>
          </a:p>
          <a:p>
            <a:pPr marL="0" indent="457200">
              <a:buNone/>
            </a:pPr>
            <a:r>
              <a:rPr lang="en-US" altLang="zh-CN" sz="1800"/>
              <a:t>4. asm("" : : : "$fa0") ABI </a:t>
            </a:r>
            <a:r>
              <a:rPr lang="zh-CN" altLang="en-US" sz="1800"/>
              <a:t>别名，有前缀</a:t>
            </a:r>
            <a:endParaRPr lang="zh-CN" altLang="en-US" sz="1800"/>
          </a:p>
          <a:p>
            <a:r>
              <a:rPr lang="en-US" altLang="zh-CN" sz="2200"/>
              <a:t>GCC </a:t>
            </a:r>
            <a:r>
              <a:rPr lang="zh-CN" altLang="en-US" sz="2200"/>
              <a:t>接受 </a:t>
            </a:r>
            <a:r>
              <a:rPr lang="en-US" altLang="zh-CN" sz="2200"/>
              <a:t>1, 2 </a:t>
            </a:r>
            <a:r>
              <a:rPr lang="zh-CN" altLang="en-US" sz="2200"/>
              <a:t>格式，</a:t>
            </a:r>
            <a:r>
              <a:rPr lang="en-US" altLang="zh-CN" sz="2200"/>
              <a:t>LLVM </a:t>
            </a:r>
            <a:r>
              <a:rPr lang="zh-CN" altLang="en-US" sz="2200"/>
              <a:t>自 </a:t>
            </a:r>
            <a:r>
              <a:rPr lang="en-US" altLang="zh-CN" sz="2200"/>
              <a:t>2023 </a:t>
            </a:r>
            <a:r>
              <a:rPr lang="zh-CN" altLang="en-US" sz="2200"/>
              <a:t>年相关统一后对 </a:t>
            </a:r>
            <a:r>
              <a:rPr lang="en-US" altLang="zh-CN" sz="2200"/>
              <a:t>GPR </a:t>
            </a:r>
            <a:r>
              <a:rPr lang="zh-CN" altLang="en-US" sz="2200"/>
              <a:t>接受 </a:t>
            </a:r>
            <a:r>
              <a:rPr lang="en-US" altLang="zh-CN" sz="2200"/>
              <a:t>1, 2, 3, 4 </a:t>
            </a:r>
            <a:r>
              <a:rPr lang="zh-CN" altLang="en-US" sz="2200"/>
              <a:t>格式，但对浮点寄存器只接受 </a:t>
            </a:r>
            <a:r>
              <a:rPr lang="en-US" altLang="zh-CN" sz="2200"/>
              <a:t>2, 4 </a:t>
            </a:r>
            <a:r>
              <a:rPr lang="zh-CN" altLang="en-US" sz="2200"/>
              <a:t>格式。</a:t>
            </a:r>
            <a:endParaRPr lang="zh-CN" altLang="en-US" sz="2200"/>
          </a:p>
          <a:p>
            <a:pPr lvl="1"/>
            <a:r>
              <a:rPr lang="zh-CN" altLang="en-US" sz="1800"/>
              <a:t>可能造成误解，导致代码的一致性问题</a:t>
            </a:r>
            <a:endParaRPr lang="zh-CN" altLang="en-US" sz="1800"/>
          </a:p>
          <a:p>
            <a:r>
              <a:rPr lang="en-US" altLang="zh-CN" sz="2200">
                <a:solidFill>
                  <a:schemeClr val="tx1"/>
                </a:solidFill>
                <a:ea typeface="Source Han Sans CN" charset="0"/>
              </a:rPr>
              <a:t>QEMU </a:t>
            </a:r>
            <a:r>
              <a:rPr lang="zh-CN" altLang="en-US" sz="2200">
                <a:solidFill>
                  <a:schemeClr val="tx1"/>
                </a:solidFill>
                <a:ea typeface="Source Han Sans CN" charset="0"/>
              </a:rPr>
              <a:t>上游已有相关修复</a:t>
            </a:r>
            <a:endParaRPr lang="en-US" altLang="zh-CN" sz="2200"/>
          </a:p>
          <a:p>
            <a:r>
              <a:rPr lang="zh-CN" altLang="en-US" sz="2200"/>
              <a:t>应当完全统一行为：</a:t>
            </a:r>
            <a:endParaRPr lang="zh-CN" altLang="en-US" sz="2200"/>
          </a:p>
          <a:p>
            <a:pPr lvl="1"/>
            <a:r>
              <a:rPr lang="en-US" altLang="zh-CN" sz="1800"/>
              <a:t>LLVM </a:t>
            </a:r>
            <a:r>
              <a:rPr lang="zh-CN" altLang="en-US" sz="1800"/>
              <a:t>应当支持 </a:t>
            </a:r>
            <a:r>
              <a:rPr lang="en-US" altLang="zh-CN" sz="1800"/>
              <a:t>GCC </a:t>
            </a:r>
            <a:r>
              <a:rPr lang="zh-CN" altLang="en-US" sz="1800"/>
              <a:t>接受的所有格式，考虑警告</a:t>
            </a:r>
            <a:r>
              <a:rPr lang="en-US" altLang="zh-CN" sz="1800"/>
              <a:t>/</a:t>
            </a:r>
            <a:r>
              <a:rPr lang="zh-CN" altLang="en-US" sz="1800"/>
              <a:t>弃用 </a:t>
            </a:r>
            <a:r>
              <a:rPr lang="en-US" altLang="zh-CN" sz="1800"/>
              <a:t>GCC </a:t>
            </a:r>
            <a:r>
              <a:rPr lang="zh-CN" altLang="en-US" sz="1800"/>
              <a:t>不支持的格式</a:t>
            </a:r>
            <a:endParaRPr lang="zh-CN" altLang="en-US" sz="1800"/>
          </a:p>
          <a:p>
            <a:pPr lvl="1"/>
            <a:r>
              <a:rPr lang="en-US" altLang="zh-CN" sz="1800"/>
              <a:t>GCC </a:t>
            </a:r>
            <a:r>
              <a:rPr lang="zh-CN" altLang="en-US" sz="1800"/>
              <a:t>是否应该实现上述第 </a:t>
            </a:r>
            <a:r>
              <a:rPr lang="en-US" altLang="zh-CN" sz="1800"/>
              <a:t>3</a:t>
            </a:r>
            <a:r>
              <a:rPr lang="zh-CN" altLang="en-US" sz="1800"/>
              <a:t>、</a:t>
            </a:r>
            <a:r>
              <a:rPr lang="en-US" altLang="zh-CN" sz="1800"/>
              <a:t>4 </a:t>
            </a:r>
            <a:r>
              <a:rPr lang="zh-CN" altLang="en-US" sz="1800"/>
              <a:t>种格式寄存器名字的支持？</a:t>
            </a:r>
            <a:endParaRPr lang="zh-CN" altLang="en-US"/>
          </a:p>
        </p:txBody>
      </p:sp>
      <p:sp>
        <p:nvSpPr>
          <p:cNvPr id="4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ziyao233</a:t>
            </a:r>
            <a:endParaRPr lang="zh-CN" altLang="en-US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42" name=""/>
        <p:cNvGrpSpPr/>
        <p:nvPr/>
      </p:nvGrpSpPr>
      <p:grpSpPr/>
      <p:sp>
        <p:nvSpPr>
          <p:cNvPr id="1048616" name="标题 1"/>
          <p:cNvSpPr>
            <a:spLocks noGrp="1"/>
          </p:cNvSpPr>
          <p:nvPr>
            <p:ph type="title"/>
          </p:nvPr>
        </p:nvSpPr>
        <p:spPr/>
        <p:txBody>
          <a:bodyPr/>
          <a:p>
            <a:r>
              <a:rPr lang="en-US" altLang="zh-CN"/>
              <a:t>.NET SDK </a:t>
            </a:r>
            <a:r>
              <a:rPr lang="zh-CN" altLang="en-US"/>
              <a:t>社区发行版</a:t>
            </a:r>
            <a:endParaRPr lang="zh-CN" altLang="en-US"/>
          </a:p>
        </p:txBody>
      </p:sp>
      <p:sp>
        <p:nvSpPr>
          <p:cNvPr id="1048617" name="内容占位符 2"/>
          <p:cNvSpPr>
            <a:spLocks noGrp="1"/>
          </p:cNvSpPr>
          <p:nvPr>
            <p:ph idx="1"/>
          </p:nvPr>
        </p:nvSpPr>
        <p:spPr/>
        <p:txBody>
          <a:bodyPr/>
          <a:p>
            <a:r>
              <a:rPr lang="zh-CN" altLang="en-US"/>
              <a:t>跟进上游发版</a:t>
            </a:r>
            <a:endParaRPr lang="zh-CN" altLang="en-US"/>
          </a:p>
          <a:p>
            <a:pPr lvl="1"/>
            <a:r>
              <a:rPr lang="en-US" altLang="zh-CN">
                <a:hlinkClick r:id="rId1"/>
              </a:rPr>
              <a:t>.NET </a:t>
            </a:r>
            <a:r>
              <a:rPr lang="en-US" altLang="zh-CN">
                <a:hlinkClick r:id="rId1"/>
              </a:rPr>
              <a:t>9.0.2 (SDK 9.0.200)</a:t>
            </a:r>
            <a:endParaRPr lang="en-US" altLang="zh-CN"/>
          </a:p>
          <a:p>
            <a:pPr lvl="1"/>
            <a:r>
              <a:rPr lang="en-US" altLang="zh-CN">
                <a:hlinkClick r:id="rId2"/>
              </a:rPr>
              <a:t>.NET 9.0.3 (SDK 9.0.201)</a:t>
            </a:r>
            <a:endParaRPr lang="en-US" altLang="zh-CN"/>
          </a:p>
          <a:p>
            <a:r>
              <a:rPr lang="en-US" altLang="zh-CN"/>
              <a:t>driver1998 </a:t>
            </a:r>
            <a:r>
              <a:rPr lang="zh-CN" altLang="en-US"/>
              <a:t>报 </a:t>
            </a:r>
            <a:r>
              <a:rPr lang="en-US" altLang="zh-CN">
                <a:hlinkClick r:id="rId3"/>
              </a:rPr>
              <a:t>CoreCLR </a:t>
            </a:r>
            <a:r>
              <a:rPr lang="zh-CN" altLang="en-US">
                <a:hlinkClick r:id="rId3"/>
              </a:rPr>
              <a:t>含 </a:t>
            </a:r>
            <a:r>
              <a:rPr lang="en-US" altLang="zh-CN">
                <a:hlinkClick r:id="rId3"/>
              </a:rPr>
              <a:t>LASX </a:t>
            </a:r>
            <a:r>
              <a:rPr lang="zh-CN" altLang="en-US">
                <a:hlinkClick r:id="rId3"/>
              </a:rPr>
              <a:t>指令</a:t>
            </a:r>
            <a:endParaRPr lang="zh-CN" altLang="en-US"/>
          </a:p>
          <a:p>
            <a:pPr lvl="1"/>
            <a:r>
              <a:rPr lang="zh-CN" altLang="en-US"/>
              <a:t>影响 </a:t>
            </a:r>
            <a:r>
              <a:rPr lang="en-US" altLang="zh-CN"/>
              <a:t>2K1000LA </a:t>
            </a:r>
            <a:r>
              <a:rPr lang="zh-CN" altLang="en-US"/>
              <a:t>等不支持 </a:t>
            </a:r>
            <a:r>
              <a:rPr lang="en-US" altLang="zh-CN"/>
              <a:t>LASX </a:t>
            </a:r>
            <a:r>
              <a:rPr lang="zh-CN" altLang="en-US"/>
              <a:t>的平台</a:t>
            </a:r>
            <a:endParaRPr lang="zh-CN" altLang="en-US"/>
          </a:p>
          <a:p>
            <a:pPr lvl="1"/>
            <a:r>
              <a:rPr lang="zh-CN" altLang="en-US"/>
              <a:t>上游 </a:t>
            </a:r>
            <a:r>
              <a:rPr lang="en-US" altLang="zh-CN"/>
              <a:t>issue </a:t>
            </a:r>
            <a:r>
              <a:rPr lang="en-US" altLang="zh-CN">
                <a:hlinkClick r:id="rId4"/>
              </a:rPr>
              <a:t>dotnet/runtime</a:t>
            </a:r>
            <a:r>
              <a:rPr lang="zh-CN" altLang="en-US">
                <a:hlinkClick r:id="rId4"/>
              </a:rPr>
              <a:t>#</a:t>
            </a:r>
            <a:r>
              <a:rPr lang="en-US" altLang="zh-CN">
                <a:hlinkClick r:id="rId4"/>
              </a:rPr>
              <a:t>113354</a:t>
            </a:r>
            <a:endParaRPr lang="en-US" altLang="zh-CN"/>
          </a:p>
          <a:p>
            <a:pPr lvl="1"/>
            <a:r>
              <a:rPr lang="zh-CN" altLang="en-US"/>
              <a:t>龙芯团队在看了</a:t>
            </a:r>
            <a:endParaRPr lang="zh-CN" altLang="en-US"/>
          </a:p>
          <a:p>
            <a:pPr marL="0" lvl="0" indent="0">
              <a:buNone/>
            </a:pPr>
            <a:endParaRPr lang="zh-CN" altLang="en-US"/>
          </a:p>
        </p:txBody>
      </p:sp>
      <p:sp>
        <p:nvSpPr>
          <p:cNvPr id="1048618" name="文本占位符 3"/>
          <p:cNvSpPr>
            <a:spLocks noGrp="1"/>
          </p:cNvSpPr>
          <p:nvPr>
            <p:ph type="body" idx="10"/>
          </p:nvPr>
        </p:nvSpPr>
        <p:spPr/>
        <p:txBody>
          <a:bodyPr/>
          <a:p>
            <a:r>
              <a:rPr lang="en-US" altLang="zh-CN"/>
              <a:t>xen0n</a:t>
            </a:r>
            <a:endParaRPr lang="zh-CN" altLang="en-US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龙架构双周会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Aspect">
      <a:maj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ajorFont>
      <a:minorFont>
        <a:latin typeface="Source Han Sans CN"/>
        <a:ea typeface=""/>
        <a:cs typeface=""/>
        <a:font script="Jpan" typeface="ＭＳ ゴシック"/>
        <a:font script="Hang" typeface="굴림"/>
        <a:font script="Hans" typeface="Source Han Sans CN"/>
        <a:font script="Hant" typeface="微軟正黑體"/>
        <a:font script="Arab" typeface="Tahoma"/>
        <a:font script="Hebr" typeface="Tahoma"/>
        <a:font script="Thai" typeface="Frees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Verdana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Source Sans 3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Source Sans 3"/>
        <a:font script="Hebr" typeface="Source Sans 3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Source Sans 3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3880</Words>
  <Application>WPS Office WWO_wpscloud_20250313214040-00de7ca4b2</Application>
  <PresentationFormat/>
  <Paragraphs>214</Paragraphs>
  <Slides>22</Slides>
  <Notes>0</Notes>
  <HiddenSlides>0</HiddenSlides>
  <MMClips>0</MMClips>
  <ScaleCrop>false</ScaleCrop>
  <HeadingPairs>
    <vt:vector size="6" baseType="variant">
      <vt:variant>
        <vt:lpstr>已用的字体</vt:lpstr>
      </vt:variant>
      <vt:variant>
        <vt:i4>16</vt:i4>
      </vt:variant>
      <vt:variant>
        <vt:lpstr>主题</vt:lpstr>
      </vt:variant>
      <vt:variant>
        <vt:i4>1</vt:i4>
      </vt:variant>
      <vt:variant>
        <vt:lpstr>幻灯片标题</vt:lpstr>
      </vt:variant>
      <vt:variant>
        <vt:i4>22</vt:i4>
      </vt:variant>
    </vt:vector>
  </HeadingPairs>
  <TitlesOfParts>
    <vt:vector size="39" baseType="lpstr">
      <vt:lpstr>Arial</vt:lpstr>
      <vt:lpstr>宋体</vt:lpstr>
      <vt:lpstr>Wingdings</vt:lpstr>
      <vt:lpstr>Source Sans 3</vt:lpstr>
      <vt:lpstr>Noto Sans Thai</vt:lpstr>
      <vt:lpstr>Source Han Sans CN</vt:lpstr>
      <vt:lpstr>Noto Sans Mono CJK JP</vt:lpstr>
      <vt:lpstr>微软雅黑</vt:lpstr>
      <vt:lpstr>汉仪旗黑KW 55S</vt:lpstr>
      <vt:lpstr>Fira Code</vt:lpstr>
      <vt:lpstr>Source Han Sans CN</vt:lpstr>
      <vt:lpstr>汉仪书宋二KW</vt:lpstr>
      <vt:lpstr>Kingsoft Confetti</vt:lpstr>
      <vt:lpstr>宋体</vt:lpstr>
      <vt:lpstr>微软雅黑</vt:lpstr>
      <vt:lpstr>Courier New</vt:lpstr>
      <vt:lpstr>龙架构双周会</vt:lpstr>
      <vt:lpstr>欢迎参加龙架构双周会</vt:lpstr>
      <vt:lpstr>龙架构双周会</vt:lpstr>
      <vt:lpstr>快速报告</vt:lpstr>
      <vt:lpstr>RT-Thread LoongArch Support</vt:lpstr>
      <vt:lpstr>PowerPoint 演示文稿</vt:lpstr>
      <vt:lpstr>快速报告</vt:lpstr>
      <vt:lpstr>GCC 15</vt:lpstr>
      <vt:lpstr>PowerPoint 演示文稿</vt:lpstr>
      <vt:lpstr>.NET SDK 社区发行版</vt:lpstr>
      <vt:lpstr>PowerPoint 演示文稿</vt:lpstr>
      <vt:lpstr>PowerPoint 演示文稿</vt:lpstr>
      <vt:lpstr>Linux 内核（loongarch 列表）</vt:lpstr>
      <vt:lpstr>快速报告</vt:lpstr>
      <vt:lpstr>Gentoo</vt:lpstr>
      <vt:lpstr>Gentoo</vt:lpstr>
      <vt:lpstr>Arch Linux for Loong64</vt:lpstr>
      <vt:lpstr>PowerPoint 演示文稿</vt:lpstr>
      <vt:lpstr>安同 OS</vt:lpstr>
      <vt:lpstr>安同 OS</vt:lpstr>
      <vt:lpstr>快速报告</vt:lpstr>
      <vt:lpstr>社区漂流板计划上新</vt:lpstr>
      <vt:lpstr>PowerPoint 演示文稿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欢迎参加龙架构双周会</dc:title>
  <dc:creator>DBY2-W00</dc:creator>
  <cp:lastModifiedBy>xenon</cp:lastModifiedBy>
  <dcterms:created xsi:type="dcterms:W3CDTF">2025-03-16T06:32:09Z</dcterms:created>
  <dcterms:modified xsi:type="dcterms:W3CDTF">2025-03-16T06:32:09Z</dcterms:modified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KSOProductBuildVer">
    <vt:lpwstr>2052-12.9.0.20332</vt:lpwstr>
  </property>
  <property fmtid="{D5CDD505-2E9C-101B-9397-08002B2CF9AE}" pid="3" name="ICV">
    <vt:lpwstr>4201827BCA956857AAA7D26798345AE3_43</vt:lpwstr>
  </property>
</Properties>
</file>