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handoutMasterIdLst>
    <p:handoutMasterId r:id="rId32"/>
  </p:handoutMasterIdLst>
  <p:sldIdLst>
    <p:sldId id="257" r:id="rId3"/>
    <p:sldId id="258" r:id="rId4"/>
    <p:sldId id="364" r:id="rId5"/>
    <p:sldId id="349" r:id="rId6"/>
    <p:sldId id="363" r:id="rId8"/>
    <p:sldId id="421" r:id="rId9"/>
    <p:sldId id="422" r:id="rId10"/>
    <p:sldId id="423" r:id="rId11"/>
    <p:sldId id="424" r:id="rId12"/>
    <p:sldId id="431" r:id="rId13"/>
    <p:sldId id="432" r:id="rId14"/>
    <p:sldId id="425" r:id="rId15"/>
    <p:sldId id="443" r:id="rId16"/>
    <p:sldId id="444" r:id="rId17"/>
    <p:sldId id="441" r:id="rId18"/>
    <p:sldId id="427" r:id="rId19"/>
    <p:sldId id="428" r:id="rId20"/>
    <p:sldId id="429" r:id="rId21"/>
    <p:sldId id="365" r:id="rId22"/>
    <p:sldId id="434" r:id="rId23"/>
    <p:sldId id="440" r:id="rId24"/>
    <p:sldId id="439" r:id="rId25"/>
    <p:sldId id="386" r:id="rId26"/>
    <p:sldId id="438" r:id="rId27"/>
    <p:sldId id="445" r:id="rId28"/>
    <p:sldId id="437" r:id="rId29"/>
    <p:sldId id="368" r:id="rId30"/>
    <p:sldId id="275" r:id="rId31"/>
  </p:sldIdLst>
  <p:sldSz cx="12192000" cy="6858000" type="screen16x9"/>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en0n_QfAzfENV" initials="authorId_120933426"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5987" autoAdjust="0"/>
    <p:restoredTop sz="94660"/>
  </p:normalViewPr>
  <p:slideViewPr>
    <p:cSldViewPr snapToGrid="0">
      <p:cViewPr varScale="1">
        <p:scale>
          <a:sx n="122" d="100"/>
          <a:sy n="122" d="100"/>
        </p:scale>
        <p:origin x="96"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61" name=""/>
        <p:cNvGrpSpPr/>
        <p:nvPr/>
      </p:nvGrpSpPr>
      <p:grpSpPr>
        <a:xfrm>
          <a:off x="0" y="0"/>
          <a:ext cx="0" cy="0"/>
          <a:chOff x="0" y="0"/>
          <a:chExt cx="0" cy="0"/>
        </a:xfrm>
      </p:grpSpPr>
      <p:sp>
        <p:nvSpPr>
          <p:cNvPr id="1048680" name="Header Placeholder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en-US">
              <a:latin typeface="Source Sans 3" panose="020B0503030403020204" charset="0"/>
              <a:ea typeface="Source Sans 3" panose="020B0503030403020204" charset="0"/>
              <a:cs typeface="Source Sans 3" panose="020B0503030403020204" charset="0"/>
            </a:endParaRPr>
          </a:p>
        </p:txBody>
      </p:sp>
      <p:sp>
        <p:nvSpPr>
          <p:cNvPr id="1048681" name="Date Placeholder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696C064A-D61B-4B21-B757-51A9B82445B8}" type="datetimeFigureOut">
              <a:rPr lang="en-US" smtClean="0">
                <a:latin typeface="Source Sans 3" panose="020B0503030403020204" charset="0"/>
                <a:ea typeface="Source Sans 3" panose="020B0503030403020204" charset="0"/>
                <a:cs typeface="Source Sans 3" panose="020B0503030403020204" charset="0"/>
              </a:rPr>
            </a:fld>
            <a:endParaRPr lang="en-US">
              <a:latin typeface="Source Sans 3" panose="020B0503030403020204" charset="0"/>
              <a:ea typeface="Source Sans 3" panose="020B0503030403020204" charset="0"/>
              <a:cs typeface="Source Sans 3" panose="020B0503030403020204" charset="0"/>
            </a:endParaRPr>
          </a:p>
        </p:txBody>
      </p:sp>
      <p:sp>
        <p:nvSpPr>
          <p:cNvPr id="1048682" name="Footer Placeholder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en-US">
              <a:latin typeface="Source Sans 3" panose="020B0503030403020204" charset="0"/>
              <a:ea typeface="Source Sans 3" panose="020B0503030403020204" charset="0"/>
              <a:cs typeface="Source Sans 3" panose="020B0503030403020204" charset="0"/>
            </a:endParaRPr>
          </a:p>
        </p:txBody>
      </p:sp>
      <p:sp>
        <p:nvSpPr>
          <p:cNvPr id="1048683" name="Slide Number Placeholder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50305E07-67EA-4042-A3F6-853A8AD8D209}" type="slidenum">
              <a:rPr lang="en-US" smtClean="0">
                <a:latin typeface="Source Sans 3" panose="020B0503030403020204" charset="0"/>
                <a:ea typeface="Source Sans 3" panose="020B0503030403020204" charset="0"/>
                <a:cs typeface="Source Sans 3" panose="020B0503030403020204" charset="0"/>
              </a:rPr>
            </a:fld>
            <a:endParaRPr lang="en-US">
              <a:latin typeface="Source Sans 3" panose="020B0503030403020204" charset="0"/>
              <a:ea typeface="Source Sans 3" panose="020B0503030403020204" charset="0"/>
              <a:cs typeface="Source Sans 3" panose="020B050303040302020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0" name=""/>
        <p:cNvGrpSpPr/>
        <p:nvPr/>
      </p:nvGrpSpPr>
      <p:grpSpPr>
        <a:xfrm>
          <a:off x="0" y="0"/>
          <a:ext cx="0" cy="0"/>
          <a:chOff x="0" y="0"/>
          <a:chExt cx="0" cy="0"/>
        </a:xfrm>
      </p:grpSpPr>
      <p:sp>
        <p:nvSpPr>
          <p:cNvPr id="1048674" name="Header Placeholder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atin typeface="Source Sans 3" panose="020B0503030403020204" charset="0"/>
                <a:ea typeface="Source Sans 3" panose="020B0503030403020204" charset="0"/>
                <a:cs typeface="Source Sans 3" panose="020B0503030403020204" charset="0"/>
              </a:defRPr>
            </a:lvl1pPr>
          </a:lstStyle>
          <a:p>
            <a:endParaRPr lang="en-US"/>
          </a:p>
        </p:txBody>
      </p:sp>
      <p:sp>
        <p:nvSpPr>
          <p:cNvPr id="1048675" name="Date Placeholder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atin typeface="Source Sans 3" panose="020B0503030403020204" charset="0"/>
                <a:ea typeface="Source Sans 3" panose="020B0503030403020204" charset="0"/>
                <a:cs typeface="Source Sans 3" panose="020B0503030403020204" charset="0"/>
              </a:defRPr>
            </a:lvl1pPr>
          </a:lstStyle>
          <a:p>
            <a:fld id="{3EFD42F7-718C-4B98-AAEC-167E6DDD60A7}" type="datetimeFigureOut">
              <a:rPr lang="en-US" smtClean="0"/>
            </a:fld>
            <a:endParaRPr lang="en-US"/>
          </a:p>
        </p:txBody>
      </p:sp>
      <p:sp>
        <p:nvSpPr>
          <p:cNvPr id="1048676" name="Slide Image Placeholder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p>
            <a:endParaRPr lang="en-US"/>
          </a:p>
        </p:txBody>
      </p:sp>
      <p:sp>
        <p:nvSpPr>
          <p:cNvPr id="1048677" name="Notes Placeholder 4"/>
          <p:cNvSpPr>
            <a:spLocks noGrp="1"/>
          </p:cNvSpPr>
          <p:nvPr>
            <p:ph type="body" sz="quarter" idx="3"/>
          </p:nvPr>
        </p:nvSpPr>
        <p:spPr>
          <a:xfrm>
            <a:off x="735830" y="5512523"/>
            <a:ext cx="5886637" cy="4510246"/>
          </a:xfrm>
          <a:prstGeom prst="rect">
            <a:avLst/>
          </a:prstGeom>
        </p:spPr>
        <p:txBody>
          <a:bodyPr vert="horz" lIns="91440" tIns="45720" rIns="91440" bIns="45720" rtlCol="0"/>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1048678" name="Footer Placeholder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atin typeface="Source Sans 3" panose="020B0503030403020204" charset="0"/>
                <a:ea typeface="Source Sans 3" panose="020B0503030403020204" charset="0"/>
                <a:cs typeface="Source Sans 3" panose="020B0503030403020204" charset="0"/>
              </a:defRPr>
            </a:lvl1pPr>
          </a:lstStyle>
          <a:p>
            <a:endParaRPr lang="en-US"/>
          </a:p>
        </p:txBody>
      </p:sp>
      <p:sp>
        <p:nvSpPr>
          <p:cNvPr id="1048679" name="Slide Number Placeholder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atin typeface="Source Sans 3" panose="020B0503030403020204" charset="0"/>
                <a:ea typeface="Source Sans 3" panose="020B0503030403020204" charset="0"/>
                <a:cs typeface="Source Sans 3" panose="020B0503030403020204" charset="0"/>
              </a:defRPr>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1pPr>
    <a:lvl2pPr marL="4572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2pPr>
    <a:lvl3pPr marL="9144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3pPr>
    <a:lvl4pPr marL="13716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4pPr>
    <a:lvl5pPr marL="1828800" algn="l" defTabSz="914400" rtl="0" eaLnBrk="1" latinLnBrk="0" hangingPunct="1">
      <a:defRPr sz="1200" kern="1200">
        <a:solidFill>
          <a:schemeClr val="tx1"/>
        </a:solidFill>
        <a:latin typeface="Source Sans 3" panose="020B0503030403020204" charset="0"/>
        <a:ea typeface="Source Sans 3" panose="020B0503030403020204" charset="0"/>
        <a:cs typeface="Source Sans 3" panose="020B050303040302020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LiarOnce</a:t>
            </a:r>
            <a:r>
              <a:rPr lang="zh-CN" altLang="en-US"/>
              <a:t>：本页</a:t>
            </a:r>
            <a:r>
              <a:rPr lang="zh-CN" altLang="en-US">
                <a:cs typeface="Arial" panose="020B0604020202020204" pitchFamily="34" charset="0"/>
              </a:rPr>
              <a:t>应保持展示至少</a:t>
            </a:r>
            <a:r>
              <a:rPr lang="en-US" altLang="zh-CN">
                <a:cs typeface="Arial" panose="020B0604020202020204" pitchFamily="34" charset="0"/>
              </a:rPr>
              <a:t>5</a:t>
            </a:r>
            <a:r>
              <a:rPr lang="zh-CN" altLang="en-US">
                <a:cs typeface="Arial" panose="020B0604020202020204" pitchFamily="34" charset="0"/>
              </a:rPr>
              <a:t>分钟后继续会议</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34" name=""/>
        <p:cNvGrpSpPr/>
        <p:nvPr/>
      </p:nvGrpSpPr>
      <p:grpSpPr>
        <a:xfrm>
          <a:off x="0" y="0"/>
          <a:ext cx="0" cy="0"/>
          <a:chOff x="0" y="0"/>
          <a:chExt cx="0" cy="0"/>
        </a:xfrm>
      </p:grpSpPr>
      <p:sp>
        <p:nvSpPr>
          <p:cNvPr id="1048589" name="标题 1"/>
          <p:cNvSpPr>
            <a:spLocks noGrp="1"/>
          </p:cNvSpPr>
          <p:nvPr>
            <p:ph type="ctrTitle"/>
          </p:nvPr>
        </p:nvSpPr>
        <p:spPr>
          <a:xfrm>
            <a:off x="674776" y="2141082"/>
            <a:ext cx="9923769" cy="1229761"/>
          </a:xfrm>
          <a:prstGeom prst="rect">
            <a:avLst/>
          </a:prstGeom>
        </p:spPr>
        <p:txBody>
          <a:bodyPr anchor="b"/>
          <a:lstStyle>
            <a:lvl1pPr algn="l">
              <a:defRPr sz="6000"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90" name="副标题 2"/>
          <p:cNvSpPr>
            <a:spLocks noGrp="1"/>
          </p:cNvSpPr>
          <p:nvPr>
            <p:ph type="subTitle" idx="1"/>
          </p:nvPr>
        </p:nvSpPr>
        <p:spPr>
          <a:xfrm>
            <a:off x="843068" y="3727027"/>
            <a:ext cx="4418126" cy="497923"/>
          </a:xfrm>
          <a:prstGeom prst="rect">
            <a:avLst/>
          </a:prstGeom>
        </p:spPr>
        <p:txBody>
          <a:bodyPr/>
          <a:lstStyle>
            <a:lvl1pPr marL="0" indent="0" algn="l">
              <a:buNone/>
              <a:defRPr sz="2400" u="none" strike="noStrike" kern="1200" cap="none" spc="0" normalizeH="0">
                <a:solidFill>
                  <a:schemeClr val="tx1"/>
                </a:solidFill>
                <a:latin typeface="Source Sans 3" panose="020B050303040302020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59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92"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23" name=""/>
        <p:cNvGrpSpPr/>
        <p:nvPr/>
      </p:nvGrpSpPr>
      <p:grpSpPr>
        <a:xfrm>
          <a:off x="0" y="0"/>
          <a:ext cx="0" cy="0"/>
          <a:chOff x="0" y="0"/>
          <a:chExt cx="0" cy="0"/>
        </a:xfrm>
      </p:grpSpPr>
      <p:sp>
        <p:nvSpPr>
          <p:cNvPr id="1048580" name="标题 8"/>
          <p:cNvSpPr>
            <a:spLocks noGrp="1"/>
          </p:cNvSpPr>
          <p:nvPr>
            <p:ph type="title"/>
          </p:nvPr>
        </p:nvSpPr>
        <p:spPr>
          <a:xfrm>
            <a:off x="514049" y="442081"/>
            <a:ext cx="9452278" cy="758458"/>
          </a:xfrm>
        </p:spPr>
        <p:txBody>
          <a:bodyPr/>
          <a:lstStyle>
            <a:lvl1pPr>
              <a:defRPr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81" name="内容占位符 9"/>
          <p:cNvSpPr>
            <a:spLocks noGrp="1"/>
          </p:cNvSpPr>
          <p:nvPr>
            <p:ph idx="1"/>
          </p:nvPr>
        </p:nvSpPr>
        <p:spPr>
          <a:xfrm>
            <a:off x="513999" y="1259762"/>
            <a:ext cx="9452278" cy="4657501"/>
          </a:xfrm>
        </p:spPr>
        <p:txBody>
          <a:bodyPr/>
          <a:lstStyle>
            <a:lvl1pPr>
              <a:lnSpc>
                <a:spcPct val="100000"/>
              </a:lnSpc>
              <a:defRPr sz="2800" u="none" strike="noStrike" kern="1200" cap="none" spc="0" normalizeH="0">
                <a:solidFill>
                  <a:schemeClr val="tx1"/>
                </a:solidFill>
                <a:latin typeface="Source Sans 3" panose="020B0503030403020204" charset="0"/>
              </a:defRPr>
            </a:lvl1pPr>
            <a:lvl2pPr>
              <a:lnSpc>
                <a:spcPct val="100000"/>
              </a:lnSpc>
              <a:defRPr u="none" strike="noStrike" kern="1200" cap="none" spc="0" normalizeH="0">
                <a:solidFill>
                  <a:schemeClr val="tx1"/>
                </a:solidFill>
                <a:latin typeface="Source Sans 3" panose="020B0503030403020204" charset="0"/>
              </a:defRPr>
            </a:lvl2pPr>
            <a:lvl3pPr>
              <a:lnSpc>
                <a:spcPct val="100000"/>
              </a:lnSpc>
              <a:defRPr sz="2200" u="none" strike="noStrike" kern="1200" cap="none" spc="0" normalizeH="0">
                <a:solidFill>
                  <a:schemeClr val="tx1"/>
                </a:solidFill>
                <a:latin typeface="Source Sans 3" panose="020B0503030403020204" charset="0"/>
              </a:defRPr>
            </a:lvl3pPr>
            <a:lvl4pPr>
              <a:lnSpc>
                <a:spcPct val="100000"/>
              </a:lnSpc>
              <a:defRPr sz="2200" u="none" strike="noStrike" kern="1200" cap="none" spc="0" normalizeH="0">
                <a:solidFill>
                  <a:schemeClr val="tx1"/>
                </a:solidFill>
                <a:latin typeface="Source Sans 3" panose="020B0503030403020204" charset="0"/>
              </a:defRPr>
            </a:lvl4pPr>
            <a:lvl5pPr>
              <a:lnSpc>
                <a:spcPct val="100000"/>
              </a:lnSpc>
              <a:defRPr sz="2200" u="none" strike="noStrike" kern="1200" cap="none" spc="0" normalizeH="0">
                <a:solidFill>
                  <a:schemeClr val="tx1"/>
                </a:solidFill>
                <a:latin typeface="Source Sans 3" panose="020B0503030403020204" charset="0"/>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82"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583"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84"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5" name="Text Placeholder 3"/>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56" name=""/>
        <p:cNvGrpSpPr/>
        <p:nvPr/>
      </p:nvGrpSpPr>
      <p:grpSpPr>
        <a:xfrm>
          <a:off x="0" y="0"/>
          <a:ext cx="0" cy="0"/>
          <a:chOff x="0" y="0"/>
          <a:chExt cx="0" cy="0"/>
        </a:xfrm>
      </p:grpSpPr>
      <p:sp>
        <p:nvSpPr>
          <p:cNvPr id="104865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57"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36" name=""/>
        <p:cNvGrpSpPr/>
        <p:nvPr/>
      </p:nvGrpSpPr>
      <p:grpSpPr>
        <a:xfrm>
          <a:off x="0" y="0"/>
          <a:ext cx="0" cy="0"/>
          <a:chOff x="0" y="0"/>
          <a:chExt cx="0" cy="0"/>
        </a:xfrm>
      </p:grpSpPr>
      <p:sp>
        <p:nvSpPr>
          <p:cNvPr id="1048595" name="标题 5"/>
          <p:cNvSpPr>
            <a:spLocks noGrp="1"/>
          </p:cNvSpPr>
          <p:nvPr>
            <p:ph type="ctrTitle"/>
          </p:nvPr>
        </p:nvSpPr>
        <p:spPr>
          <a:xfrm>
            <a:off x="674776" y="2141082"/>
            <a:ext cx="9923769" cy="1229761"/>
          </a:xfrm>
          <a:prstGeom prst="rect">
            <a:avLst/>
          </a:prstGeom>
        </p:spPr>
        <p:txBody>
          <a:bodyPr anchor="b"/>
          <a:lstStyle>
            <a:lvl1pPr algn="l">
              <a:defRPr sz="6000" b="1" u="none" strike="noStrike" kern="1200" cap="none" spc="0" normalizeH="0">
                <a:solidFill>
                  <a:schemeClr val="tx1"/>
                </a:solidFill>
                <a:latin typeface="Source Sans 3" panose="020B0503030403020204" charset="0"/>
              </a:defRPr>
            </a:lvl1pPr>
          </a:lstStyle>
          <a:p>
            <a:r>
              <a:rPr lang="zh-CN" altLang="en-US"/>
              <a:t>单击此处编辑母版标题样式</a:t>
            </a:r>
            <a:endParaRPr lang="zh-CN" altLang="en-US"/>
          </a:p>
        </p:txBody>
      </p:sp>
      <p:sp>
        <p:nvSpPr>
          <p:cNvPr id="1048596" name="副标题 6"/>
          <p:cNvSpPr>
            <a:spLocks noGrp="1"/>
          </p:cNvSpPr>
          <p:nvPr>
            <p:ph type="subTitle" idx="1"/>
          </p:nvPr>
        </p:nvSpPr>
        <p:spPr>
          <a:xfrm>
            <a:off x="674793" y="3307292"/>
            <a:ext cx="4418126" cy="497923"/>
          </a:xfrm>
          <a:prstGeom prst="rect">
            <a:avLst/>
          </a:prstGeom>
        </p:spPr>
        <p:txBody>
          <a:bodyPr/>
          <a:lstStyle>
            <a:lvl1pPr marL="0" indent="0" algn="l">
              <a:buNone/>
              <a:defRPr sz="2400" u="none" strike="noStrike" kern="1200" cap="none" spc="0" normalizeH="0">
                <a:solidFill>
                  <a:schemeClr val="tx1"/>
                </a:solidFill>
                <a:latin typeface="Source Sans 3" panose="020B050303040302020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1048597" name="Slide Number Placeholder 1"/>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598"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99"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00" name="Text Placeholder 3"/>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57" name=""/>
        <p:cNvGrpSpPr/>
        <p:nvPr/>
      </p:nvGrpSpPr>
      <p:grpSpPr>
        <a:xfrm>
          <a:off x="0" y="0"/>
          <a:ext cx="0" cy="0"/>
          <a:chOff x="0" y="0"/>
          <a:chExt cx="0" cy="0"/>
        </a:xfrm>
      </p:grpSpPr>
      <p:sp>
        <p:nvSpPr>
          <p:cNvPr id="1048658" name="标题 1"/>
          <p:cNvSpPr>
            <a:spLocks noGrp="1"/>
          </p:cNvSpPr>
          <p:nvPr>
            <p:ph type="title"/>
          </p:nvPr>
        </p:nvSpPr>
        <p:spPr>
          <a:xfrm>
            <a:off x="838184" y="523097"/>
            <a:ext cx="10515600" cy="1325563"/>
          </a:xfrm>
          <a:prstGeom prst="rect">
            <a:avLst/>
          </a:prstGeom>
        </p:spPr>
        <p:txBody>
          <a:bodyPr/>
          <a:p>
            <a:r>
              <a:rPr lang="zh-CN" altLang="en-US"/>
              <a:t>单击此处编辑母版标题样式</a:t>
            </a:r>
            <a:endParaRPr lang="zh-CN" altLang="en-US"/>
          </a:p>
        </p:txBody>
      </p:sp>
      <p:sp>
        <p:nvSpPr>
          <p:cNvPr id="1048659" name="内容占位符 2"/>
          <p:cNvSpPr>
            <a:spLocks noGrp="1"/>
          </p:cNvSpPr>
          <p:nvPr>
            <p:ph sz="half" idx="1"/>
          </p:nvPr>
        </p:nvSpPr>
        <p:spPr>
          <a:xfrm>
            <a:off x="838184" y="1983597"/>
            <a:ext cx="5181600" cy="43513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60" name="内容占位符 3"/>
          <p:cNvSpPr>
            <a:spLocks noGrp="1"/>
          </p:cNvSpPr>
          <p:nvPr>
            <p:ph sz="half" idx="2"/>
          </p:nvPr>
        </p:nvSpPr>
        <p:spPr>
          <a:xfrm>
            <a:off x="6172184" y="1983597"/>
            <a:ext cx="5181600" cy="43513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61"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62"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63"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64" name="Text Placeholder 7"/>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54" name=""/>
        <p:cNvGrpSpPr/>
        <p:nvPr/>
      </p:nvGrpSpPr>
      <p:grpSpPr>
        <a:xfrm>
          <a:off x="0" y="0"/>
          <a:ext cx="0" cy="0"/>
          <a:chOff x="0" y="0"/>
          <a:chExt cx="0" cy="0"/>
        </a:xfrm>
      </p:grpSpPr>
      <p:sp>
        <p:nvSpPr>
          <p:cNvPr id="1048650" name="标题 1"/>
          <p:cNvSpPr>
            <a:spLocks noGrp="1"/>
          </p:cNvSpPr>
          <p:nvPr>
            <p:ph type="title"/>
          </p:nvPr>
        </p:nvSpPr>
        <p:spPr>
          <a:xfrm>
            <a:off x="389210" y="334078"/>
            <a:ext cx="10515600" cy="1325563"/>
          </a:xfrm>
          <a:prstGeom prst="rect">
            <a:avLst/>
          </a:prstGeom>
        </p:spPr>
        <p:txBody>
          <a:bodyPr/>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58" name=""/>
        <p:cNvGrpSpPr/>
        <p:nvPr/>
      </p:nvGrpSpPr>
      <p:grpSpPr>
        <a:xfrm>
          <a:off x="0" y="0"/>
          <a:ext cx="0" cy="0"/>
          <a:chOff x="0" y="0"/>
          <a:chExt cx="0" cy="0"/>
        </a:xfrm>
      </p:grpSpPr>
      <p:sp>
        <p:nvSpPr>
          <p:cNvPr id="1048665" name="标题 1"/>
          <p:cNvSpPr>
            <a:spLocks noGrp="1"/>
          </p:cNvSpPr>
          <p:nvPr>
            <p:ph type="title"/>
          </p:nvPr>
        </p:nvSpPr>
        <p:spPr>
          <a:xfrm>
            <a:off x="838184" y="723122"/>
            <a:ext cx="4165349"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1048666" name="图片占位符 2"/>
          <p:cNvSpPr>
            <a:spLocks noGrp="1"/>
          </p:cNvSpPr>
          <p:nvPr>
            <p:ph type="pic" idx="1"/>
          </p:nvPr>
        </p:nvSpPr>
        <p:spPr>
          <a:xfrm>
            <a:off x="5181584" y="723123"/>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67" name="文本占位符 3"/>
          <p:cNvSpPr>
            <a:spLocks noGrp="1"/>
          </p:cNvSpPr>
          <p:nvPr>
            <p:ph type="body" sz="half" idx="2"/>
          </p:nvPr>
        </p:nvSpPr>
        <p:spPr>
          <a:xfrm>
            <a:off x="838184" y="2323322"/>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1048668" name="Slide Number Placeholder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69" name="Footer Placeholder 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70"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71" name="Text Placeholder 7"/>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59" name=""/>
        <p:cNvGrpSpPr/>
        <p:nvPr/>
      </p:nvGrpSpPr>
      <p:grpSpPr>
        <a:xfrm>
          <a:off x="0" y="0"/>
          <a:ext cx="0" cy="0"/>
          <a:chOff x="0" y="0"/>
          <a:chExt cx="0" cy="0"/>
        </a:xfrm>
      </p:grpSpPr>
      <p:sp>
        <p:nvSpPr>
          <p:cNvPr id="1048672" name="竖排标题 1"/>
          <p:cNvSpPr>
            <a:spLocks noGrp="1"/>
          </p:cNvSpPr>
          <p:nvPr>
            <p:ph type="title" orient="vert"/>
          </p:nvPr>
        </p:nvSpPr>
        <p:spPr>
          <a:xfrm>
            <a:off x="8724884" y="523097"/>
            <a:ext cx="2628900" cy="5811838"/>
          </a:xfrm>
          <a:prstGeom prst="rect">
            <a:avLst/>
          </a:prstGeom>
        </p:spPr>
        <p:txBody>
          <a:bodyPr vert="eaVert"/>
          <a:p>
            <a:r>
              <a:rPr lang="zh-CN" altLang="en-US"/>
              <a:t>单击此处编辑母版标题样式</a:t>
            </a:r>
            <a:endParaRPr lang="zh-CN" altLang="en-US"/>
          </a:p>
        </p:txBody>
      </p:sp>
      <p:sp>
        <p:nvSpPr>
          <p:cNvPr id="1048673" name="竖排文字占位符 2"/>
          <p:cNvSpPr>
            <a:spLocks noGrp="1"/>
          </p:cNvSpPr>
          <p:nvPr>
            <p:ph type="body" orient="vert" idx="1"/>
          </p:nvPr>
        </p:nvSpPr>
        <p:spPr>
          <a:xfrm>
            <a:off x="838184" y="523097"/>
            <a:ext cx="7734300" cy="5811838"/>
          </a:xfrm>
          <a:prstGeom prst="rect">
            <a:avLst/>
          </a:prstGeom>
        </p:spPr>
        <p:txBody>
          <a:bodyPr vert="eaVert"/>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55" name=""/>
        <p:cNvGrpSpPr/>
        <p:nvPr/>
      </p:nvGrpSpPr>
      <p:grpSpPr>
        <a:xfrm>
          <a:off x="0" y="0"/>
          <a:ext cx="0" cy="0"/>
          <a:chOff x="0" y="0"/>
          <a:chExt cx="0" cy="0"/>
        </a:xfrm>
      </p:grpSpPr>
      <p:sp>
        <p:nvSpPr>
          <p:cNvPr id="1048651" name="内容占位符 1"/>
          <p:cNvSpPr>
            <a:spLocks noGrp="1"/>
          </p:cNvSpPr>
          <p:nvPr>
            <p:ph/>
          </p:nvPr>
        </p:nvSpPr>
        <p:spPr>
          <a:xfrm>
            <a:off x="838184" y="523097"/>
            <a:ext cx="10515600" cy="5811838"/>
          </a:xfrm>
          <a:prstGeom prst="rect">
            <a:avLst/>
          </a:prstGeom>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652"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61BA9-CDCF-4958-B8AB-66F3BF063E13}" type="slidenum">
              <a:rPr lang="en-US" smtClean="0"/>
            </a:fld>
            <a:endParaRPr lang="en-US"/>
          </a:p>
        </p:txBody>
      </p:sp>
      <p:sp>
        <p:nvSpPr>
          <p:cNvPr id="1048653"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654" name="文本框 1"/>
          <p:cNvSpPr txBox="1"/>
          <p:nvPr userDrawn="1"/>
        </p:nvSpPr>
        <p:spPr>
          <a:xfrm>
            <a:off x="0" y="6353175"/>
            <a:ext cx="1577340" cy="368300"/>
          </a:xfrm>
          <a:prstGeom prst="rect">
            <a:avLst/>
          </a:prstGeom>
        </p:spPr>
        <p:txBody>
          <a:bodyPr wrap="none" rtlCol="0">
            <a:noAutofit/>
          </a:bodyPr>
          <a:p>
            <a:r>
              <a:rPr lang="zh-CN" altLang="en-US">
                <a:solidFill>
                  <a:srgbClr val="BFBFBF"/>
                </a:solidFill>
                <a:cs typeface="Source Sans 3" panose="020B0503030403020204" charset="0"/>
              </a:rPr>
              <a:t>本页</a:t>
            </a:r>
            <a:r>
              <a:rPr lang="zh-CN" altLang="en-US">
                <a:solidFill>
                  <a:srgbClr val="BFBFBF"/>
                </a:solidFill>
                <a:cs typeface="Arial" panose="020B0604020202020204" pitchFamily="34" charset="0"/>
              </a:rPr>
              <a:t>预定讲者</a:t>
            </a:r>
            <a:endParaRPr lang="zh-CN" altLang="en-US">
              <a:solidFill>
                <a:srgbClr val="BFBFBF"/>
              </a:solidFill>
              <a:cs typeface="Source Sans 3" panose="020B0503030403020204" charset="0"/>
            </a:endParaRPr>
          </a:p>
        </p:txBody>
      </p:sp>
      <p:sp>
        <p:nvSpPr>
          <p:cNvPr id="1048655" name="Text Placeholder 5"/>
          <p:cNvSpPr>
            <a:spLocks noGrp="1"/>
          </p:cNvSpPr>
          <p:nvPr>
            <p:ph type="body" idx="10"/>
          </p:nvPr>
        </p:nvSpPr>
        <p:spPr>
          <a:xfrm>
            <a:off x="1652905" y="6353175"/>
            <a:ext cx="1929130" cy="367665"/>
          </a:xfrm>
          <a:prstGeom prst="rect">
            <a:avLst/>
          </a:prstGeom>
        </p:spPr>
        <p:txBody>
          <a:bodyPr/>
          <a:lstStyle>
            <a:lvl1pPr marL="0" indent="0">
              <a:buNone/>
              <a:defRPr sz="1800" u="none" strike="noStrike" kern="1200" cap="none" spc="0" normalizeH="0">
                <a:solidFill>
                  <a:schemeClr val="bg1">
                    <a:lumMod val="75000"/>
                  </a:schemeClr>
                </a:solidFill>
                <a:latin typeface="Source Sans 3" panose="020B0503030403020204" charset="0"/>
              </a:defRPr>
            </a:lvl1pPr>
            <a:lvl2pPr marL="457200" indent="0">
              <a:buNone/>
            </a:lvl2pPr>
          </a:lstStyle>
          <a:p>
            <a:pPr lvl="0"/>
            <a:r>
              <a:rPr lang="en-US" smtClean="0"/>
              <a:t>Click to edit Master text styles</a:t>
            </a:r>
            <a:endParaRPr lang="en-US" smtClean="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image" Target="../media/image2.pn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3" name=""/>
        <p:cNvGrpSpPr/>
        <p:nvPr/>
      </p:nvGrpSpPr>
      <p:grpSpPr>
        <a:xfrm>
          <a:off x="0" y="0"/>
          <a:ext cx="0" cy="0"/>
          <a:chOff x="0" y="0"/>
          <a:chExt cx="0" cy="0"/>
        </a:xfrm>
      </p:grpSpPr>
      <p:sp>
        <p:nvSpPr>
          <p:cNvPr id="1048576" name="标题 11"/>
          <p:cNvSpPr>
            <a:spLocks noGrp="1"/>
          </p:cNvSpPr>
          <p:nvPr>
            <p:ph type="title"/>
          </p:nvPr>
        </p:nvSpPr>
        <p:spPr>
          <a:xfrm>
            <a:off x="514049" y="442081"/>
            <a:ext cx="9452278" cy="758458"/>
          </a:xfrm>
        </p:spPr>
        <p:txBody>
          <a:bodyPr/>
          <a:lstStyle>
            <a:lvl1pPr>
              <a:defRPr b="1"/>
            </a:lvl1pPr>
          </a:lstStyle>
          <a:p>
            <a:r>
              <a:rPr lang="zh-CN" altLang="en-US"/>
              <a:t>单击此处编辑母版标题样式</a:t>
            </a:r>
            <a:endParaRPr lang="zh-CN" altLang="en-US"/>
          </a:p>
        </p:txBody>
      </p:sp>
      <p:sp>
        <p:nvSpPr>
          <p:cNvPr id="1048577" name="内容占位符 12"/>
          <p:cNvSpPr>
            <a:spLocks noGrp="1"/>
          </p:cNvSpPr>
          <p:nvPr>
            <p:ph idx="1"/>
          </p:nvPr>
        </p:nvSpPr>
        <p:spPr>
          <a:xfrm>
            <a:off x="513999" y="1259762"/>
            <a:ext cx="9452278" cy="4657501"/>
          </a:xfrm>
        </p:spPr>
        <p:txBody>
          <a:bodyPr/>
          <a:lstStyle>
            <a:lvl1pPr>
              <a:defRPr sz="2800"/>
            </a:lvl1pPr>
            <a:lvl3pPr>
              <a:defRPr sz="2200"/>
            </a:lvl3pPr>
            <a:lvl4pPr>
              <a:defRPr sz="2200"/>
            </a:lvl4pPr>
            <a:lvl5pPr>
              <a:defRPr sz="2200"/>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4857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Source Sans 3" panose="020B0503030403020204" charset="0"/>
                <a:cs typeface="Source Sans 3" panose="020B0503030403020204" charset="0"/>
              </a:defRPr>
            </a:lvl1pPr>
          </a:lstStyle>
          <a:p>
            <a:fld id="{B3561BA9-CDCF-4958-B8AB-66F3BF063E13}" type="slidenum">
              <a:rPr lang="en-US" smtClean="0"/>
            </a:fld>
            <a:endParaRPr lang="en-US"/>
          </a:p>
        </p:txBody>
      </p:sp>
      <p:sp>
        <p:nvSpPr>
          <p:cNvPr id="1048579"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Source Sans 3" panose="020B0503030403020204" charset="0"/>
                <a:cs typeface="Source Sans 3" panose="020B0503030403020204" charset="0"/>
              </a:defRPr>
            </a:lvl1p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solidFill>
          <a:latin typeface="Source Han Sans CN" panose="020B0500000000000000" charset="-122"/>
          <a:ea typeface="Source Han Sans CN" panose="020B0500000000000000" charset="-122"/>
          <a:cs typeface="Source Sans 3" panose="020B050303040302020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Source Han Sans CN" panose="020B0500000000000000" charset="-122"/>
          <a:ea typeface="Source Han Sans CN" panose="020B0500000000000000" charset="-122"/>
          <a:cs typeface="Source Sans 3" panose="020B0503030403020204" charset="0"/>
        </a:defRPr>
      </a:lvl5pPr>
      <a:lvl6pPr marL="25146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defRPr lang="zh-CN" altLang="en-US" sz="2400" kern="1200" dirty="0">
          <a:solidFill>
            <a:schemeClr val="tx1"/>
          </a:solidFill>
          <a:latin typeface="微软雅黑" panose="020B0503020204020204" charset="-122"/>
          <a:ea typeface="微软雅黑" panose="020B0503020204020204" charset="-122"/>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US" altLang="zh-CN" sz="2400" kern="1200" dirty="0" smtClean="0">
          <a:solidFill>
            <a:schemeClr val="tx1"/>
          </a:solidFill>
          <a:latin typeface="微软雅黑" panose="020B0503020204020204" charset="-122"/>
          <a:ea typeface="微软雅黑" panose="020B0503020204020204" charset="-122"/>
          <a:cs typeface="+mn-cs"/>
        </a:defRPr>
      </a:lvl8pPr>
      <a:lvl9pPr marL="3657600" indent="0" algn="l" defTabSz="914400" rtl="0" eaLnBrk="1" latinLnBrk="0" hangingPunct="1">
        <a:lnSpc>
          <a:spcPct val="90000"/>
        </a:lnSpc>
        <a:spcBef>
          <a:spcPts val="500"/>
        </a:spcBef>
        <a:buFont typeface="Arial" panose="020B0604020202020204" pitchFamily="34" charset="0"/>
        <a:buNone/>
        <a:defRPr lang="en-US" altLang="zh-CN" sz="2400" kern="1200" dirty="0" smtClean="0">
          <a:solidFill>
            <a:schemeClr val="tx1"/>
          </a:solidFill>
          <a:latin typeface="微软雅黑" panose="020B0503020204020204" charset="-122"/>
          <a:ea typeface="微软雅黑" panose="020B0503020204020204" charset="-122"/>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loongarch@whlug.cn" TargetMode="Externa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sourceware.org/pipermail/binutils/2026-June/149527.html" TargetMode="External"/><Relationship Id="rId2" Type="http://schemas.openxmlformats.org/officeDocument/2006/relationships/hyperlink" Target="https://sourceware.org/git/?p=binutils-gdb.git;a=commit;h=f8b82c843a960020c493111385b8c5728c20eac9" TargetMode="External"/><Relationship Id="rId1" Type="http://schemas.openxmlformats.org/officeDocument/2006/relationships/hyperlink" Target="sourceware.org/git?p=binutils-gdb.git;a=commit;h=48997323b0f929d3255a4845f8a3800c6c00a53a" TargetMode="Externa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s://gcc.gnu.org/PR125609" TargetMode="External"/><Relationship Id="rId4" Type="http://schemas.openxmlformats.org/officeDocument/2006/relationships/hyperlink" Target="https://github.com/loongson-community/discussions/issues/123" TargetMode="External"/><Relationship Id="rId3" Type="http://schemas.openxmlformats.org/officeDocument/2006/relationships/hyperlink" Target="https://github.com/loongson-community/discussions/issues/120" TargetMode="External"/><Relationship Id="rId2" Type="http://schemas.openxmlformats.org/officeDocument/2006/relationships/hyperlink" Target="https://gcc.gnu.org/git/?p=gcc.git;a=commit;h=232f2ca5dd7f15a7ea4320b483803b028d9c5d5f" TargetMode="External"/><Relationship Id="rId1" Type="http://schemas.openxmlformats.org/officeDocument/2006/relationships/hyperlink" Target="https://gcc.gnu.org/r14-12637" TargetMode="Externa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hyperlink" Target="https://github.com/llvm/llvm-project/issues/198339" TargetMode="External"/><Relationship Id="rId7" Type="http://schemas.openxmlformats.org/officeDocument/2006/relationships/hyperlink" Target="https://github.com/llvm/llvm-project/pull/201260" TargetMode="External"/><Relationship Id="rId6" Type="http://schemas.openxmlformats.org/officeDocument/2006/relationships/hyperlink" Target="https://github.com/llvm/llvm-project/pull/201487" TargetMode="External"/><Relationship Id="rId5" Type="http://schemas.openxmlformats.org/officeDocument/2006/relationships/hyperlink" Target="https://github.com/llvm/llvm-project/pull/201488" TargetMode="External"/><Relationship Id="rId4" Type="http://schemas.openxmlformats.org/officeDocument/2006/relationships/hyperlink" Target="https://github.com/llvm/llvm-project/pull/200901" TargetMode="External"/><Relationship Id="rId3" Type="http://schemas.openxmlformats.org/officeDocument/2006/relationships/hyperlink" Target="https://github.com/llvm/llvm-project/pull/201099" TargetMode="External"/><Relationship Id="rId2" Type="http://schemas.openxmlformats.org/officeDocument/2006/relationships/hyperlink" Target="https://github.com/llvm/llvm-project/pull/201569" TargetMode="External"/><Relationship Id="rId1" Type="http://schemas.openxmlformats.org/officeDocument/2006/relationships/hyperlink" Target="https://github.com/llvm/llvm-project/pull/201548" TargetMode="Externa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ithub.com/rust-lang/stdarch/pull/2146" TargetMode="External"/></Relationships>
</file>

<file path=ppt/slides/_rels/slide10.xml.rels><?xml version="1.0" encoding="UTF-8" standalone="yes"?>
<Relationships xmlns="http://schemas.openxmlformats.org/package/2006/relationships"><Relationship Id="rId9" Type="http://schemas.openxmlformats.org/officeDocument/2006/relationships/hyperlink" Target="https://lore.kernel.org/loongarch/20260602021819.2373404-1-cui.tao@linux.dev/" TargetMode="External"/><Relationship Id="rId8" Type="http://schemas.openxmlformats.org/officeDocument/2006/relationships/hyperlink" Target="https://lore.kernel.org/loongarch/cover.1780538113.git.zhoubinbin@loongson.cn/" TargetMode="External"/><Relationship Id="rId7" Type="http://schemas.openxmlformats.org/officeDocument/2006/relationships/hyperlink" Target="https://lore.kernel.org/loongarch/cover.1780304703.git.zhoubinbin@loongson.cn/" TargetMode="External"/><Relationship Id="rId6" Type="http://schemas.openxmlformats.org/officeDocument/2006/relationships/hyperlink" Target="https://lore.kernel.org/loongarch/20260604015848.18643-1-wanghongliang@loongson.cn/T/#m852923a3c647d60b6eb3b6732766d99fae668af9" TargetMode="External"/><Relationship Id="rId5" Type="http://schemas.openxmlformats.org/officeDocument/2006/relationships/hyperlink" Target="https://lore.kernel.org/loongarch/20260606132126.562034-1-haoran.jiang@linux.dev/" TargetMode="External"/><Relationship Id="rId4" Type="http://schemas.openxmlformats.org/officeDocument/2006/relationships/hyperlink" Target="https://lore.kernel.org/loongarch/20260604065317.219777-1-dongtai.guo@linux.dev/" TargetMode="External"/><Relationship Id="rId3" Type="http://schemas.openxmlformats.org/officeDocument/2006/relationships/hyperlink" Target="https://lore.kernel.org/loongarch/20260529143238.169169-1-dongtai.guo@linux.dev/" TargetMode="External"/><Relationship Id="rId2" Type="http://schemas.openxmlformats.org/officeDocument/2006/relationships/hyperlink" Target="https://lore.kernel.org/loongarch/20260529140559.1775511-1-chenhuacai@loongson.cn/" TargetMode="External"/><Relationship Id="rId12" Type="http://schemas.openxmlformats.org/officeDocument/2006/relationships/notesSlide" Target="../notesSlides/notesSlide2.xml"/><Relationship Id="rId11" Type="http://schemas.openxmlformats.org/officeDocument/2006/relationships/slideLayout" Target="../slideLayouts/slideLayout2.xml"/><Relationship Id="rId10" Type="http://schemas.openxmlformats.org/officeDocument/2006/relationships/hyperlink" Target="https://lore.kernel.org/loongarch/20260604123433.3182173-1-maqianga@uniontech.com/" TargetMode="External"/><Relationship Id="rId1" Type="http://schemas.openxmlformats.org/officeDocument/2006/relationships/hyperlink" Target="https://lore.kernel.org/loongarch/20260529233208.8703-1-ebiggers@kernel.org/" TargetMode="Externa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2.xml"/><Relationship Id="rId7" Type="http://schemas.openxmlformats.org/officeDocument/2006/relationships/hyperlink" Target="https://lore.kernel.org/loongarch/c36cab4c-0a91-4802-8693-a6ae3cee65b1@web.de/" TargetMode="External"/><Relationship Id="rId6" Type="http://schemas.openxmlformats.org/officeDocument/2006/relationships/hyperlink" Target="https://lore.kernel.org/loongarch/20260604090151.3254805-1-wangxuewen@kylinos.cn/" TargetMode="External"/><Relationship Id="rId5" Type="http://schemas.openxmlformats.org/officeDocument/2006/relationships/hyperlink" Target="https://lore.kernel.org/loongarch/20260604091913.306603-1-dongtai.guo@linux.dev/" TargetMode="External"/><Relationship Id="rId4" Type="http://schemas.openxmlformats.org/officeDocument/2006/relationships/hyperlink" Target="https://lore.kernel.org/loongarch/20260602021515.214560-1-zhaochenguang@kylinos.cn/" TargetMode="External"/><Relationship Id="rId3" Type="http://schemas.openxmlformats.org/officeDocument/2006/relationships/hyperlink" Target="https://lore.kernel.org/loongarch/20260531135326.2238555-1-yanfei.xu@bytedance.com/" TargetMode="External"/><Relationship Id="rId2" Type="http://schemas.openxmlformats.org/officeDocument/2006/relationships/hyperlink" Target="https://lore.kernel.org/loongarch/20260603023430.1748197-1-maobibo@loongson.cn/" TargetMode="External"/><Relationship Id="rId1" Type="http://schemas.openxmlformats.org/officeDocument/2006/relationships/hyperlink" Target="https://lore.kernel.org/loongarch/20260602074316.1647373-1-maobibo@loongson.c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hyperlink" Target="https://github.com/ksco/lag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hyperlink" Target="https://github.com/hrydgard/ppsspp/issues/21780" TargetMode="External"/><Relationship Id="rId7" Type="http://schemas.openxmlformats.org/officeDocument/2006/relationships/hyperlink" Target="https://github.com/hrydgard/ppsspp" TargetMode="External"/><Relationship Id="rId6" Type="http://schemas.openxmlformats.org/officeDocument/2006/relationships/hyperlink" Target="https://github.com/Multicorewareinc/x265/pull/900" TargetMode="External"/><Relationship Id="rId5" Type="http://schemas.openxmlformats.org/officeDocument/2006/relationships/hyperlink" Target="https://github.com/comix-kernel/comix/pull/261" TargetMode="External"/><Relationship Id="rId4" Type="http://schemas.openxmlformats.org/officeDocument/2006/relationships/hyperlink" Target="https://github.com/micropython/micropython/pull/19292" TargetMode="External"/><Relationship Id="rId3" Type="http://schemas.openxmlformats.org/officeDocument/2006/relationships/hyperlink" Target="https://github.com/kubernetes/sig-release/issues/3040" TargetMode="External"/><Relationship Id="rId2" Type="http://schemas.openxmlformats.org/officeDocument/2006/relationships/hyperlink" Target="https://github.com/containernetworking/plugins/issues/1263" TargetMode="External"/><Relationship Id="rId1" Type="http://schemas.openxmlformats.org/officeDocument/2006/relationships/hyperlink" Target="https://github.com/loongson-community/discussions/issues/122" TargetMode="Externa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hyperlink" Target="https://github.com/ouankou/rex" TargetMode="External"/><Relationship Id="rId3" Type="http://schemas.openxmlformats.org/officeDocument/2006/relationships/hyperlink" Target="https://github.com/ouankou/rex/pull/824" TargetMode="External"/><Relationship Id="rId2" Type="http://schemas.openxmlformats.org/officeDocument/2006/relationships/hyperlink" Target="https://github.com/lvgl/lvgl/pull/10221" TargetMode="External"/><Relationship Id="rId1" Type="http://schemas.openxmlformats.org/officeDocument/2006/relationships/hyperlink" Target="https://github.com/lat-opensource/lat/pull/304" TargetMode="Externa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s://github.com/containernetworking/plugins/pull/1262" TargetMode="External"/><Relationship Id="rId4" Type="http://schemas.openxmlformats.org/officeDocument/2006/relationships/hyperlink" Target="https://github.com/coredns/coredns/pull/8137" TargetMode="External"/><Relationship Id="rId3" Type="http://schemas.openxmlformats.org/officeDocument/2006/relationships/hyperlink" Target="https://github.com/etcd-io/etcd/issues/21877" TargetMode="External"/><Relationship Id="rId2" Type="http://schemas.openxmlformats.org/officeDocument/2006/relationships/hyperlink" Target="https://github.com/usbarmory/tamago/issues/70" TargetMode="External"/><Relationship Id="rId1" Type="http://schemas.openxmlformats.org/officeDocument/2006/relationships/hyperlink" Target="https://github.com/usbarmory/tamago-go/pull/17" TargetMode="Externa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hyperlink" Target="https://gcc.gnu.org/bugzilla/show_bug.cgi?id=121875" TargetMode="Externa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ithub.com/openwrt/openwrt/pull/23366" TargetMode="Externa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hyperlink" Target="https://github.com/pve-loong64-port/" TargetMode="Externa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ithub.com/loongson-community/1024" TargetMode="Externa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www.youtube.com/@loongfans" TargetMode="Externa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24" name=""/>
        <p:cNvGrpSpPr/>
        <p:nvPr/>
      </p:nvGrpSpPr>
      <p:grpSpPr/>
      <p:sp>
        <p:nvSpPr>
          <p:cNvPr id="1048586" name="标题 1"/>
          <p:cNvSpPr>
            <a:spLocks noGrp="1"/>
          </p:cNvSpPr>
          <p:nvPr>
            <p:ph type="title"/>
          </p:nvPr>
        </p:nvSpPr>
        <p:spPr>
          <a:xfrm>
            <a:off x="514049" y="727831"/>
            <a:ext cx="9452278" cy="758458"/>
          </a:xfrm>
        </p:spPr>
        <p:txBody>
          <a:bodyPr/>
          <a:p>
            <a:r>
              <a:rPr lang="zh-CN" altLang="en-US"/>
              <a:t>欢迎</a:t>
            </a:r>
            <a:r>
              <a:rPr lang="zh-CN" altLang="en-US">
                <a:cs typeface="Arial" panose="020B0604020202020204" pitchFamily="34" charset="0"/>
              </a:rPr>
              <a:t>参加龙架构双周会</a:t>
            </a:r>
            <a:endParaRPr lang="zh-CN" altLang="en-US"/>
          </a:p>
        </p:txBody>
      </p:sp>
      <p:sp>
        <p:nvSpPr>
          <p:cNvPr id="1048587" name="内容占位符 2"/>
          <p:cNvSpPr>
            <a:spLocks noGrp="1"/>
          </p:cNvSpPr>
          <p:nvPr>
            <p:ph idx="1"/>
          </p:nvPr>
        </p:nvSpPr>
        <p:spPr>
          <a:xfrm>
            <a:off x="513999" y="1545512"/>
            <a:ext cx="9452278" cy="4657501"/>
          </a:xfrm>
        </p:spPr>
        <p:txBody>
          <a:bodyPr/>
          <a:p>
            <a:r>
              <a:rPr lang="zh-CN" altLang="en-US" sz="2400" b="1"/>
              <a:t>编辑权限申请</a:t>
            </a:r>
            <a:endParaRPr lang="zh-CN" altLang="en-US" sz="2400" b="1"/>
          </a:p>
          <a:p>
            <a:pPr lvl="1"/>
            <a:r>
              <a:rPr lang="zh-CN" altLang="en-US" sz="1800"/>
              <a:t>计划好主讲的议题和大致用时</a:t>
            </a:r>
            <a:endParaRPr lang="zh-CN" altLang="en-US" sz="1800"/>
          </a:p>
          <a:p>
            <a:pPr lvl="1"/>
            <a:r>
              <a:rPr lang="zh-CN" altLang="en-US" sz="1800"/>
              <a:t>在本文档申请编辑权限且附上简短的申请理由</a:t>
            </a:r>
            <a:endParaRPr lang="zh-CN" altLang="en-US" sz="1800"/>
          </a:p>
          <a:p>
            <a:pPr lvl="1"/>
            <a:r>
              <a:rPr lang="zh-CN" altLang="en-US" sz="1800"/>
              <a:t>在龙架构双周会交流群中 </a:t>
            </a:r>
            <a:r>
              <a:rPr lang="zh-CN" altLang="en-US" sz="1800" b="1">
                <a:solidFill>
                  <a:srgbClr val="C00000"/>
                </a:solidFill>
              </a:rPr>
              <a:t>@群主</a:t>
            </a:r>
            <a:r>
              <a:rPr lang="zh-CN" altLang="en-US" sz="1800"/>
              <a:t> 或 </a:t>
            </a:r>
            <a:r>
              <a:rPr lang="zh-CN" altLang="en-US" sz="1800" b="1">
                <a:solidFill>
                  <a:srgbClr val="C00000"/>
                </a:solidFill>
              </a:rPr>
              <a:t>管理员</a:t>
            </a:r>
            <a:r>
              <a:rPr lang="zh-CN" altLang="en-US" sz="1800"/>
              <a:t> 获取权限</a:t>
            </a:r>
            <a:endParaRPr lang="zh-CN" altLang="en-US" sz="1800"/>
          </a:p>
          <a:p>
            <a:pPr lvl="1"/>
            <a:r>
              <a:rPr lang="zh-CN" altLang="en-US" sz="1800"/>
              <a:t>向 </a:t>
            </a:r>
            <a:r>
              <a:rPr lang="en-US" altLang="zh-CN" sz="1800">
                <a:latin typeface="Fira Code" charset="0"/>
                <a:ea typeface="Fira Code" charset="0"/>
                <a:cs typeface="Fira Code" charset="0"/>
                <a:hlinkClick r:id="rId2"/>
              </a:rPr>
              <a:t>loongarch</a:t>
            </a:r>
            <a:r>
              <a:rPr lang="zh-CN" altLang="en-US" sz="1800">
                <a:latin typeface="Fira Code" charset="0"/>
                <a:ea typeface="Fira Code" charset="0"/>
                <a:cs typeface="Fira Code" charset="0"/>
                <a:hlinkClick r:id="rId2"/>
              </a:rPr>
              <a:t>@</a:t>
            </a:r>
            <a:r>
              <a:rPr lang="en-US" altLang="zh-CN" sz="1800">
                <a:latin typeface="Fira Code" charset="0"/>
                <a:ea typeface="Fira Code" charset="0"/>
                <a:cs typeface="Fira Code" charset="0"/>
                <a:hlinkClick r:id="rId2"/>
              </a:rPr>
              <a:t>whlug.cn</a:t>
            </a:r>
            <a:r>
              <a:rPr lang="en-US" altLang="zh-CN" sz="1800"/>
              <a:t> </a:t>
            </a:r>
            <a:r>
              <a:rPr lang="zh-CN" altLang="en-US" sz="1800"/>
              <a:t>发送主题为龙架构双周会报告的邮件</a:t>
            </a:r>
            <a:endParaRPr lang="zh-CN" altLang="en-US" sz="1800"/>
          </a:p>
          <a:p>
            <a:pPr lvl="2"/>
            <a:r>
              <a:rPr lang="zh-CN" altLang="en-US" sz="1800"/>
              <a:t>邮件内请简要说明您将要报告的内容，我们将在收到邮件后同您取得联系，为您提供文档的编辑权限</a:t>
            </a:r>
            <a:endParaRPr lang="zh-CN" altLang="en-US" sz="1800"/>
          </a:p>
          <a:p>
            <a:r>
              <a:rPr lang="zh-CN" altLang="en-US" sz="2400" b="1"/>
              <a:t>内容编辑</a:t>
            </a:r>
            <a:endParaRPr lang="zh-CN" altLang="en-US" sz="2400" b="1"/>
          </a:p>
          <a:p>
            <a:pPr lvl="1"/>
            <a:r>
              <a:rPr lang="zh-CN" altLang="en-US" sz="1800"/>
              <a:t>请在对应的议题版块下添加您想要分享的内容</a:t>
            </a:r>
            <a:endParaRPr lang="zh-CN" altLang="en-US" sz="1800"/>
          </a:p>
          <a:p>
            <a:pPr lvl="1"/>
            <a:r>
              <a:rPr lang="zh-CN" altLang="en-US" sz="1800"/>
              <a:t>若无对应议题，请直接在幻灯片其他议题最前方添加</a:t>
            </a:r>
            <a:endParaRPr lang="zh-CN" altLang="en-US" sz="1800"/>
          </a:p>
          <a:p>
            <a:pPr lvl="1"/>
            <a:r>
              <a:rPr lang="zh-CN" altLang="en-US" sz="1800"/>
              <a:t>快速报告一页控制在 </a:t>
            </a:r>
            <a:r>
              <a:rPr lang="en-US" altLang="zh-CN" sz="1800"/>
              <a:t>3 </a:t>
            </a:r>
            <a:r>
              <a:rPr lang="zh-CN" altLang="en-US" sz="1800"/>
              <a:t>分钟以内，报告期间请勿讨论发言</a:t>
            </a:r>
            <a:endParaRPr lang="zh-CN" altLang="en-US" sz="1800"/>
          </a:p>
          <a:p>
            <a:pPr lvl="1"/>
            <a:r>
              <a:rPr lang="zh-CN" altLang="en-US" sz="1800"/>
              <a:t>专题报告 </a:t>
            </a:r>
            <a:r>
              <a:rPr lang="en-US" altLang="zh-CN" sz="1800"/>
              <a:t>15~30 </a:t>
            </a:r>
            <a:r>
              <a:rPr lang="zh-CN" altLang="en-US" sz="1800"/>
              <a:t>分钟，分享结束后可讨论交流</a:t>
            </a:r>
            <a:endParaRPr lang="zh-CN" altLang="en-US"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5" name=""/>
        <p:cNvGrpSpPr/>
        <p:nvPr/>
      </p:nvGrpSpPr>
      <p:grpSpPr/>
      <p:sp>
        <p:nvSpPr>
          <p:cNvPr id="1048593" name="标题 1"/>
          <p:cNvSpPr>
            <a:spLocks noGrp="1"/>
          </p:cNvSpPr>
          <p:nvPr>
            <p:ph type="ctrTitle"/>
          </p:nvPr>
        </p:nvSpPr>
        <p:spPr/>
        <p:txBody>
          <a:bodyPr/>
          <a:p>
            <a:r>
              <a:rPr lang="zh-CN" altLang="en-US" sz="6600">
                <a:solidFill>
                  <a:schemeClr val="tx1"/>
                </a:solidFill>
              </a:rPr>
              <a:t>龙架构</a:t>
            </a:r>
            <a:r>
              <a:rPr lang="zh-CN" altLang="en-US" sz="6600"/>
              <a:t>双周会</a:t>
            </a:r>
            <a:endParaRPr lang="zh-CN" altLang="en-US" sz="6600"/>
          </a:p>
        </p:txBody>
      </p:sp>
      <p:sp>
        <p:nvSpPr>
          <p:cNvPr id="1048594" name="副标题 2"/>
          <p:cNvSpPr>
            <a:spLocks noGrp="1"/>
          </p:cNvSpPr>
          <p:nvPr>
            <p:ph type="subTitle" idx="1"/>
          </p:nvPr>
        </p:nvSpPr>
        <p:spPr>
          <a:xfrm>
            <a:off x="771298" y="3642820"/>
            <a:ext cx="7656626" cy="955123"/>
          </a:xfrm>
        </p:spPr>
        <p:txBody>
          <a:bodyPr/>
          <a:p>
            <a:r>
              <a:rPr lang="en-US" altLang="zh-CN" sz="4400" b="1">
                <a:solidFill>
                  <a:schemeClr val="bg1"/>
                </a:solidFill>
                <a:latin typeface="Source Han Sans CN" charset="0"/>
                <a:ea typeface="Source Han Sans CN" charset="0"/>
                <a:cs typeface="Source Han Sans CN" charset="0"/>
              </a:rPr>
              <a:t>2026 </a:t>
            </a:r>
            <a:r>
              <a:rPr lang="zh-CN" altLang="en-US" sz="4400" b="1">
                <a:solidFill>
                  <a:schemeClr val="bg1"/>
                </a:solidFill>
                <a:latin typeface="Source Han Sans CN" charset="0"/>
                <a:ea typeface="Source Han Sans CN" charset="0"/>
                <a:cs typeface="Source Han Sans CN" charset="0"/>
              </a:rPr>
              <a:t>年 6</a:t>
            </a:r>
            <a:r>
              <a:rPr lang="en-US" altLang="zh-CN" sz="4400" b="1">
                <a:solidFill>
                  <a:schemeClr val="bg1"/>
                </a:solidFill>
                <a:latin typeface="Source Han Sans CN" charset="0"/>
                <a:ea typeface="Source Han Sans CN" charset="0"/>
                <a:cs typeface="Source Han Sans CN" charset="0"/>
              </a:rPr>
              <a:t> </a:t>
            </a:r>
            <a:r>
              <a:rPr lang="zh-CN" altLang="en-US" sz="4400" b="1">
                <a:solidFill>
                  <a:schemeClr val="bg1"/>
                </a:solidFill>
                <a:latin typeface="Source Han Sans CN" charset="0"/>
                <a:ea typeface="Source Han Sans CN" charset="0"/>
                <a:cs typeface="Source Han Sans CN" charset="0"/>
              </a:rPr>
              <a:t>月 7 日</a:t>
            </a:r>
            <a:r>
              <a:rPr lang="ja-JP" altLang="en-US" sz="4400" b="1">
                <a:solidFill>
                  <a:schemeClr val="bg1"/>
                </a:solidFill>
                <a:latin typeface="Source Han Sans CN" charset="0"/>
                <a:ea typeface="Source Han Sans CN" charset="0"/>
                <a:cs typeface="Source Han Sans CN" charset="0"/>
              </a:rPr>
              <a:t>・</a:t>
            </a:r>
            <a:r>
              <a:rPr lang="zh-CN" altLang="en-US" sz="4400" b="1">
                <a:solidFill>
                  <a:schemeClr val="bg1"/>
                </a:solidFill>
                <a:latin typeface="Source Han Sans CN" charset="0"/>
                <a:ea typeface="Source Han Sans CN" charset="0"/>
                <a:cs typeface="Source Han Sans CN" charset="0"/>
              </a:rPr>
              <a:t>第 3</a:t>
            </a:r>
            <a:r>
              <a:rPr lang="en-US" altLang="zh-CN" sz="4400" b="1">
                <a:solidFill>
                  <a:schemeClr val="bg1"/>
                </a:solidFill>
                <a:latin typeface="Source Han Sans CN" charset="0"/>
                <a:ea typeface="Source Han Sans CN" charset="0"/>
                <a:cs typeface="Source Han Sans CN" charset="0"/>
              </a:rPr>
              <a:t>8</a:t>
            </a:r>
            <a:r>
              <a:rPr lang="zh-CN" altLang="en-US" sz="4400" b="1">
                <a:solidFill>
                  <a:schemeClr val="bg1"/>
                </a:solidFill>
                <a:latin typeface="Source Han Sans CN" charset="0"/>
                <a:ea typeface="Source Han Sans CN" charset="0"/>
                <a:cs typeface="Source Han Sans CN" charset="0"/>
              </a:rPr>
              <a:t> 次</a:t>
            </a:r>
            <a:endParaRPr lang="zh-CN" altLang="en-US" sz="4400" b="1">
              <a:solidFill>
                <a:schemeClr val="bg1"/>
              </a:solidFill>
              <a:latin typeface="Source Han Sans CN" charset="0"/>
              <a:ea typeface="Source Han Sans CN" charset="0"/>
              <a:cs typeface="Source Han Sans CN" charset="0"/>
            </a:endParaRPr>
          </a:p>
        </p:txBody>
      </p:sp>
      <p:pic>
        <p:nvPicPr>
          <p:cNvPr id="2097152" name="图片 3" descr="upload_post_object_v2_3573890905"/>
          <p:cNvPicPr>
            <a:picLocks noChangeAspect="1"/>
          </p:cNvPicPr>
          <p:nvPr/>
        </p:nvPicPr>
        <p:blipFill>
          <a:blip r:embed="rId2"/>
          <a:srcRect l="9880" t="30263" r="9431" b="26132"/>
          <a:stretch>
            <a:fillRect/>
          </a:stretch>
        </p:blipFill>
        <p:spPr>
          <a:xfrm>
            <a:off x="9267434" y="3828098"/>
            <a:ext cx="2468139" cy="2404885"/>
          </a:xfrm>
          <a:prstGeom prst="rect">
            <a:avLst/>
          </a:prstGeom>
        </p:spPr>
      </p:pic>
      <p:pic>
        <p:nvPicPr>
          <p:cNvPr id="2097153" name="图片 6" descr="upload_post_object_v2_423861644"/>
          <p:cNvPicPr>
            <a:picLocks noChangeAspect="1"/>
          </p:cNvPicPr>
          <p:nvPr/>
        </p:nvPicPr>
        <p:blipFill>
          <a:blip r:embed="rId3"/>
          <a:stretch>
            <a:fillRect/>
          </a:stretch>
        </p:blipFill>
        <p:spPr>
          <a:xfrm>
            <a:off x="9210677" y="1080329"/>
            <a:ext cx="2581652" cy="24048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ea typeface="Source Han Sans CN" charset="0"/>
              </a:rPr>
              <a:t>会前注意事项</a:t>
            </a:r>
            <a:endParaRPr lang="zh-CN" altLang="en-US"/>
          </a:p>
        </p:txBody>
      </p:sp>
      <p:sp>
        <p:nvSpPr>
          <p:cNvPr id="2" name="副标题 1"/>
          <p:cNvSpPr/>
          <p:nvPr>
            <p:ph type="subTitle" idx="1"/>
          </p:nvPr>
        </p:nvSpPr>
        <p:spPr>
          <a:xfrm>
            <a:off x="2420684" y="3294697"/>
            <a:ext cx="4418126" cy="497923"/>
          </a:xfrm>
        </p:spPr>
        <p:txBody>
          <a:bodyPr/>
          <a:p>
            <a:endParaRPr lang="zh-CN" altLang="en-US" sz="36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sp>
        <p:nvSpPr>
          <p:cNvPr id="6" name="标题 5"/>
          <p:cNvSpPr>
            <a:spLocks noGrp="1"/>
          </p:cNvSpPr>
          <p:nvPr>
            <p:ph type="title"/>
          </p:nvPr>
        </p:nvSpPr>
        <p:spPr>
          <a:xfrm>
            <a:off x="514049" y="727831"/>
            <a:ext cx="9452278" cy="758458"/>
          </a:xfrm>
        </p:spPr>
        <p:txBody>
          <a:bodyPr/>
          <a:p>
            <a:r>
              <a:rPr lang="zh-CN" altLang="en-US"/>
              <a:t>会前注意事项</a:t>
            </a:r>
            <a:endParaRPr lang="zh-CN" altLang="en-US"/>
          </a:p>
        </p:txBody>
      </p:sp>
      <p:sp>
        <p:nvSpPr>
          <p:cNvPr id="3" name="Content Placeholder 2"/>
          <p:cNvSpPr>
            <a:spLocks noGrp="1"/>
          </p:cNvSpPr>
          <p:nvPr>
            <p:ph idx="1"/>
          </p:nvPr>
        </p:nvSpPr>
        <p:spPr>
          <a:xfrm>
            <a:off x="513999" y="1545512"/>
            <a:ext cx="11395627" cy="4657501"/>
          </a:xfrm>
        </p:spPr>
        <p:txBody>
          <a:bodyPr/>
          <a:p>
            <a:pPr>
              <a:lnSpc>
                <a:spcPct val="110000"/>
              </a:lnSpc>
            </a:pPr>
            <a:r>
              <a:rPr lang="en-US">
                <a:solidFill>
                  <a:schemeClr val="tx1"/>
                </a:solidFill>
                <a:latin typeface="Source Han Sans CN" charset="0"/>
                <a:ea typeface="Source Han Sans CN" charset="0"/>
              </a:rPr>
              <a:t>本次会议仅涉及</a:t>
            </a:r>
            <a:r>
              <a:rPr lang="zh-CN" altLang="en-US">
                <a:solidFill>
                  <a:schemeClr val="tx1"/>
                </a:solidFill>
                <a:latin typeface="Source Han Sans CN" charset="0"/>
                <a:ea typeface="Source Han Sans CN" charset="0"/>
              </a:rPr>
              <a:t>软件</a:t>
            </a:r>
            <a:r>
              <a:rPr lang="en-US">
                <a:solidFill>
                  <a:schemeClr val="tx1"/>
                </a:solidFill>
                <a:latin typeface="Source Han Sans CN" charset="0"/>
                <a:ea typeface="Source Han Sans CN" charset="0"/>
              </a:rPr>
              <a:t>技术</a:t>
            </a:r>
            <a:r>
              <a:rPr lang="zh-CN" altLang="en-US">
                <a:solidFill>
                  <a:schemeClr val="tx1"/>
                </a:solidFill>
                <a:latin typeface="Source Han Sans CN" charset="0"/>
                <a:ea typeface="Source Han Sans CN" charset="0"/>
              </a:rPr>
              <a:t>课题</a:t>
            </a:r>
            <a:endParaRPr lang="zh-CN" altLang="en-US">
              <a:solidFill>
                <a:schemeClr val="tx1"/>
              </a:solidFill>
              <a:latin typeface="Source Han Sans CN" charset="0"/>
              <a:ea typeface="Source Han Sans CN" charset="0"/>
            </a:endParaRPr>
          </a:p>
          <a:p>
            <a:pPr lvl="1">
              <a:lnSpc>
                <a:spcPct val="110000"/>
              </a:lnSpc>
            </a:pPr>
            <a:r>
              <a:rPr lang="en-US">
                <a:solidFill>
                  <a:schemeClr val="tx1"/>
                </a:solidFill>
                <a:latin typeface="Source Han Sans CN" charset="0"/>
                <a:ea typeface="Source Han Sans CN" charset="0"/>
              </a:rPr>
              <a:t>关于龙芯相关的硬件产品</a:t>
            </a:r>
            <a:r>
              <a:rPr lang="zh-CN" altLang="en-US">
                <a:solidFill>
                  <a:schemeClr val="tx1"/>
                </a:solidFill>
                <a:latin typeface="Source Han Sans CN" charset="0"/>
                <a:ea typeface="Source Han Sans CN" charset="0"/>
              </a:rPr>
              <a:t>，除官方层面已解禁的消息及本文档内</a:t>
            </a:r>
            <a:br>
              <a:rPr lang="zh-CN" altLang="en-US">
                <a:solidFill>
                  <a:schemeClr val="tx1"/>
                </a:solidFill>
                <a:latin typeface="Source Han Sans CN" charset="0"/>
                <a:ea typeface="Source Han Sans CN" charset="0"/>
              </a:rPr>
            </a:br>
            <a:r>
              <a:rPr lang="zh-CN" altLang="en-US">
                <a:solidFill>
                  <a:schemeClr val="tx1"/>
                </a:solidFill>
                <a:latin typeface="Source Han Sans CN" charset="0"/>
                <a:ea typeface="Source Han Sans CN" charset="0"/>
              </a:rPr>
              <a:t>可公开的消息外，</a:t>
            </a:r>
            <a:r>
              <a:rPr lang="zh-CN" altLang="en-US" b="1" u="sng">
                <a:solidFill>
                  <a:schemeClr val="tx1"/>
                </a:solidFill>
                <a:latin typeface="Source Han Sans CN" charset="0"/>
                <a:ea typeface="Source Han Sans CN" charset="0"/>
              </a:rPr>
              <a:t>其他均不作任何回应</a:t>
            </a:r>
            <a:endParaRPr lang="zh-CN" altLang="en-US" b="1" u="sng">
              <a:solidFill>
                <a:schemeClr val="tx1"/>
              </a:solidFill>
              <a:latin typeface="Source Han Sans CN" charset="0"/>
              <a:ea typeface="Source Han Sans CN" charset="0"/>
            </a:endParaRPr>
          </a:p>
          <a:p>
            <a:pPr>
              <a:lnSpc>
                <a:spcPct val="110000"/>
              </a:lnSpc>
            </a:pPr>
            <a:r>
              <a:rPr lang="zh-CN" altLang="en-US"/>
              <a:t>本次会议</a:t>
            </a:r>
            <a:r>
              <a:rPr lang="zh-CN" altLang="en-US" b="1" u="sng"/>
              <a:t>与股市无关</a:t>
            </a:r>
            <a:r>
              <a:rPr lang="zh-CN" altLang="en-US"/>
              <a:t>，不构成任何投资建议</a:t>
            </a:r>
            <a:endParaRPr lang="zh-CN" altLang="en-US"/>
          </a:p>
          <a:p>
            <a:pPr marL="0" indent="0">
              <a:lnSpc>
                <a:spcPct val="110000"/>
              </a:lnSpc>
              <a:buNone/>
            </a:pPr>
            <a:endParaRPr lang="en-US"/>
          </a:p>
          <a:p>
            <a:pPr marL="0" indent="0">
              <a:lnSpc>
                <a:spcPct val="110000"/>
              </a:lnSpc>
              <a:buNone/>
            </a:pPr>
            <a:r>
              <a:rPr lang="zh-CN" altLang="en-US" b="1"/>
              <a:t>倡议：龙架构双周会及附属群组主要为社区开发者提供技术沟通和协调渠道，而非投资者交流或政治、商业讨论，请自觉控制话题及占用时长，更不要主动引发甚至煽动厂商间对立、饭圈争议等非建设性议题</a:t>
            </a:r>
            <a:endParaRPr lang="zh-CN" altLang="en-US" b="1"/>
          </a:p>
          <a:p>
            <a:pPr marL="0" indent="0" algn="r">
              <a:lnSpc>
                <a:spcPct val="110000"/>
              </a:lnSpc>
              <a:buNone/>
            </a:pPr>
            <a:r>
              <a:rPr lang="zh-CN" altLang="en-US" sz="1400"/>
              <a:t>（白铭骢）		</a:t>
            </a:r>
            <a:endParaRPr lang="en-US" sz="1400"/>
          </a:p>
        </p:txBody>
      </p:sp>
      <p:sp>
        <p:nvSpPr>
          <p:cNvPr id="7" name="文本占位符 6"/>
          <p:cNvSpPr>
            <a:spLocks noGrp="1"/>
          </p:cNvSpPr>
          <p:nvPr>
            <p:ph type="body" idx="10"/>
          </p:nvPr>
        </p:nvSpPr>
        <p:spPr/>
        <p:txBody>
          <a:bodyPr/>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t>龙架构上游动向</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ea typeface="Source Han Sans CN" charset="0"/>
              </a:rPr>
              <a:t>Binutils</a:t>
            </a:r>
            <a:endParaRPr lang="zh-CN" altLang="en-US"/>
          </a:p>
        </p:txBody>
      </p:sp>
      <p:sp>
        <p:nvSpPr>
          <p:cNvPr id="3" name="内容占位符 2"/>
          <p:cNvSpPr>
            <a:spLocks noGrp="1"/>
          </p:cNvSpPr>
          <p:nvPr>
            <p:ph idx="1"/>
          </p:nvPr>
        </p:nvSpPr>
        <p:spPr>
          <a:xfrm>
            <a:off x="513999" y="1259762"/>
            <a:ext cx="11061412" cy="4657501"/>
          </a:xfrm>
        </p:spPr>
        <p:txBody>
          <a:bodyPr/>
          <a:p>
            <a:r>
              <a:rPr lang="en-US" altLang="zh-CN"/>
              <a:t>zhaozhou </a:t>
            </a:r>
            <a:r>
              <a:rPr lang="zh-CN" altLang="en-US">
                <a:hlinkClick r:id="rId1"/>
              </a:rPr>
              <a:t>移除了</a:t>
            </a:r>
            <a:r>
              <a:rPr lang="zh-CN" altLang="en-US"/>
              <a:t>本地隐藏符号 </a:t>
            </a:r>
            <a:r>
              <a:rPr lang="en-US" altLang="zh-CN"/>
              <a:t>(local hidden symbols) </a:t>
            </a:r>
            <a:r>
              <a:rPr lang="zh-CN" altLang="en-US"/>
              <a:t>测试用例</a:t>
            </a:r>
            <a:endParaRPr lang="zh-CN" altLang="en-US"/>
          </a:p>
          <a:p>
            <a:r>
              <a:rPr lang="en-US" altLang="zh-CN"/>
              <a:t>Xi Ruoyao </a:t>
            </a:r>
            <a:r>
              <a:rPr lang="zh-CN" altLang="en-US">
                <a:hlinkClick r:id="rId2"/>
              </a:rPr>
              <a:t>启用了</a:t>
            </a:r>
            <a:r>
              <a:rPr lang="zh-CN" altLang="en-US"/>
              <a:t> </a:t>
            </a:r>
            <a:r>
              <a:rPr lang="en-US" altLang="zh-CN"/>
              <a:t>elf32loongarch </a:t>
            </a:r>
            <a:r>
              <a:rPr lang="zh-CN" altLang="en-US"/>
              <a:t>作为 </a:t>
            </a:r>
            <a:r>
              <a:rPr lang="en-US" altLang="zh-CN"/>
              <a:t>elf64loongarch </a:t>
            </a:r>
            <a:r>
              <a:rPr lang="zh-CN" altLang="en-US"/>
              <a:t>的额外目标，反之亦然，允许用户在 </a:t>
            </a:r>
            <a:r>
              <a:rPr lang="en-US" altLang="zh-CN"/>
              <a:t>Binutils </a:t>
            </a:r>
            <a:r>
              <a:rPr lang="zh-CN" altLang="en-US"/>
              <a:t>配置中没有使用 --</a:t>
            </a:r>
            <a:r>
              <a:rPr lang="en-US" altLang="zh-CN"/>
              <a:t>enable-targets=all​ </a:t>
            </a:r>
            <a:r>
              <a:rPr lang="zh-CN" altLang="en-US"/>
              <a:t>参数的情况下，也能构建多库 </a:t>
            </a:r>
            <a:r>
              <a:rPr lang="en-US" altLang="zh-CN"/>
              <a:t>GCC</a:t>
            </a:r>
            <a:endParaRPr lang="en-US" altLang="zh-CN"/>
          </a:p>
          <a:p>
            <a:r>
              <a:rPr lang="en-US" altLang="zh-CN"/>
              <a:t>Meng Qinggang </a:t>
            </a:r>
            <a:r>
              <a:rPr lang="zh-CN" altLang="en-US">
                <a:hlinkClick r:id="rId3"/>
              </a:rPr>
              <a:t>提交了</a:t>
            </a:r>
            <a:r>
              <a:rPr lang="zh-CN" altLang="en-US"/>
              <a:t>修复使用 </a:t>
            </a:r>
            <a:r>
              <a:rPr lang="en-US" altLang="zh-CN"/>
              <a:t>ld -r </a:t>
            </a:r>
            <a:r>
              <a:rPr lang="zh-CN" altLang="en-US"/>
              <a:t>混合链接带有 </a:t>
            </a:r>
            <a:r>
              <a:rPr lang="en-US" altLang="zh-CN"/>
              <a:t>relaxation </a:t>
            </a:r>
            <a:r>
              <a:rPr lang="zh-CN" altLang="en-US"/>
              <a:t>信息的输入文件和不带 </a:t>
            </a:r>
            <a:r>
              <a:rPr lang="en-US" altLang="zh-CN"/>
              <a:t>relaxation </a:t>
            </a:r>
            <a:r>
              <a:rPr lang="zh-CN" altLang="en-US"/>
              <a:t>信息的输入文件导致后者的对齐要求被破坏的问题的补丁</a:t>
            </a:r>
            <a:endParaRPr lang="zh-CN" altLang="en-US"/>
          </a:p>
        </p:txBody>
      </p:sp>
      <p:sp>
        <p:nvSpPr>
          <p:cNvPr id="4" name="文本占位符 3"/>
          <p:cNvSpPr>
            <a:spLocks noGrp="1"/>
          </p:cNvSpPr>
          <p:nvPr>
            <p:ph type="body" idx="10"/>
          </p:nvPr>
        </p:nvSpPr>
        <p:spPr/>
        <p:txBody>
          <a:bodyPr/>
          <a:p>
            <a:r>
              <a:rPr lang="en-US" altLang="zh-CN"/>
              <a:t>xry111</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GCC</a:t>
            </a:r>
            <a:endParaRPr lang="zh-CN" altLang="en-US"/>
          </a:p>
        </p:txBody>
      </p:sp>
      <p:sp>
        <p:nvSpPr>
          <p:cNvPr id="3" name="内容占位符 2"/>
          <p:cNvSpPr>
            <a:spLocks noGrp="1"/>
          </p:cNvSpPr>
          <p:nvPr>
            <p:ph idx="1"/>
          </p:nvPr>
        </p:nvSpPr>
        <p:spPr>
          <a:xfrm>
            <a:off x="513999" y="1259762"/>
            <a:ext cx="10873920" cy="4657501"/>
          </a:xfrm>
        </p:spPr>
        <p:txBody>
          <a:bodyPr/>
          <a:p>
            <a:r>
              <a:rPr lang="en-US" altLang="zh-CN" sz="1800"/>
              <a:t>Xi Ruoyao (xry111) </a:t>
            </a:r>
            <a:r>
              <a:rPr lang="zh-CN" altLang="en-US" sz="1800"/>
              <a:t>将对于 </a:t>
            </a:r>
            <a:r>
              <a:rPr lang="en-US" altLang="zh-CN" sz="1800"/>
              <a:t>stack canary </a:t>
            </a:r>
            <a:r>
              <a:rPr lang="zh-CN" altLang="en-US" sz="1800"/>
              <a:t>生存期过长问题导致容易绕过 </a:t>
            </a:r>
            <a:r>
              <a:rPr lang="en-US" altLang="zh-CN" sz="1800"/>
              <a:t>stack protector</a:t>
            </a:r>
            <a:r>
              <a:rPr lang="zh-CN" altLang="en-US" sz="1800"/>
              <a:t>的修复</a:t>
            </a:r>
            <a:r>
              <a:rPr lang="zh-CN" altLang="en-US" sz="1800">
                <a:hlinkClick r:id="rId1"/>
              </a:rPr>
              <a:t>回合到</a:t>
            </a:r>
            <a:r>
              <a:rPr lang="zh-CN" altLang="en-US" sz="1800"/>
              <a:t>了 </a:t>
            </a:r>
            <a:r>
              <a:rPr lang="en-US" altLang="zh-CN" sz="1800"/>
              <a:t>GCC 14.4，13.5 </a:t>
            </a:r>
            <a:r>
              <a:rPr lang="zh-CN" altLang="en-US" sz="1800"/>
              <a:t>待办</a:t>
            </a:r>
            <a:endParaRPr lang="zh-CN" altLang="en-US" sz="1800"/>
          </a:p>
          <a:p>
            <a:pPr lvl="1"/>
            <a:r>
              <a:rPr lang="zh-CN" altLang="en-US" sz="1800"/>
              <a:t>另发现之前对于该问题的修复会引起编译器为 </a:t>
            </a:r>
            <a:r>
              <a:rPr lang="en-US" altLang="zh-CN" sz="1800"/>
              <a:t>LA32 </a:t>
            </a:r>
            <a:r>
              <a:rPr lang="zh-CN" altLang="en-US" sz="1800"/>
              <a:t>生成代码时错误输出 64 位访存指令，需要为 16.2 和 17 进行进一步修复。</a:t>
            </a:r>
            <a:endParaRPr lang="zh-CN" altLang="en-US" sz="1800"/>
          </a:p>
          <a:p>
            <a:r>
              <a:rPr lang="en-US" altLang="zh-CN" sz="1800"/>
              <a:t>Jeff Law </a:t>
            </a:r>
            <a:r>
              <a:rPr lang="zh-CN" altLang="en-US" sz="1800">
                <a:hlinkClick r:id="rId2"/>
              </a:rPr>
              <a:t>修复了</a:t>
            </a:r>
            <a:r>
              <a:rPr lang="zh-CN" altLang="en-US" sz="1800"/>
              <a:t> </a:t>
            </a:r>
            <a:r>
              <a:rPr lang="en-US" altLang="zh-CN" sz="1800"/>
              <a:t>ext-dce </a:t>
            </a:r>
            <a:r>
              <a:rPr lang="zh-CN" altLang="en-US" sz="1800"/>
              <a:t>更改后龙架构测试用例 </a:t>
            </a:r>
            <a:r>
              <a:rPr lang="en-US" altLang="zh-CN" sz="1800"/>
              <a:t>mul-const-reduction.c​ </a:t>
            </a:r>
            <a:r>
              <a:rPr lang="zh-CN" altLang="en-US" sz="1800"/>
              <a:t>的 </a:t>
            </a:r>
            <a:r>
              <a:rPr lang="en-US" altLang="zh-CN" sz="1800"/>
              <a:t>scan-asm​ </a:t>
            </a:r>
            <a:r>
              <a:rPr lang="zh-CN" altLang="en-US" sz="1800"/>
              <a:t>失败的问题</a:t>
            </a:r>
            <a:endParaRPr lang="zh-CN" altLang="en-US" sz="1800"/>
          </a:p>
          <a:p>
            <a:r>
              <a:rPr lang="en-US" altLang="zh-CN" sz="1800"/>
              <a:t>Jiajie Chen (jiegec) </a:t>
            </a:r>
            <a:r>
              <a:rPr lang="zh-CN" altLang="en-US" sz="1800">
                <a:hlinkClick r:id="rId3"/>
              </a:rPr>
              <a:t>报告了</a:t>
            </a:r>
            <a:r>
              <a:rPr lang="zh-CN" altLang="en-US" sz="1800"/>
              <a:t>在 </a:t>
            </a:r>
            <a:r>
              <a:rPr lang="en-US" altLang="zh-CN" sz="1800"/>
              <a:t>SPEC CPU2026 </a:t>
            </a:r>
            <a:r>
              <a:rPr lang="zh-CN" altLang="en-US" sz="1800"/>
              <a:t>基准测试的 </a:t>
            </a:r>
            <a:r>
              <a:rPr lang="en-US" altLang="zh-CN" sz="1800"/>
              <a:t>astcenc_r​ </a:t>
            </a:r>
            <a:r>
              <a:rPr lang="zh-CN" altLang="en-US" sz="1800"/>
              <a:t>负载中，</a:t>
            </a:r>
            <a:r>
              <a:rPr lang="en-US" altLang="zh-CN" sz="1800"/>
              <a:t>Clang </a:t>
            </a:r>
            <a:r>
              <a:rPr lang="zh-CN" altLang="en-US" sz="1800"/>
              <a:t>和 </a:t>
            </a:r>
            <a:r>
              <a:rPr lang="en-US" altLang="zh-CN" sz="1800"/>
              <a:t>GCC </a:t>
            </a:r>
            <a:r>
              <a:rPr lang="zh-CN" altLang="en-US" sz="1800"/>
              <a:t>均无法为龙架构生成 </a:t>
            </a:r>
            <a:r>
              <a:rPr lang="en-US" altLang="zh-CN" sz="1800"/>
              <a:t>vfmax.s​ </a:t>
            </a:r>
            <a:r>
              <a:rPr lang="zh-CN" altLang="en-US" sz="1800"/>
              <a:t>指令优化代码的问题。</a:t>
            </a:r>
            <a:r>
              <a:rPr lang="en-US" altLang="zh-CN" sz="1800"/>
              <a:t>Ruoyao Xi (xry111) </a:t>
            </a:r>
            <a:r>
              <a:rPr lang="zh-CN" altLang="en-US" sz="1800"/>
              <a:t>指出 </a:t>
            </a:r>
            <a:r>
              <a:rPr lang="en-US" altLang="zh-CN" sz="1800"/>
              <a:t>vfmax.s </a:t>
            </a:r>
            <a:r>
              <a:rPr lang="zh-CN" altLang="en-US" sz="1800"/>
              <a:t>指令的语义在存在 </a:t>
            </a:r>
            <a:r>
              <a:rPr lang="en-US" altLang="zh-CN" sz="1800"/>
              <a:t>NaN </a:t>
            </a:r>
            <a:r>
              <a:rPr lang="zh-CN" altLang="en-US" sz="1800"/>
              <a:t>时不符合 </a:t>
            </a:r>
            <a:r>
              <a:rPr lang="en-US" altLang="zh-CN" sz="1800"/>
              <a:t>C </a:t>
            </a:r>
            <a:r>
              <a:rPr lang="zh-CN" altLang="en-US" sz="1800"/>
              <a:t>代码的要求，但可以使用 </a:t>
            </a:r>
            <a:r>
              <a:rPr lang="en-US" altLang="zh-CN" sz="1800"/>
              <a:t>vfcmp.slt.s​ + vbitsel.v​ </a:t>
            </a:r>
            <a:r>
              <a:rPr lang="zh-CN" altLang="en-US" sz="1800"/>
              <a:t>指令序列实现的向量化最大值，测试发现相比 </a:t>
            </a:r>
            <a:r>
              <a:rPr lang="en-US" altLang="zh-CN" sz="1800"/>
              <a:t>Clang </a:t>
            </a:r>
            <a:r>
              <a:rPr lang="zh-CN" altLang="en-US" sz="1800"/>
              <a:t>编译器生成的代码，吞吐量从 68 </a:t>
            </a:r>
            <a:r>
              <a:rPr lang="en-US" altLang="zh-CN" sz="1800"/>
              <a:t>M </a:t>
            </a:r>
            <a:r>
              <a:rPr lang="en-US" altLang="zh-CN" sz="1800">
                <a:solidFill>
                  <a:schemeClr val="tx1"/>
                </a:solidFill>
                <a:ea typeface="Source Han Sans CN" charset="0"/>
              </a:rPr>
              <a:t>op</a:t>
            </a:r>
            <a:r>
              <a:rPr lang="en-US" altLang="zh-CN" sz="1800"/>
              <a:t>/s </a:t>
            </a:r>
            <a:r>
              <a:rPr lang="zh-CN" altLang="en-US" sz="1800"/>
              <a:t>升至 198 </a:t>
            </a:r>
            <a:r>
              <a:rPr lang="en-US" altLang="zh-CN" sz="1800"/>
              <a:t>M </a:t>
            </a:r>
            <a:r>
              <a:rPr lang="en-US" altLang="zh-CN" sz="1800">
                <a:solidFill>
                  <a:schemeClr val="tx1"/>
                </a:solidFill>
                <a:ea typeface="Source Han Sans CN" charset="0"/>
              </a:rPr>
              <a:t>op</a:t>
            </a:r>
            <a:r>
              <a:rPr lang="en-US" altLang="zh-CN" sz="1800"/>
              <a:t>/s，</a:t>
            </a:r>
            <a:r>
              <a:rPr lang="zh-CN" altLang="en-US" sz="1800"/>
              <a:t>相比 </a:t>
            </a:r>
            <a:r>
              <a:rPr lang="en-US" altLang="zh-CN" sz="1800"/>
              <a:t>GCC 15 </a:t>
            </a:r>
            <a:r>
              <a:rPr lang="zh-CN" altLang="en-US" sz="1800"/>
              <a:t>编译器生成的代码，吞吐量从 37 </a:t>
            </a:r>
            <a:r>
              <a:rPr lang="en-US" altLang="zh-CN" sz="1800"/>
              <a:t>M </a:t>
            </a:r>
            <a:r>
              <a:rPr lang="en-US" altLang="zh-CN" sz="1800">
                <a:solidFill>
                  <a:schemeClr val="tx1"/>
                </a:solidFill>
                <a:ea typeface="Source Han Sans CN" charset="0"/>
              </a:rPr>
              <a:t>op</a:t>
            </a:r>
            <a:r>
              <a:rPr lang="en-US" altLang="zh-CN" sz="1800"/>
              <a:t>/s </a:t>
            </a:r>
            <a:r>
              <a:rPr lang="zh-CN" altLang="en-US" sz="1800"/>
              <a:t>升至 198 </a:t>
            </a:r>
            <a:r>
              <a:rPr lang="en-US" altLang="zh-CN" sz="1800"/>
              <a:t>M </a:t>
            </a:r>
            <a:r>
              <a:rPr lang="en-US" altLang="zh-CN" sz="1800">
                <a:solidFill>
                  <a:schemeClr val="tx1"/>
                </a:solidFill>
                <a:ea typeface="Source Han Sans CN" charset="0"/>
              </a:rPr>
              <a:t>op</a:t>
            </a:r>
            <a:r>
              <a:rPr lang="en-US" altLang="zh-CN" sz="1800"/>
              <a:t>/s</a:t>
            </a:r>
            <a:endParaRPr lang="en-US" altLang="zh-CN" sz="1800"/>
          </a:p>
          <a:p>
            <a:pPr lvl="1"/>
            <a:r>
              <a:rPr lang="zh-CN" altLang="en-US" sz="1800"/>
              <a:t>初步分析认为 </a:t>
            </a:r>
            <a:r>
              <a:rPr lang="en-US" altLang="zh-CN" sz="1800"/>
              <a:t>GCC </a:t>
            </a:r>
            <a:r>
              <a:rPr lang="zh-CN" altLang="en-US" sz="1800"/>
              <a:t>未能自动进行上述向量化的原因是 </a:t>
            </a:r>
            <a:r>
              <a:rPr lang="en-US" altLang="zh-CN" sz="1800"/>
              <a:t>threadfull </a:t>
            </a:r>
            <a:r>
              <a:rPr lang="zh-CN" altLang="en-US" sz="1800"/>
              <a:t>优化工序将多个 </a:t>
            </a:r>
            <a:r>
              <a:rPr lang="zh-CN" altLang="en-US" sz="1800">
                <a:solidFill>
                  <a:schemeClr val="tx1"/>
                </a:solidFill>
                <a:ea typeface="Source Han Sans CN" charset="0"/>
              </a:rPr>
              <a:t>p</a:t>
            </a:r>
            <a:r>
              <a:rPr lang="en-US" altLang="zh-CN" sz="1800">
                <a:solidFill>
                  <a:schemeClr val="tx1"/>
                </a:solidFill>
                <a:ea typeface="Source Han Sans CN" charset="0"/>
              </a:rPr>
              <a:t>hi</a:t>
            </a:r>
            <a:r>
              <a:rPr lang="en-US" altLang="zh-CN" sz="1800"/>
              <a:t> </a:t>
            </a:r>
            <a:r>
              <a:rPr lang="zh-CN" altLang="en-US" sz="1800"/>
              <a:t>节点合成了一个无法向量化的巨大 </a:t>
            </a:r>
            <a:r>
              <a:rPr lang="zh-CN" altLang="en-US" sz="1800">
                <a:solidFill>
                  <a:schemeClr val="tx1"/>
                </a:solidFill>
                <a:ea typeface="Source Han Sans CN" charset="0"/>
              </a:rPr>
              <a:t>p</a:t>
            </a:r>
            <a:r>
              <a:rPr lang="en-US" altLang="zh-CN" sz="1800">
                <a:solidFill>
                  <a:schemeClr val="tx1"/>
                </a:solidFill>
                <a:ea typeface="Source Han Sans CN" charset="0"/>
              </a:rPr>
              <a:t>hi</a:t>
            </a:r>
            <a:r>
              <a:rPr lang="en-US" altLang="zh-CN" sz="1800"/>
              <a:t> </a:t>
            </a:r>
            <a:r>
              <a:rPr lang="zh-CN" altLang="en-US" sz="1800"/>
              <a:t>节点，待进一步调查。</a:t>
            </a:r>
            <a:endParaRPr lang="zh-CN" altLang="en-US" sz="1800"/>
          </a:p>
          <a:p>
            <a:r>
              <a:rPr lang="en-US" altLang="zh-CN" sz="1800"/>
              <a:t>Xinmudotmoe </a:t>
            </a:r>
            <a:r>
              <a:rPr lang="zh-CN" altLang="en-US" sz="1800">
                <a:hlinkClick r:id="rId4"/>
              </a:rPr>
              <a:t>提出了</a:t>
            </a:r>
            <a:r>
              <a:rPr lang="zh-CN" altLang="en-US" sz="1800"/>
              <a:t>龙架构应实现 </a:t>
            </a:r>
            <a:r>
              <a:rPr lang="en-US" altLang="zh-CN" sz="1800"/>
              <a:t>preserve_none </a:t>
            </a:r>
            <a:r>
              <a:rPr lang="zh-CN" altLang="en-US" sz="1800"/>
              <a:t>调用约定，暂无人响应</a:t>
            </a:r>
            <a:endParaRPr lang="zh-CN" altLang="en-US" sz="1800"/>
          </a:p>
          <a:p>
            <a:r>
              <a:rPr lang="en-US" altLang="zh-CN" sz="1800"/>
              <a:t>Xi Ruoyao (xry111) </a:t>
            </a:r>
            <a:r>
              <a:rPr lang="zh-CN" altLang="en-US" sz="1800"/>
              <a:t>发现 </a:t>
            </a:r>
            <a:r>
              <a:rPr lang="en-US" altLang="zh-CN" sz="1800"/>
              <a:t>GCC </a:t>
            </a:r>
            <a:r>
              <a:rPr lang="zh-CN" altLang="en-US" sz="1800"/>
              <a:t>主分支在龙架构上构建因编译器内部错误而失败，并</a:t>
            </a:r>
            <a:r>
              <a:rPr lang="zh-CN" altLang="en-US" sz="1800">
                <a:hlinkClick r:id="rId5"/>
              </a:rPr>
              <a:t>报告了</a:t>
            </a:r>
            <a:r>
              <a:rPr lang="zh-CN" altLang="en-US" sz="1800"/>
              <a:t>这一问题</a:t>
            </a:r>
            <a:endParaRPr lang="zh-CN" altLang="en-US" sz="1800"/>
          </a:p>
          <a:p>
            <a:pPr lvl="1"/>
            <a:r>
              <a:rPr lang="zh-CN" altLang="en-US" sz="1800"/>
              <a:t>来自高通的 </a:t>
            </a:r>
            <a:r>
              <a:rPr lang="en-US" altLang="zh-CN" sz="1800"/>
              <a:t>Andrew Pinski </a:t>
            </a:r>
            <a:r>
              <a:rPr lang="zh-CN" altLang="en-US" sz="1800"/>
              <a:t>发现这一问题同样影响 </a:t>
            </a:r>
            <a:r>
              <a:rPr lang="en-US" altLang="zh-CN" sz="1800"/>
              <a:t>AArch64（</a:t>
            </a:r>
            <a:r>
              <a:rPr lang="zh-CN" altLang="en-US" sz="1800"/>
              <a:t>尽管表象不同），并修复了它</a:t>
            </a:r>
            <a:endParaRPr lang="zh-CN" altLang="en-US" sz="1800"/>
          </a:p>
        </p:txBody>
      </p:sp>
      <p:sp>
        <p:nvSpPr>
          <p:cNvPr id="4" name="文本占位符 3"/>
          <p:cNvSpPr>
            <a:spLocks noGrp="1"/>
          </p:cNvSpPr>
          <p:nvPr>
            <p:ph type="body" idx="10"/>
          </p:nvPr>
        </p:nvSpPr>
        <p:spPr/>
        <p:txBody>
          <a:bodyPr/>
          <a:p>
            <a:r>
              <a:rPr lang="en-US" altLang="zh-CN"/>
              <a:t>xry111</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LLVM</a:t>
            </a:r>
            <a:endParaRPr lang="zh-CN" altLang="en-US"/>
          </a:p>
        </p:txBody>
      </p:sp>
      <p:sp>
        <p:nvSpPr>
          <p:cNvPr id="3" name="内容占位符 2"/>
          <p:cNvSpPr>
            <a:spLocks noGrp="1"/>
          </p:cNvSpPr>
          <p:nvPr>
            <p:ph idx="1"/>
          </p:nvPr>
        </p:nvSpPr>
        <p:spPr>
          <a:xfrm>
            <a:off x="513999" y="1259762"/>
            <a:ext cx="10873920" cy="4657501"/>
          </a:xfrm>
        </p:spPr>
        <p:txBody>
          <a:bodyPr/>
          <a:p>
            <a:r>
              <a:rPr lang="en-US" altLang="zh-CN" sz="2000"/>
              <a:t>Runze Lin (lrzlin) </a:t>
            </a:r>
            <a:endParaRPr lang="en-US" altLang="zh-CN" sz="2000"/>
          </a:p>
          <a:p>
            <a:pPr lvl="1"/>
            <a:r>
              <a:rPr lang="zh-CN" altLang="en-US" sz="2000"/>
              <a:t>为龙架构 </a:t>
            </a:r>
            <a:r>
              <a:rPr lang="en-US" altLang="zh-CN" sz="2000"/>
              <a:t>LSX/LASX </a:t>
            </a:r>
            <a:r>
              <a:rPr lang="zh-CN" altLang="en-US" sz="2000">
                <a:hlinkClick r:id="rId1"/>
              </a:rPr>
              <a:t>添加了</a:t>
            </a:r>
            <a:r>
              <a:rPr lang="zh-CN" altLang="en-US" sz="2000"/>
              <a:t>使用 [</a:t>
            </a:r>
            <a:r>
              <a:rPr lang="en-US" altLang="zh-CN" sz="2000"/>
              <a:t>X]VPICKEV​ </a:t>
            </a:r>
            <a:r>
              <a:rPr lang="zh-CN" altLang="en-US" sz="2000"/>
              <a:t>自定义向量截断（</a:t>
            </a:r>
            <a:r>
              <a:rPr lang="en-US" altLang="zh-CN" sz="2000"/>
              <a:t>TRUNCATE​）</a:t>
            </a:r>
            <a:r>
              <a:rPr lang="zh-CN" altLang="en-US" sz="2000"/>
              <a:t>优化，并</a:t>
            </a:r>
            <a:r>
              <a:rPr lang="zh-CN" altLang="en-US" sz="2000">
                <a:hlinkClick r:id="rId2"/>
              </a:rPr>
              <a:t>添加了</a:t>
            </a:r>
            <a:r>
              <a:rPr lang="zh-CN" altLang="en-US" sz="2000"/>
              <a:t> </a:t>
            </a:r>
            <a:r>
              <a:rPr lang="en-US" altLang="zh-CN" sz="2000"/>
              <a:t>DAG（</a:t>
            </a:r>
            <a:r>
              <a:rPr lang="zh-CN" altLang="en-US" sz="2000"/>
              <a:t>有向无环图）合并优化，将 </a:t>
            </a:r>
            <a:r>
              <a:rPr lang="en-US" altLang="zh-CN" sz="2000"/>
              <a:t>double </a:t>
            </a:r>
            <a:r>
              <a:rPr lang="zh-CN" altLang="en-US" sz="2000"/>
              <a:t>转换为有符号 32 位整型与 [</a:t>
            </a:r>
            <a:r>
              <a:rPr lang="en-US" altLang="zh-CN" sz="2000"/>
              <a:t>X]VFTINTRZ_W_D​ </a:t>
            </a:r>
            <a:r>
              <a:rPr lang="zh-CN" altLang="en-US" sz="2000"/>
              <a:t>指令结合使用，避免使用 </a:t>
            </a:r>
            <a:r>
              <a:rPr lang="en-US" altLang="zh-CN" sz="2000"/>
              <a:t>LASX </a:t>
            </a:r>
            <a:r>
              <a:rPr lang="zh-CN" altLang="en-US" sz="2000"/>
              <a:t>将 </a:t>
            </a:r>
            <a:r>
              <a:rPr lang="en-US" altLang="zh-CN" sz="2000"/>
              <a:t>double </a:t>
            </a:r>
            <a:r>
              <a:rPr lang="zh-CN" altLang="en-US" sz="2000"/>
              <a:t>转换为 </a:t>
            </a:r>
            <a:r>
              <a:rPr lang="en-US" altLang="zh-CN" sz="2000"/>
              <a:t>uint32​</a:t>
            </a:r>
            <a:endParaRPr lang="en-US" altLang="zh-CN" sz="2000"/>
          </a:p>
          <a:p>
            <a:pPr lvl="1"/>
            <a:r>
              <a:rPr lang="zh-CN" altLang="en-US" sz="2000">
                <a:hlinkClick r:id="rId3"/>
              </a:rPr>
              <a:t>优化了</a:t>
            </a:r>
            <a:r>
              <a:rPr lang="zh-CN" altLang="en-US" sz="2000"/>
              <a:t>龙架构 </a:t>
            </a:r>
            <a:r>
              <a:rPr lang="en-US" altLang="zh-CN" sz="2000"/>
              <a:t>LASX </a:t>
            </a:r>
            <a:r>
              <a:rPr lang="zh-CN" altLang="en-US" sz="2000"/>
              <a:t>代码生成，将 </a:t>
            </a:r>
            <a:r>
              <a:rPr lang="en-US" altLang="zh-CN" sz="2000"/>
              <a:t>ANY_EXTEND​ </a:t>
            </a:r>
            <a:r>
              <a:rPr lang="zh-CN" altLang="en-US" sz="2000"/>
              <a:t>改写到 </a:t>
            </a:r>
            <a:r>
              <a:rPr lang="en-US" altLang="zh-CN" sz="2000"/>
              <a:t>ZERO_EXTEND​ </a:t>
            </a:r>
            <a:r>
              <a:rPr lang="zh-CN" altLang="en-US" sz="2000"/>
              <a:t>以避免标量化</a:t>
            </a:r>
            <a:endParaRPr lang="zh-CN" altLang="en-US" sz="2000"/>
          </a:p>
          <a:p>
            <a:pPr lvl="1"/>
            <a:r>
              <a:rPr lang="zh-CN" altLang="en-US" sz="2000"/>
              <a:t>为龙架构 </a:t>
            </a:r>
            <a:r>
              <a:rPr lang="en-US" altLang="zh-CN" sz="2000"/>
              <a:t>LSX </a:t>
            </a:r>
            <a:r>
              <a:rPr lang="zh-CN" altLang="en-US" sz="2000">
                <a:hlinkClick r:id="rId4"/>
              </a:rPr>
              <a:t>添加了</a:t>
            </a:r>
            <a:r>
              <a:rPr lang="zh-CN" altLang="en-US" sz="2000"/>
              <a:t>标量无符号整数与浮点数转换的向量指令优化：使用 </a:t>
            </a:r>
            <a:r>
              <a:rPr lang="en-US" altLang="zh-CN" sz="2000"/>
              <a:t>vftintrz.lu.d​ </a:t>
            </a:r>
            <a:r>
              <a:rPr lang="zh-CN" altLang="en-US" sz="2000"/>
              <a:t>将标量 </a:t>
            </a:r>
            <a:r>
              <a:rPr lang="en-US" altLang="zh-CN" sz="2000"/>
              <a:t>double​/float​ </a:t>
            </a:r>
            <a:r>
              <a:rPr lang="zh-CN" altLang="en-US" sz="2000"/>
              <a:t>值转换为无符号 64 位整数，反之亦然，使用 </a:t>
            </a:r>
            <a:r>
              <a:rPr lang="en-US" altLang="zh-CN" sz="2000"/>
              <a:t>vffint.d.lu​ </a:t>
            </a:r>
            <a:r>
              <a:rPr lang="zh-CN" altLang="en-US" sz="2000"/>
              <a:t>进行反向转换</a:t>
            </a:r>
            <a:endParaRPr lang="zh-CN" altLang="en-US" sz="2000"/>
          </a:p>
          <a:p>
            <a:r>
              <a:rPr lang="en-US" altLang="zh-CN" sz="2000"/>
              <a:t>Rui Wang (heiher) </a:t>
            </a:r>
            <a:r>
              <a:rPr lang="zh-CN" altLang="en-US" sz="2000"/>
              <a:t>为龙架构 </a:t>
            </a:r>
            <a:r>
              <a:rPr lang="en-US" altLang="zh-CN" sz="2000"/>
              <a:t>LSX/LASX </a:t>
            </a:r>
            <a:r>
              <a:rPr lang="zh-CN" altLang="en-US" sz="2000">
                <a:hlinkClick r:id="rId5"/>
              </a:rPr>
              <a:t>添加了</a:t>
            </a:r>
            <a:r>
              <a:rPr lang="zh-CN" altLang="en-US" sz="2000"/>
              <a:t> </a:t>
            </a:r>
            <a:r>
              <a:rPr lang="en-US" altLang="zh-CN" sz="2000"/>
              <a:t>DAG </a:t>
            </a:r>
            <a:r>
              <a:rPr lang="zh-CN" altLang="en-US" sz="2000"/>
              <a:t>组合以进行水平加宽 </a:t>
            </a:r>
            <a:r>
              <a:rPr lang="en-US" altLang="zh-CN" sz="2000"/>
              <a:t>ADD​/SUB​ </a:t>
            </a:r>
            <a:r>
              <a:rPr lang="zh-CN" altLang="en-US" sz="2000"/>
              <a:t>指令优化，将水平加宽 </a:t>
            </a:r>
            <a:r>
              <a:rPr lang="en-US" altLang="zh-CN" sz="2000"/>
              <a:t>ADD​/SUB​ </a:t>
            </a:r>
            <a:r>
              <a:rPr lang="zh-CN" altLang="en-US" sz="2000"/>
              <a:t>生成为 [</a:t>
            </a:r>
            <a:r>
              <a:rPr lang="en-US" altLang="zh-CN" sz="2000"/>
              <a:t>X]VHADDW​ / [X]VHSUBW​ </a:t>
            </a:r>
            <a:r>
              <a:rPr lang="zh-CN" altLang="en-US" sz="2000"/>
              <a:t>系列指令，同时</a:t>
            </a:r>
            <a:r>
              <a:rPr lang="zh-CN" altLang="en-US" sz="2000">
                <a:hlinkClick r:id="rId6"/>
              </a:rPr>
              <a:t>添加了</a:t>
            </a:r>
            <a:r>
              <a:rPr lang="zh-CN" altLang="en-US" sz="2000"/>
              <a:t>关于此次优化的测试</a:t>
            </a:r>
            <a:endParaRPr lang="zh-CN" altLang="en-US" sz="2000"/>
          </a:p>
          <a:p>
            <a:r>
              <a:rPr lang="en-US" altLang="zh-CN" sz="2000"/>
              <a:t>Lei Wang (wangleiat) </a:t>
            </a:r>
            <a:r>
              <a:rPr lang="zh-CN" altLang="en-US" sz="2000">
                <a:hlinkClick r:id="rId7"/>
              </a:rPr>
              <a:t>修复了</a:t>
            </a:r>
            <a:r>
              <a:rPr lang="zh-CN" altLang="en-US" sz="2000"/>
              <a:t>龙架构因对 </a:t>
            </a:r>
            <a:r>
              <a:rPr lang="en-US" altLang="zh-CN" sz="2000"/>
              <a:t>v2f32​ </a:t>
            </a:r>
            <a:r>
              <a:rPr lang="zh-CN" altLang="en-US" sz="2000"/>
              <a:t>向量结果执行了自定义操作 </a:t>
            </a:r>
            <a:r>
              <a:rPr lang="en-US" altLang="zh-CN" sz="2000"/>
              <a:t>FP_EXTEND​ </a:t>
            </a:r>
            <a:r>
              <a:rPr lang="zh-CN" altLang="en-US" sz="2000"/>
              <a:t>可能会达到 </a:t>
            </a:r>
            <a:r>
              <a:rPr lang="en-US" altLang="zh-CN" sz="2000"/>
              <a:t>ReplaceNodeResults​ </a:t>
            </a:r>
            <a:r>
              <a:rPr lang="zh-CN" altLang="en-US" sz="2000"/>
              <a:t>的值而未处理导致的编译器崩溃的问题（</a:t>
            </a:r>
            <a:r>
              <a:rPr lang="en-US" altLang="zh-CN" sz="2000"/>
              <a:t>Issue </a:t>
            </a:r>
            <a:r>
              <a:rPr lang="en-US" altLang="zh-CN" sz="2000">
                <a:hlinkClick r:id="rId8"/>
              </a:rPr>
              <a:t>#198339</a:t>
            </a:r>
            <a:r>
              <a:rPr lang="en-US" altLang="zh-CN" sz="2000"/>
              <a:t>）</a:t>
            </a:r>
            <a:endParaRPr lang="en-US" altLang="zh-CN" sz="2000"/>
          </a:p>
          <a:p>
            <a:pPr lvl="1"/>
            <a:r>
              <a:rPr lang="zh-CN" altLang="en-US" sz="2000"/>
              <a:t>该修复通过添加一个空的 </a:t>
            </a:r>
            <a:r>
              <a:rPr lang="en-US" altLang="zh-CN" sz="2000"/>
              <a:t>ISD::FP_EXTEND​ </a:t>
            </a:r>
            <a:r>
              <a:rPr lang="zh-CN" altLang="en-US" sz="2000"/>
              <a:t>分支，让该操作回退到默认的类型合法化逻辑，并新增了测试用例验证从 &lt;2 </a:t>
            </a:r>
            <a:r>
              <a:rPr lang="en-US" altLang="zh-CN" sz="2000"/>
              <a:t>x half&gt;​ </a:t>
            </a:r>
            <a:r>
              <a:rPr lang="zh-CN" altLang="en-US" sz="2000"/>
              <a:t>扩展到 &lt;2 </a:t>
            </a:r>
            <a:r>
              <a:rPr lang="en-US" altLang="zh-CN" sz="2000"/>
              <a:t>x float&gt;​ </a:t>
            </a:r>
            <a:r>
              <a:rPr lang="zh-CN" altLang="en-US" sz="2000"/>
              <a:t>的正确编译</a:t>
            </a:r>
            <a:endParaRPr lang="zh-CN" altLang="en-US" sz="2000"/>
          </a:p>
        </p:txBody>
      </p:sp>
      <p:sp>
        <p:nvSpPr>
          <p:cNvPr id="4" name="文本占位符 3"/>
          <p:cNvSpPr>
            <a:spLocks noGrp="1"/>
          </p:cNvSpPr>
          <p:nvPr>
            <p:ph type="body" idx="10"/>
          </p:nvPr>
        </p:nvSpPr>
        <p:spPr/>
        <p:txBody>
          <a:bodyPr/>
          <a:p>
            <a:r>
              <a:rPr lang="en-US" altLang="zh-CN"/>
              <a:t>xen0n</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Rust</a:t>
            </a:r>
            <a:endParaRPr lang="zh-CN" altLang="en-US"/>
          </a:p>
        </p:txBody>
      </p:sp>
      <p:sp>
        <p:nvSpPr>
          <p:cNvPr id="3" name="内容占位符 2"/>
          <p:cNvSpPr>
            <a:spLocks noGrp="1"/>
          </p:cNvSpPr>
          <p:nvPr>
            <p:ph idx="1"/>
          </p:nvPr>
        </p:nvSpPr>
        <p:spPr>
          <a:xfrm>
            <a:off x="513999" y="1259762"/>
            <a:ext cx="10873920" cy="4657501"/>
          </a:xfrm>
        </p:spPr>
        <p:txBody>
          <a:bodyPr/>
          <a:p>
            <a:r>
              <a:rPr lang="en-US" altLang="zh-CN"/>
              <a:t>heiher </a:t>
            </a:r>
            <a:r>
              <a:rPr lang="zh-CN" altLang="en-US"/>
              <a:t>将 </a:t>
            </a:r>
            <a:r>
              <a:rPr lang="en-US" altLang="zh-CN"/>
              <a:t>stdarch </a:t>
            </a:r>
            <a:r>
              <a:rPr lang="zh-CN" altLang="en-US"/>
              <a:t>库中的向量加载（</a:t>
            </a:r>
            <a:r>
              <a:rPr lang="en-US" altLang="zh-CN"/>
              <a:t>vld​/xvld​）</a:t>
            </a:r>
            <a:r>
              <a:rPr lang="zh-CN" altLang="en-US"/>
              <a:t>和向量存储（</a:t>
            </a:r>
            <a:r>
              <a:rPr lang="en-US" altLang="zh-CN"/>
              <a:t>vst​/xvst​）</a:t>
            </a:r>
            <a:r>
              <a:rPr lang="zh-CN" altLang="en-US"/>
              <a:t>指令的实现，从使用内联汇编实现</a:t>
            </a:r>
            <a:r>
              <a:rPr lang="zh-CN" altLang="en-US">
                <a:hlinkClick r:id="rId1"/>
              </a:rPr>
              <a:t>迁移到了</a:t>
            </a:r>
            <a:r>
              <a:rPr lang="zh-CN" altLang="en-US"/>
              <a:t> </a:t>
            </a:r>
            <a:r>
              <a:rPr lang="en-US" altLang="zh-CN"/>
              <a:t>Rust </a:t>
            </a:r>
            <a:r>
              <a:rPr lang="zh-CN" altLang="en-US"/>
              <a:t>编译器的 </a:t>
            </a:r>
            <a:r>
              <a:rPr lang="en-US" altLang="zh-CN"/>
              <a:t>intrinsics::simd​ </a:t>
            </a:r>
            <a:r>
              <a:rPr lang="zh-CN" altLang="en-US"/>
              <a:t>接口</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Linux </a:t>
            </a:r>
            <a:r>
              <a:rPr lang="zh-CN" altLang="en-US"/>
              <a:t>内核</a:t>
            </a:r>
            <a:endParaRPr lang="zh-CN" altLang="en-US"/>
          </a:p>
        </p:txBody>
      </p:sp>
      <p:sp>
        <p:nvSpPr>
          <p:cNvPr id="3" name="内容占位符 2"/>
          <p:cNvSpPr>
            <a:spLocks noGrp="1"/>
          </p:cNvSpPr>
          <p:nvPr>
            <p:ph idx="1"/>
          </p:nvPr>
        </p:nvSpPr>
        <p:spPr>
          <a:xfrm>
            <a:off x="513999" y="1275824"/>
            <a:ext cx="11094484" cy="4657501"/>
          </a:xfrm>
        </p:spPr>
        <p:txBody>
          <a:bodyPr/>
          <a:p>
            <a:r>
              <a:rPr lang="zh-CN" altLang="en-US" sz="1800"/>
              <a:t>平台支持</a:t>
            </a:r>
            <a:endParaRPr lang="zh-CN" altLang="en-US" sz="1800"/>
          </a:p>
          <a:p>
            <a:pPr lvl="1"/>
            <a:r>
              <a:rPr lang="en-US" altLang="zh-CN" sz="1800"/>
              <a:t>Eric Biggers: </a:t>
            </a:r>
            <a:r>
              <a:rPr lang="zh-CN" altLang="en-US" sz="1800"/>
              <a:t>删除龙芯平台随机数生成器驱动（</a:t>
            </a:r>
            <a:r>
              <a:rPr lang="zh-CN" altLang="en-US" sz="1800">
                <a:hlinkClick r:id="rId1"/>
              </a:rPr>
              <a:t>第 </a:t>
            </a:r>
            <a:r>
              <a:rPr lang="en-US" altLang="zh-CN" sz="1800">
                <a:hlinkClick r:id="rId1"/>
              </a:rPr>
              <a:t>1 </a:t>
            </a:r>
            <a:r>
              <a:rPr lang="zh-CN" altLang="en-US" sz="1800">
                <a:hlinkClick r:id="rId1"/>
              </a:rPr>
              <a:t>版</a:t>
            </a:r>
            <a:r>
              <a:rPr lang="zh-CN" altLang="en-US" sz="1800"/>
              <a:t>）</a:t>
            </a:r>
            <a:endParaRPr lang="zh-CN" altLang="en-US" sz="1800"/>
          </a:p>
          <a:p>
            <a:pPr lvl="2"/>
            <a:r>
              <a:rPr lang="zh-CN" altLang="en-US" sz="1800"/>
              <a:t>作者认为该驱动使用的 </a:t>
            </a:r>
            <a:r>
              <a:rPr lang="en-US" altLang="zh-CN" sz="1800"/>
              <a:t>rng_alg​ </a:t>
            </a:r>
            <a:r>
              <a:rPr lang="zh-CN" altLang="en-US" sz="1800"/>
              <a:t>框架存在多个安全漏洞，且未提供前向安全性；同时，该框架没有其他内核功能接入（因此没有实际作用）</a:t>
            </a:r>
            <a:endParaRPr lang="zh-CN" altLang="en-US" sz="1800"/>
          </a:p>
          <a:p>
            <a:pPr lvl="2"/>
            <a:r>
              <a:rPr lang="en-US" altLang="zh-CN" sz="1800">
                <a:solidFill>
                  <a:schemeClr val="tx1"/>
                </a:solidFill>
                <a:ea typeface="Source Han Sans CN" charset="0"/>
              </a:rPr>
              <a:t>Eric </a:t>
            </a:r>
            <a:r>
              <a:rPr lang="zh-CN" altLang="en-US" sz="1800"/>
              <a:t>建议实现一个标准的 </a:t>
            </a:r>
            <a:r>
              <a:rPr lang="en-US" altLang="zh-CN" sz="1800"/>
              <a:t>hwrng </a:t>
            </a:r>
            <a:r>
              <a:rPr lang="zh-CN" altLang="en-US" sz="1800"/>
              <a:t>驱动</a:t>
            </a:r>
            <a:endParaRPr lang="zh-CN" altLang="en-US" sz="1800"/>
          </a:p>
          <a:p>
            <a:pPr lvl="1"/>
            <a:r>
              <a:rPr lang="en-US" altLang="zh-CN" sz="1800"/>
              <a:t>Huacai</a:t>
            </a:r>
            <a:r>
              <a:rPr lang="zh-CN" altLang="en-US" sz="1800"/>
              <a:t> </a:t>
            </a:r>
            <a:r>
              <a:rPr lang="en-US" altLang="zh-CN" sz="1800"/>
              <a:t>Chen: </a:t>
            </a:r>
            <a:r>
              <a:rPr lang="zh-CN" altLang="en-US" sz="1800"/>
              <a:t>添加 </a:t>
            </a:r>
            <a:r>
              <a:rPr lang="en-US" altLang="zh-CN" sz="1800"/>
              <a:t>QEMU fw_cfg </a:t>
            </a:r>
            <a:r>
              <a:rPr lang="zh-CN" altLang="en-US" sz="1800"/>
              <a:t>支持，以便客户机读取主机配置（</a:t>
            </a:r>
            <a:r>
              <a:rPr lang="zh-CN" altLang="en-US" sz="1800">
                <a:hlinkClick r:id="rId2"/>
              </a:rPr>
              <a:t>第 </a:t>
            </a:r>
            <a:r>
              <a:rPr lang="en-US" altLang="zh-CN" sz="1800">
                <a:hlinkClick r:id="rId2"/>
              </a:rPr>
              <a:t>1 </a:t>
            </a:r>
            <a:r>
              <a:rPr lang="zh-CN" altLang="en-US" sz="1800">
                <a:hlinkClick r:id="rId2"/>
              </a:rPr>
              <a:t>版</a:t>
            </a:r>
            <a:r>
              <a:rPr lang="zh-CN" altLang="en-US" sz="1800"/>
              <a:t>）</a:t>
            </a:r>
            <a:endParaRPr lang="zh-CN" altLang="en-US" sz="1800"/>
          </a:p>
          <a:p>
            <a:pPr lvl="1"/>
            <a:r>
              <a:rPr lang="en-US" altLang="zh-CN" sz="1800"/>
              <a:t>George Guo: </a:t>
            </a:r>
            <a:r>
              <a:rPr lang="zh-CN" altLang="en-US" sz="1800"/>
              <a:t>龙架构 </a:t>
            </a:r>
            <a:r>
              <a:rPr lang="en-US" altLang="zh-CN" sz="1800"/>
              <a:t>KHO (Kexec Hand-Over) </a:t>
            </a:r>
            <a:r>
              <a:rPr lang="zh-CN" altLang="en-US" sz="1800"/>
              <a:t>支持（</a:t>
            </a:r>
            <a:r>
              <a:rPr lang="zh-CN" altLang="en-US" sz="1800">
                <a:hlinkClick r:id="rId3"/>
              </a:rPr>
              <a:t>第 </a:t>
            </a:r>
            <a:r>
              <a:rPr lang="en-US" altLang="zh-CN" sz="1800">
                <a:hlinkClick r:id="rId3"/>
              </a:rPr>
              <a:t>2 </a:t>
            </a:r>
            <a:r>
              <a:rPr lang="zh-CN" altLang="en-US" sz="1800">
                <a:hlinkClick r:id="rId3"/>
              </a:rPr>
              <a:t>版</a:t>
            </a:r>
            <a:r>
              <a:rPr lang="zh-CN" altLang="en-US" sz="1800"/>
              <a:t>）</a:t>
            </a:r>
            <a:endParaRPr lang="zh-CN" altLang="en-US" sz="1800"/>
          </a:p>
          <a:p>
            <a:pPr lvl="1"/>
            <a:r>
              <a:rPr lang="en-US" altLang="zh-CN" sz="1800"/>
              <a:t>George Guo: </a:t>
            </a:r>
            <a:r>
              <a:rPr lang="zh-CN" altLang="en-US" sz="1800"/>
              <a:t>龙架构 </a:t>
            </a:r>
            <a:r>
              <a:rPr lang="en-US" altLang="zh-CN" sz="1800"/>
              <a:t>klp</a:t>
            </a:r>
            <a:r>
              <a:rPr lang="zh-CN" altLang="en-US" sz="1800"/>
              <a:t>-</a:t>
            </a:r>
            <a:r>
              <a:rPr lang="en-US" altLang="zh-CN" sz="1800"/>
              <a:t>build </a:t>
            </a:r>
            <a:r>
              <a:rPr lang="zh-CN" altLang="en-US" sz="1800"/>
              <a:t>支持（</a:t>
            </a:r>
            <a:r>
              <a:rPr lang="zh-CN" altLang="en-US" sz="1800">
                <a:hlinkClick r:id="rId4"/>
              </a:rPr>
              <a:t>第 </a:t>
            </a:r>
            <a:r>
              <a:rPr lang="en-US" altLang="zh-CN" sz="1800">
                <a:hlinkClick r:id="rId4"/>
              </a:rPr>
              <a:t>1 </a:t>
            </a:r>
            <a:r>
              <a:rPr lang="zh-CN" altLang="en-US" sz="1800">
                <a:hlinkClick r:id="rId4"/>
              </a:rPr>
              <a:t>版</a:t>
            </a:r>
            <a:r>
              <a:rPr lang="zh-CN" altLang="en-US" sz="1800"/>
              <a:t>）</a:t>
            </a:r>
            <a:endParaRPr lang="zh-CN" altLang="en-US" sz="1800"/>
          </a:p>
          <a:p>
            <a:pPr lvl="1"/>
            <a:r>
              <a:rPr lang="en-US" altLang="zh-CN" sz="1800"/>
              <a:t>Haoran</a:t>
            </a:r>
            <a:r>
              <a:rPr lang="zh-CN" altLang="en-US" sz="1800"/>
              <a:t> </a:t>
            </a:r>
            <a:r>
              <a:rPr lang="en-US" altLang="zh-CN" sz="1800"/>
              <a:t>Jiang: STRICT_MODULE_RWX </a:t>
            </a:r>
            <a:r>
              <a:rPr lang="zh-CN" altLang="en-US" sz="1800"/>
              <a:t>支持，以便实现更严格的内存访问策略（</a:t>
            </a:r>
            <a:r>
              <a:rPr lang="zh-CN" altLang="en-US" sz="1800">
                <a:hlinkClick r:id="rId5"/>
              </a:rPr>
              <a:t>第 </a:t>
            </a:r>
            <a:r>
              <a:rPr lang="en-US" altLang="zh-CN" sz="1800">
                <a:hlinkClick r:id="rId5"/>
              </a:rPr>
              <a:t>1 </a:t>
            </a:r>
            <a:r>
              <a:rPr lang="zh-CN" altLang="en-US" sz="1800">
                <a:hlinkClick r:id="rId5"/>
              </a:rPr>
              <a:t>版</a:t>
            </a:r>
            <a:r>
              <a:rPr lang="zh-CN" altLang="en-US" sz="1800"/>
              <a:t>）</a:t>
            </a:r>
            <a:endParaRPr lang="en-US" altLang="zh-CN" sz="1800"/>
          </a:p>
          <a:p>
            <a:pPr lvl="1"/>
            <a:r>
              <a:rPr lang="en-US" altLang="zh-CN" sz="1800"/>
              <a:t>Hongliang</a:t>
            </a:r>
            <a:r>
              <a:rPr lang="zh-CN" altLang="en-US" sz="1800"/>
              <a:t> </a:t>
            </a:r>
            <a:r>
              <a:rPr lang="en-US" altLang="zh-CN" sz="1800"/>
              <a:t>Wang: </a:t>
            </a:r>
            <a:r>
              <a:rPr lang="zh-CN" altLang="en-US" sz="1800"/>
              <a:t>为龙芯 2 号 </a:t>
            </a:r>
            <a:r>
              <a:rPr lang="en-US" altLang="zh-CN" sz="1800"/>
              <a:t>I</a:t>
            </a:r>
            <a:r>
              <a:rPr lang="en-US" altLang="zh-CN" sz="1800" baseline="30000"/>
              <a:t>2</a:t>
            </a:r>
            <a:r>
              <a:rPr lang="en-US" altLang="zh-CN" sz="1800"/>
              <a:t>C (i2c-ls2x) </a:t>
            </a:r>
            <a:r>
              <a:rPr lang="zh-CN" altLang="en-US" sz="1800"/>
              <a:t>驱动添加 </a:t>
            </a:r>
            <a:r>
              <a:rPr lang="en-US" altLang="zh-CN" sz="1800"/>
              <a:t>clock​ </a:t>
            </a:r>
            <a:r>
              <a:rPr lang="zh-CN" altLang="en-US" sz="1800"/>
              <a:t>属性（</a:t>
            </a:r>
            <a:r>
              <a:rPr lang="zh-CN" altLang="en-US" sz="1800">
                <a:hlinkClick r:id="rId6"/>
              </a:rPr>
              <a:t>第 </a:t>
            </a:r>
            <a:r>
              <a:rPr lang="en-US" altLang="zh-CN" sz="1800">
                <a:hlinkClick r:id="rId6"/>
              </a:rPr>
              <a:t>5 </a:t>
            </a:r>
            <a:r>
              <a:rPr lang="zh-CN" altLang="en-US" sz="1800">
                <a:hlinkClick r:id="rId6"/>
              </a:rPr>
              <a:t>版</a:t>
            </a:r>
            <a:r>
              <a:rPr lang="zh-CN" altLang="en-US" sz="1800"/>
              <a:t>）</a:t>
            </a:r>
            <a:endParaRPr lang="zh-CN" altLang="en-US" sz="1800"/>
          </a:p>
          <a:p>
            <a:pPr lvl="1"/>
            <a:r>
              <a:rPr lang="en-US" altLang="zh-CN" sz="1800"/>
              <a:t>Binbin</a:t>
            </a:r>
            <a:r>
              <a:rPr lang="zh-CN" altLang="en-US" sz="1800"/>
              <a:t> </a:t>
            </a:r>
            <a:r>
              <a:rPr lang="en-US" altLang="zh-CN" sz="1800"/>
              <a:t>Zhou:</a:t>
            </a:r>
            <a:r>
              <a:rPr lang="zh-CN" altLang="en-US" sz="1800"/>
              <a:t> 龙芯 </a:t>
            </a:r>
            <a:r>
              <a:rPr lang="en-US" altLang="zh-CN" sz="1800"/>
              <a:t>I</a:t>
            </a:r>
            <a:r>
              <a:rPr lang="en-US" altLang="zh-CN" sz="1800" baseline="30000"/>
              <a:t>2</a:t>
            </a:r>
            <a:r>
              <a:rPr lang="en-US" altLang="zh-CN" sz="1800"/>
              <a:t>S ASoC </a:t>
            </a:r>
            <a:r>
              <a:rPr lang="zh-CN" altLang="en-US" sz="1800"/>
              <a:t>驱动（</a:t>
            </a:r>
            <a:r>
              <a:rPr lang="zh-CN" altLang="en-US" sz="1800">
                <a:hlinkClick r:id="rId7"/>
              </a:rPr>
              <a:t>第 </a:t>
            </a:r>
            <a:r>
              <a:rPr lang="en-US" altLang="zh-CN" sz="1800">
                <a:hlinkClick r:id="rId7"/>
              </a:rPr>
              <a:t>5 </a:t>
            </a:r>
            <a:r>
              <a:rPr lang="zh-CN" altLang="en-US" sz="1800">
                <a:hlinkClick r:id="rId7"/>
              </a:rPr>
              <a:t>版</a:t>
            </a:r>
            <a:r>
              <a:rPr lang="zh-CN" altLang="en-US" sz="1800"/>
              <a:t>）</a:t>
            </a:r>
            <a:endParaRPr lang="zh-CN" altLang="en-US" sz="1800"/>
          </a:p>
          <a:p>
            <a:pPr lvl="1"/>
            <a:r>
              <a:rPr lang="en-US" altLang="zh-CN" sz="1800"/>
              <a:t>Binbin</a:t>
            </a:r>
            <a:r>
              <a:rPr lang="zh-CN" altLang="en-US" sz="1800"/>
              <a:t> </a:t>
            </a:r>
            <a:r>
              <a:rPr lang="en-US" altLang="zh-CN" sz="1800"/>
              <a:t>Zhou:</a:t>
            </a:r>
            <a:r>
              <a:rPr lang="zh-CN" altLang="en-US" sz="1800"/>
              <a:t> </a:t>
            </a:r>
            <a:r>
              <a:rPr lang="en-US" altLang="zh-CN" sz="1800"/>
              <a:t>2K2000 </a:t>
            </a:r>
            <a:r>
              <a:rPr lang="zh-CN" altLang="en-US" sz="1800"/>
              <a:t>开发板、中科云久久派、正点原子 </a:t>
            </a:r>
            <a:r>
              <a:rPr lang="en-US" altLang="zh-CN" sz="1800"/>
              <a:t>ATK-DL2K030</a:t>
            </a:r>
            <a:r>
              <a:rPr lang="en-US" altLang="zh-CN" sz="1800">
                <a:solidFill>
                  <a:schemeClr val="tx1"/>
                </a:solidFill>
                <a:ea typeface="Source Han Sans CN" charset="0"/>
              </a:rPr>
              <a:t>/</a:t>
            </a:r>
            <a:r>
              <a:rPr lang="en-US" altLang="zh-CN" sz="1800"/>
              <a:t>B </a:t>
            </a:r>
            <a:r>
              <a:rPr lang="zh-CN" altLang="en-US" sz="1800"/>
              <a:t>开发板 </a:t>
            </a:r>
            <a:r>
              <a:rPr lang="en-US" altLang="zh-CN" sz="1800"/>
              <a:t>ASoC </a:t>
            </a:r>
            <a:r>
              <a:rPr lang="zh-CN" altLang="en-US" sz="1800"/>
              <a:t>支持（</a:t>
            </a:r>
            <a:r>
              <a:rPr lang="zh-CN" altLang="en-US" sz="1800">
                <a:hlinkClick r:id="rId8"/>
              </a:rPr>
              <a:t>第 </a:t>
            </a:r>
            <a:r>
              <a:rPr lang="en-US" altLang="zh-CN" sz="1800">
                <a:hlinkClick r:id="rId8"/>
              </a:rPr>
              <a:t>2 </a:t>
            </a:r>
            <a:r>
              <a:rPr lang="zh-CN" altLang="en-US" sz="1800">
                <a:hlinkClick r:id="rId8"/>
              </a:rPr>
              <a:t>版</a:t>
            </a:r>
            <a:r>
              <a:rPr lang="zh-CN" altLang="en-US" sz="1800"/>
              <a:t>）</a:t>
            </a:r>
            <a:endParaRPr lang="zh-CN" altLang="en-US" sz="1800"/>
          </a:p>
          <a:p>
            <a:pPr lvl="0"/>
            <a:r>
              <a:rPr lang="en-US" altLang="zh-CN" sz="1800"/>
              <a:t>KVM </a:t>
            </a:r>
            <a:r>
              <a:rPr lang="zh-CN" altLang="en-US" sz="1800"/>
              <a:t>子系统</a:t>
            </a:r>
            <a:endParaRPr lang="zh-CN" altLang="en-US" sz="1800"/>
          </a:p>
          <a:p>
            <a:pPr lvl="1"/>
            <a:r>
              <a:rPr lang="en-US" altLang="zh-CN" sz="1800"/>
              <a:t>Tao Cui: </a:t>
            </a:r>
            <a:r>
              <a:rPr lang="zh-CN" altLang="en-US" sz="1800"/>
              <a:t>为龙架构添加 </a:t>
            </a:r>
            <a:r>
              <a:rPr lang="en-US" altLang="zh-CN" sz="1800"/>
              <a:t>KVM PV TLB flush（</a:t>
            </a:r>
            <a:r>
              <a:rPr lang="zh-CN" altLang="en-US" sz="1800"/>
              <a:t>半虚拟化 </a:t>
            </a:r>
            <a:r>
              <a:rPr lang="en-US" altLang="zh-CN" sz="1800"/>
              <a:t>TLB </a:t>
            </a:r>
            <a:r>
              <a:rPr lang="zh-CN" altLang="en-US" sz="1800"/>
              <a:t>刷新）支持（</a:t>
            </a:r>
            <a:r>
              <a:rPr lang="zh-CN" altLang="en-US" sz="1800">
                <a:hlinkClick r:id="rId9"/>
              </a:rPr>
              <a:t>第 </a:t>
            </a:r>
            <a:r>
              <a:rPr lang="en-US" altLang="zh-CN" sz="1800">
                <a:hlinkClick r:id="rId9"/>
              </a:rPr>
              <a:t>2 </a:t>
            </a:r>
            <a:r>
              <a:rPr lang="zh-CN" altLang="en-US" sz="1800">
                <a:hlinkClick r:id="rId9"/>
              </a:rPr>
              <a:t>版</a:t>
            </a:r>
            <a:r>
              <a:rPr lang="zh-CN" altLang="en-US" sz="1800"/>
              <a:t>）</a:t>
            </a:r>
            <a:endParaRPr lang="zh-CN" altLang="en-US" sz="1800"/>
          </a:p>
          <a:p>
            <a:pPr lvl="1"/>
            <a:r>
              <a:rPr lang="en-US" altLang="zh-CN" sz="1800"/>
              <a:t>Qiang</a:t>
            </a:r>
            <a:r>
              <a:rPr lang="zh-CN" altLang="en-US" sz="1800"/>
              <a:t> </a:t>
            </a:r>
            <a:r>
              <a:rPr lang="en-US" altLang="zh-CN" sz="1800"/>
              <a:t>Ma:</a:t>
            </a:r>
            <a:r>
              <a:rPr lang="zh-CN" altLang="en-US" sz="1800"/>
              <a:t> 修复 </a:t>
            </a:r>
            <a:r>
              <a:rPr lang="en-US" altLang="zh-CN" sz="1800"/>
              <a:t>kvm_emu_xchg_csr()​ </a:t>
            </a:r>
            <a:r>
              <a:rPr lang="zh-CN" altLang="en-US" sz="1800"/>
              <a:t>函数对 </a:t>
            </a:r>
            <a:r>
              <a:rPr lang="en-US" altLang="zh-CN" sz="1800"/>
              <a:t>CSRXCHG​ </a:t>
            </a:r>
            <a:r>
              <a:rPr lang="zh-CN" altLang="en-US" sz="1800"/>
              <a:t>指令的模拟错误（</a:t>
            </a:r>
            <a:r>
              <a:rPr lang="zh-CN" altLang="en-US" sz="1800">
                <a:hlinkClick r:id="rId10"/>
              </a:rPr>
              <a:t>第 </a:t>
            </a:r>
            <a:r>
              <a:rPr lang="en-US" altLang="zh-CN" sz="1800">
                <a:hlinkClick r:id="rId10"/>
              </a:rPr>
              <a:t>1 </a:t>
            </a:r>
            <a:r>
              <a:rPr lang="zh-CN" altLang="en-US" sz="1800">
                <a:hlinkClick r:id="rId10"/>
              </a:rPr>
              <a:t>版</a:t>
            </a:r>
            <a:r>
              <a:rPr lang="zh-CN" altLang="en-US" sz="1800"/>
              <a:t>）</a:t>
            </a:r>
            <a:endParaRPr lang="en-US" altLang="zh-CN" sz="1800"/>
          </a:p>
        </p:txBody>
      </p:sp>
      <p:sp>
        <p:nvSpPr>
          <p:cNvPr id="4" name="文本占位符 3"/>
          <p:cNvSpPr>
            <a:spLocks noGrp="1"/>
          </p:cNvSpPr>
          <p:nvPr>
            <p:ph type="body" idx="10"/>
          </p:nvPr>
        </p:nvSpPr>
        <p:spPr/>
        <p:txBody>
          <a:bodyPr/>
          <a:p>
            <a:r>
              <a:rPr lang="en-US" altLang="zh-CN"/>
              <a:t>xen0n</a:t>
            </a:r>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Linux </a:t>
            </a:r>
            <a:r>
              <a:rPr lang="zh-CN" altLang="en-US"/>
              <a:t>内核</a:t>
            </a:r>
            <a:endParaRPr lang="zh-CN" altLang="en-US"/>
          </a:p>
        </p:txBody>
      </p:sp>
      <p:sp>
        <p:nvSpPr>
          <p:cNvPr id="3" name="内容占位符 2"/>
          <p:cNvSpPr>
            <a:spLocks noGrp="1"/>
          </p:cNvSpPr>
          <p:nvPr>
            <p:ph idx="1"/>
          </p:nvPr>
        </p:nvSpPr>
        <p:spPr>
          <a:xfrm>
            <a:off x="513999" y="1275824"/>
            <a:ext cx="11094484" cy="4657501"/>
          </a:xfrm>
        </p:spPr>
        <p:txBody>
          <a:bodyPr/>
          <a:p>
            <a:r>
              <a:rPr lang="en-US" altLang="zh-CN" sz="1800"/>
              <a:t>KVM </a:t>
            </a:r>
            <a:r>
              <a:rPr lang="zh-CN" altLang="en-US" sz="1800"/>
              <a:t>子系统（续）</a:t>
            </a:r>
            <a:endParaRPr lang="zh-CN" altLang="en-US" sz="1800"/>
          </a:p>
          <a:p>
            <a:pPr lvl="1"/>
            <a:r>
              <a:rPr lang="en-US" altLang="zh-CN" sz="1800"/>
              <a:t>Bibo</a:t>
            </a:r>
            <a:r>
              <a:rPr lang="zh-CN" altLang="en-US" sz="1800"/>
              <a:t> </a:t>
            </a:r>
            <a:r>
              <a:rPr lang="en-US" altLang="zh-CN" sz="1800"/>
              <a:t>Mao:</a:t>
            </a:r>
            <a:r>
              <a:rPr lang="zh-CN" altLang="en-US" sz="1800"/>
              <a:t> 为龙架构 </a:t>
            </a:r>
            <a:r>
              <a:rPr lang="en-US" altLang="zh-CN" sz="1800"/>
              <a:t>KVM </a:t>
            </a:r>
            <a:r>
              <a:rPr lang="zh-CN" altLang="en-US" sz="1800"/>
              <a:t>设置支持的最大 </a:t>
            </a:r>
            <a:r>
              <a:rPr lang="en-US" altLang="zh-CN" sz="1800"/>
              <a:t>FPU </a:t>
            </a:r>
            <a:r>
              <a:rPr lang="zh-CN" altLang="en-US" sz="1800"/>
              <a:t>类型（</a:t>
            </a:r>
            <a:r>
              <a:rPr lang="zh-CN" altLang="en-US" sz="1800">
                <a:hlinkClick r:id="rId1"/>
              </a:rPr>
              <a:t>第 </a:t>
            </a:r>
            <a:r>
              <a:rPr lang="en-US" altLang="zh-CN" sz="1800">
                <a:hlinkClick r:id="rId1"/>
              </a:rPr>
              <a:t>3 </a:t>
            </a:r>
            <a:r>
              <a:rPr lang="zh-CN" altLang="en-US" sz="1800">
                <a:hlinkClick r:id="rId1"/>
              </a:rPr>
              <a:t>版</a:t>
            </a:r>
            <a:r>
              <a:rPr lang="zh-CN" altLang="en-US" sz="1800"/>
              <a:t>）</a:t>
            </a:r>
            <a:endParaRPr lang="zh-CN" altLang="en-US" sz="1800"/>
          </a:p>
          <a:p>
            <a:pPr lvl="1"/>
            <a:r>
              <a:rPr lang="en-US" altLang="zh-CN" sz="1800"/>
              <a:t>Bibo</a:t>
            </a:r>
            <a:r>
              <a:rPr lang="zh-CN" altLang="en-US" sz="1800"/>
              <a:t> </a:t>
            </a:r>
            <a:r>
              <a:rPr lang="en-US" altLang="zh-CN" sz="1800"/>
              <a:t>Mao:</a:t>
            </a:r>
            <a:r>
              <a:rPr lang="zh-CN" altLang="en-US" sz="1800"/>
              <a:t> 修复 </a:t>
            </a:r>
            <a:r>
              <a:rPr lang="en-US" altLang="zh-CN" sz="1800"/>
              <a:t>FPU </a:t>
            </a:r>
            <a:r>
              <a:rPr lang="zh-CN" altLang="en-US" sz="1800"/>
              <a:t>寄存器用户态访问接口在引入 </a:t>
            </a:r>
            <a:r>
              <a:rPr lang="en-US" altLang="zh-CN" sz="1800"/>
              <a:t>LSX/LASX </a:t>
            </a:r>
            <a:r>
              <a:rPr lang="zh-CN" altLang="en-US" sz="1800"/>
              <a:t>支持后产生的 </a:t>
            </a:r>
            <a:r>
              <a:rPr lang="en-US" altLang="zh-CN" sz="1800"/>
              <a:t>FPU </a:t>
            </a:r>
            <a:r>
              <a:rPr lang="zh-CN" altLang="en-US" sz="1800"/>
              <a:t>数据宽度不足的问题（</a:t>
            </a:r>
            <a:r>
              <a:rPr lang="zh-CN" altLang="en-US" sz="1800">
                <a:hlinkClick r:id="rId2"/>
              </a:rPr>
              <a:t>第 </a:t>
            </a:r>
            <a:r>
              <a:rPr lang="en-US" altLang="zh-CN" sz="1800">
                <a:hlinkClick r:id="rId2"/>
              </a:rPr>
              <a:t>1 </a:t>
            </a:r>
            <a:r>
              <a:rPr lang="zh-CN" altLang="en-US" sz="1800">
                <a:hlinkClick r:id="rId2"/>
              </a:rPr>
              <a:t>版</a:t>
            </a:r>
            <a:r>
              <a:rPr lang="zh-CN" altLang="en-US" sz="1800"/>
              <a:t>）</a:t>
            </a:r>
            <a:endParaRPr lang="en-US" altLang="zh-CN" sz="1800"/>
          </a:p>
          <a:p>
            <a:pPr lvl="1"/>
            <a:r>
              <a:rPr lang="en-US" altLang="zh-CN" sz="1800"/>
              <a:t>Yanfei Xu: </a:t>
            </a:r>
            <a:r>
              <a:rPr lang="zh-CN" altLang="en-US" sz="1800"/>
              <a:t>添加 </a:t>
            </a:r>
            <a:r>
              <a:rPr lang="en-US" altLang="zh-CN" sz="1800"/>
              <a:t>irqchip​ </a:t>
            </a:r>
            <a:r>
              <a:rPr lang="zh-CN" altLang="en-US" sz="1800"/>
              <a:t>数组索引范围校验（</a:t>
            </a:r>
            <a:r>
              <a:rPr lang="zh-CN" altLang="en-US" sz="1800">
                <a:hlinkClick r:id="rId3"/>
              </a:rPr>
              <a:t>第 </a:t>
            </a:r>
            <a:r>
              <a:rPr lang="en-US" altLang="zh-CN" sz="1800">
                <a:hlinkClick r:id="rId3"/>
              </a:rPr>
              <a:t>2 </a:t>
            </a:r>
            <a:r>
              <a:rPr lang="zh-CN" altLang="en-US" sz="1800">
                <a:hlinkClick r:id="rId3"/>
              </a:rPr>
              <a:t>版</a:t>
            </a:r>
            <a:r>
              <a:rPr lang="zh-CN" altLang="en-US" sz="1800"/>
              <a:t>）</a:t>
            </a:r>
            <a:endParaRPr lang="en-US" altLang="zh-CN" sz="1800"/>
          </a:p>
          <a:p>
            <a:pPr lvl="0"/>
            <a:r>
              <a:rPr lang="en-US" altLang="zh-CN" sz="1800"/>
              <a:t>BPF </a:t>
            </a:r>
            <a:r>
              <a:rPr lang="zh-CN" altLang="en-US" sz="1800"/>
              <a:t>子系统</a:t>
            </a:r>
            <a:endParaRPr lang="zh-CN" altLang="en-US" sz="1800"/>
          </a:p>
          <a:p>
            <a:pPr lvl="1"/>
            <a:r>
              <a:rPr lang="en-US" altLang="zh-CN" sz="1800"/>
              <a:t>Chenguang Zhao: kptr xchg </a:t>
            </a:r>
            <a:r>
              <a:rPr lang="zh-CN" altLang="en-US" sz="1800"/>
              <a:t>内联优化（</a:t>
            </a:r>
            <a:r>
              <a:rPr lang="zh-CN" altLang="en-US" sz="1800">
                <a:hlinkClick r:id="rId4"/>
              </a:rPr>
              <a:t>第 </a:t>
            </a:r>
            <a:r>
              <a:rPr lang="en-US" altLang="zh-CN" sz="1800">
                <a:hlinkClick r:id="rId4"/>
              </a:rPr>
              <a:t>1 </a:t>
            </a:r>
            <a:r>
              <a:rPr lang="zh-CN" altLang="en-US" sz="1800">
                <a:hlinkClick r:id="rId4"/>
              </a:rPr>
              <a:t>版</a:t>
            </a:r>
            <a:r>
              <a:rPr lang="zh-CN" altLang="en-US" sz="1800"/>
              <a:t>）</a:t>
            </a:r>
            <a:endParaRPr lang="zh-CN" altLang="en-US" sz="1800"/>
          </a:p>
          <a:p>
            <a:pPr lvl="0"/>
            <a:r>
              <a:rPr lang="zh-CN" altLang="en-US" sz="1800"/>
              <a:t>其他功能修复</a:t>
            </a:r>
            <a:endParaRPr lang="zh-CN" altLang="en-US" sz="1800"/>
          </a:p>
          <a:p>
            <a:pPr lvl="1"/>
            <a:r>
              <a:rPr lang="en-US" altLang="zh-CN" sz="1800"/>
              <a:t>George Guo: </a:t>
            </a:r>
            <a:r>
              <a:rPr lang="zh-CN" altLang="en-US" sz="1800"/>
              <a:t>修复启用 </a:t>
            </a:r>
            <a:r>
              <a:rPr lang="en-US" altLang="zh-CN" sz="1800"/>
              <a:t>CONFIG_KFENCE​ </a:t>
            </a:r>
            <a:r>
              <a:rPr lang="zh-CN" altLang="en-US" sz="1800"/>
              <a:t>时内核热更新 (</a:t>
            </a:r>
            <a:r>
              <a:rPr lang="en-US" altLang="zh-CN" sz="1800"/>
              <a:t>Live Update) </a:t>
            </a:r>
            <a:r>
              <a:rPr lang="zh-CN" altLang="en-US" sz="1800"/>
              <a:t>代码构建错误（</a:t>
            </a:r>
            <a:r>
              <a:rPr lang="zh-CN" altLang="en-US" sz="1800">
                <a:hlinkClick r:id="rId5"/>
              </a:rPr>
              <a:t>第 </a:t>
            </a:r>
            <a:r>
              <a:rPr lang="en-US" altLang="zh-CN" sz="1800">
                <a:hlinkClick r:id="rId5"/>
              </a:rPr>
              <a:t>1 </a:t>
            </a:r>
            <a:r>
              <a:rPr lang="zh-CN" altLang="en-US" sz="1800">
                <a:hlinkClick r:id="rId5"/>
              </a:rPr>
              <a:t>版</a:t>
            </a:r>
            <a:r>
              <a:rPr lang="zh-CN" altLang="en-US" sz="1800"/>
              <a:t>）</a:t>
            </a:r>
            <a:endParaRPr lang="en-US" altLang="zh-CN" sz="1800"/>
          </a:p>
          <a:p>
            <a:pPr lvl="1"/>
            <a:r>
              <a:rPr lang="en-US" altLang="zh-CN" sz="1800"/>
              <a:t>Xuewen Wang: </a:t>
            </a:r>
            <a:r>
              <a:rPr lang="zh-CN" altLang="en-US" sz="1800"/>
              <a:t>修复 </a:t>
            </a:r>
            <a:r>
              <a:rPr lang="en-US" altLang="zh-CN" sz="1800"/>
              <a:t>set_direct_map_valid_noflush()​ </a:t>
            </a:r>
            <a:r>
              <a:rPr lang="zh-CN" altLang="en-US" sz="1800"/>
              <a:t>函数中的参数传递错误（</a:t>
            </a:r>
            <a:r>
              <a:rPr lang="zh-CN" altLang="en-US" sz="1800">
                <a:hlinkClick r:id="rId6"/>
              </a:rPr>
              <a:t>第 </a:t>
            </a:r>
            <a:r>
              <a:rPr lang="en-US" altLang="zh-CN" sz="1800">
                <a:hlinkClick r:id="rId6"/>
              </a:rPr>
              <a:t>1 </a:t>
            </a:r>
            <a:r>
              <a:rPr lang="zh-CN" altLang="en-US" sz="1800">
                <a:hlinkClick r:id="rId6"/>
              </a:rPr>
              <a:t>版</a:t>
            </a:r>
            <a:r>
              <a:rPr lang="zh-CN" altLang="en-US" sz="1800"/>
              <a:t>）</a:t>
            </a:r>
            <a:endParaRPr lang="zh-CN" altLang="en-US" sz="1800"/>
          </a:p>
          <a:p>
            <a:pPr lvl="0"/>
            <a:r>
              <a:rPr lang="zh-CN" altLang="en-US" sz="1800"/>
              <a:t>代码清理与重构</a:t>
            </a:r>
            <a:endParaRPr lang="zh-CN" altLang="en-US" sz="1800"/>
          </a:p>
          <a:p>
            <a:pPr lvl="1"/>
            <a:r>
              <a:rPr lang="en-US" altLang="zh-CN" sz="1800"/>
              <a:t>Markus Elfring: </a:t>
            </a:r>
            <a:r>
              <a:rPr lang="zh-CN" altLang="en-US" sz="1800"/>
              <a:t>简化 </a:t>
            </a:r>
            <a:r>
              <a:rPr lang="en-US" altLang="zh-CN" sz="1800"/>
              <a:t>show_cpuinfo()​ </a:t>
            </a:r>
            <a:r>
              <a:rPr lang="zh-CN" altLang="en-US" sz="1800"/>
              <a:t>函数实现（</a:t>
            </a:r>
            <a:r>
              <a:rPr lang="zh-CN" altLang="en-US" sz="1800">
                <a:hlinkClick r:id="rId7"/>
              </a:rPr>
              <a:t>第 </a:t>
            </a:r>
            <a:r>
              <a:rPr lang="en-US" altLang="zh-CN" sz="1800">
                <a:hlinkClick r:id="rId7"/>
              </a:rPr>
              <a:t>1 </a:t>
            </a:r>
            <a:r>
              <a:rPr lang="zh-CN" altLang="en-US" sz="1800">
                <a:hlinkClick r:id="rId7"/>
              </a:rPr>
              <a:t>版</a:t>
            </a:r>
            <a:r>
              <a:rPr lang="zh-CN" altLang="en-US" sz="1800"/>
              <a:t>）</a:t>
            </a:r>
            <a:endParaRPr lang="zh-CN" altLang="en-US" sz="1800"/>
          </a:p>
          <a:p>
            <a:pPr lvl="0"/>
            <a:endParaRPr lang="en-US" altLang="zh-CN" sz="1800"/>
          </a:p>
        </p:txBody>
      </p:sp>
      <p:sp>
        <p:nvSpPr>
          <p:cNvPr id="4" name="文本占位符 3"/>
          <p:cNvSpPr>
            <a:spLocks noGrp="1"/>
          </p:cNvSpPr>
          <p:nvPr>
            <p:ph type="body" idx="10"/>
          </p:nvPr>
        </p:nvSpPr>
        <p:spPr/>
        <p:txBody>
          <a:bodyPr/>
          <a:p>
            <a:r>
              <a:rPr lang="en-US" altLang="zh-CN"/>
              <a:t>xen0n</a:t>
            </a: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Box64</a:t>
            </a:r>
            <a:endParaRPr lang="zh-CN" altLang="en-US"/>
          </a:p>
        </p:txBody>
      </p:sp>
      <p:sp>
        <p:nvSpPr>
          <p:cNvPr id="3" name="内容占位符 2"/>
          <p:cNvSpPr>
            <a:spLocks noGrp="1"/>
          </p:cNvSpPr>
          <p:nvPr>
            <p:ph idx="1"/>
          </p:nvPr>
        </p:nvSpPr>
        <p:spPr>
          <a:xfrm>
            <a:off x="513999" y="1259762"/>
            <a:ext cx="10229329" cy="4657501"/>
          </a:xfrm>
        </p:spPr>
        <p:txBody>
          <a:bodyPr/>
          <a:p>
            <a:r>
              <a:rPr lang="zh-CN" altLang="en-US" sz="2000"/>
              <a:t>优化了大块模式下用于代码发现的 </a:t>
            </a:r>
            <a:r>
              <a:rPr lang="en-US" altLang="zh-CN" sz="2000"/>
              <a:t>add_next </a:t>
            </a:r>
            <a:r>
              <a:rPr lang="zh-CN" altLang="en-US" sz="2000"/>
              <a:t>函数的性能，提升 </a:t>
            </a:r>
            <a:r>
              <a:rPr lang="en-US" altLang="zh-CN" sz="2000"/>
              <a:t>Wine 11.9 </a:t>
            </a:r>
            <a:r>
              <a:rPr lang="zh-CN" altLang="en-US" sz="2000"/>
              <a:t>的冷启动性能</a:t>
            </a:r>
            <a:endParaRPr lang="zh-CN" altLang="en-US" sz="2000"/>
          </a:p>
          <a:p>
            <a:r>
              <a:rPr lang="zh-CN" altLang="en-US" sz="2000"/>
              <a:t>为使命召唤 </a:t>
            </a:r>
            <a:r>
              <a:rPr lang="en-US" altLang="zh-CN" sz="2000"/>
              <a:t>4</a:t>
            </a:r>
            <a:r>
              <a:rPr lang="zh-CN" altLang="en-US" sz="2000"/>
              <a:t>、</a:t>
            </a:r>
            <a:r>
              <a:rPr lang="en-US" altLang="zh-CN" sz="2000"/>
              <a:t>Mania Planet </a:t>
            </a:r>
            <a:r>
              <a:rPr lang="zh-CN" altLang="en-US" sz="2000"/>
              <a:t>增加了应用配置项</a:t>
            </a:r>
            <a:endParaRPr lang="zh-CN" altLang="en-US" sz="2000"/>
          </a:p>
          <a:p>
            <a:r>
              <a:rPr lang="zh-CN" altLang="en-US" sz="2000"/>
              <a:t>为部分关键区域增加了信号延迟机制</a:t>
            </a:r>
            <a:endParaRPr lang="zh-CN" altLang="en-US" sz="2000"/>
          </a:p>
          <a:p>
            <a:pPr lvl="1"/>
            <a:r>
              <a:rPr lang="zh-CN" altLang="en-US" sz="2000"/>
              <a:t>避免使用 </a:t>
            </a:r>
            <a:r>
              <a:rPr lang="en-US" altLang="zh-CN" sz="2000"/>
              <a:t>Linux</a:t>
            </a:r>
            <a:r>
              <a:rPr lang="zh-CN" altLang="en-US" sz="2000"/>
              <a:t> </a:t>
            </a:r>
            <a:r>
              <a:rPr lang="en-US" altLang="zh-CN" sz="2000"/>
              <a:t>signal</a:t>
            </a:r>
            <a:r>
              <a:rPr lang="zh-CN" altLang="en-US" sz="2000"/>
              <a:t> </a:t>
            </a:r>
            <a:r>
              <a:rPr lang="en-US" altLang="zh-CN" sz="2000"/>
              <a:t>masking</a:t>
            </a:r>
            <a:r>
              <a:rPr lang="zh-CN" altLang="en-US" sz="2000"/>
              <a:t>，提升性能</a:t>
            </a:r>
            <a:endParaRPr lang="zh-CN" altLang="en-US" sz="2000"/>
          </a:p>
          <a:p>
            <a:pPr lvl="1"/>
            <a:r>
              <a:rPr lang="zh-CN" altLang="en-US" sz="2000"/>
              <a:t>在 </a:t>
            </a:r>
            <a:r>
              <a:rPr lang="en-US" altLang="zh-CN" sz="2000"/>
              <a:t>3B6000 </a:t>
            </a:r>
            <a:r>
              <a:rPr lang="zh-CN" altLang="en-US" sz="2000"/>
              <a:t>上，</a:t>
            </a:r>
            <a:r>
              <a:rPr lang="en-US" altLang="zh-CN" sz="2000"/>
              <a:t>Wine 11.9 explorer </a:t>
            </a:r>
            <a:r>
              <a:rPr lang="en-US" altLang="zh-CN" sz="2000">
                <a:solidFill>
                  <a:schemeClr val="tx1"/>
                </a:solidFill>
                <a:ea typeface="Source Han Sans CN" charset="0"/>
              </a:rPr>
              <a:t>启动时间</a:t>
            </a:r>
            <a:r>
              <a:rPr lang="zh-CN" altLang="en-US" sz="2000">
                <a:solidFill>
                  <a:schemeClr val="tx1"/>
                </a:solidFill>
                <a:ea typeface="Source Han Sans CN" charset="0"/>
              </a:rPr>
              <a:t>缩短</a:t>
            </a:r>
            <a:r>
              <a:rPr lang="zh-CN" altLang="en-US" sz="2000"/>
              <a:t> </a:t>
            </a:r>
            <a:r>
              <a:rPr lang="en-US" altLang="zh-CN" sz="2000"/>
              <a:t>60%</a:t>
            </a:r>
            <a:endParaRPr lang="en-US" altLang="zh-CN" sz="2000"/>
          </a:p>
          <a:p>
            <a:pPr lvl="0"/>
            <a:r>
              <a:rPr lang="zh-CN" altLang="en-US" sz="2000"/>
              <a:t>修复了用于主机库函数转发的</a:t>
            </a:r>
            <a:r>
              <a:rPr lang="zh-CN" altLang="en-US" sz="2000">
                <a:solidFill>
                  <a:schemeClr val="tx1"/>
                </a:solidFill>
                <a:ea typeface="Source Han Sans CN" charset="0"/>
              </a:rPr>
              <a:t>代码页</a:t>
            </a:r>
            <a:r>
              <a:rPr lang="zh-CN" altLang="en-US" sz="2000"/>
              <a:t>可执行权限的错误移除</a:t>
            </a:r>
            <a:endParaRPr lang="zh-CN" altLang="en-US" sz="2000"/>
          </a:p>
          <a:p>
            <a:pPr lvl="0"/>
            <a:r>
              <a:rPr lang="zh-CN" altLang="en-US" sz="2000"/>
              <a:t>增加了对于 </a:t>
            </a:r>
            <a:r>
              <a:rPr lang="en-US" altLang="zh-CN" sz="2000"/>
              <a:t>prctl</a:t>
            </a:r>
            <a:r>
              <a:rPr lang="zh-CN" altLang="en-US" sz="2000"/>
              <a:t> </a:t>
            </a:r>
            <a:r>
              <a:rPr lang="en-US" altLang="zh-CN" sz="2000"/>
              <a:t>PR_SET_SYSCALL_USER_DISPATCH </a:t>
            </a:r>
            <a:r>
              <a:rPr lang="zh-CN" altLang="en-US" sz="2000"/>
              <a:t>的模拟</a:t>
            </a:r>
            <a:endParaRPr lang="zh-CN" altLang="en-US" sz="2000"/>
          </a:p>
          <a:p>
            <a:pPr lvl="1"/>
            <a:r>
              <a:rPr lang="en-US" altLang="zh-CN" sz="2000"/>
              <a:t>Wine 11.5 </a:t>
            </a:r>
            <a:r>
              <a:rPr lang="zh-CN" altLang="en-US" sz="2000"/>
              <a:t>开始使用，用于稳稳接住 </a:t>
            </a:r>
            <a:r>
              <a:rPr lang="en-US" altLang="zh-CN" sz="2000"/>
              <a:t>Windows </a:t>
            </a:r>
            <a:r>
              <a:rPr lang="zh-CN" altLang="en-US" sz="2000"/>
              <a:t>程序中的 </a:t>
            </a:r>
            <a:r>
              <a:rPr lang="en-US" altLang="zh-CN" sz="2000"/>
              <a:t>raw syscall</a:t>
            </a:r>
            <a:endParaRPr lang="en-US" altLang="zh-CN" sz="2000"/>
          </a:p>
          <a:p>
            <a:pPr lvl="0"/>
            <a:r>
              <a:rPr lang="zh-CN" altLang="en-US" sz="2000"/>
              <a:t>在 </a:t>
            </a:r>
            <a:r>
              <a:rPr lang="en-US" altLang="zh-CN" sz="2000"/>
              <a:t>Steam </a:t>
            </a:r>
            <a:r>
              <a:rPr lang="zh-CN" altLang="en-US" sz="2000"/>
              <a:t>容器模拟代码中增加了对于假 </a:t>
            </a:r>
            <a:r>
              <a:rPr lang="en-US" altLang="zh-CN" sz="2000"/>
              <a:t>Python </a:t>
            </a:r>
            <a:r>
              <a:rPr lang="zh-CN" altLang="en-US" sz="2000"/>
              <a:t>解释器的支持</a:t>
            </a:r>
            <a:endParaRPr lang="zh-CN" altLang="en-US" sz="2000"/>
          </a:p>
          <a:p>
            <a:pPr lvl="0"/>
            <a:r>
              <a:rPr lang="zh-CN" altLang="en-US" sz="2000"/>
              <a:t>移除了之前强制使用模拟的 </a:t>
            </a:r>
            <a:r>
              <a:rPr lang="en-US" altLang="zh-CN" sz="2000"/>
              <a:t>gnutls </a:t>
            </a:r>
            <a:r>
              <a:rPr lang="zh-CN" altLang="en-US" sz="2000"/>
              <a:t>库的 </a:t>
            </a:r>
            <a:r>
              <a:rPr lang="en-US" altLang="zh-CN" sz="2000"/>
              <a:t>workaround</a:t>
            </a:r>
            <a:endParaRPr lang="zh-CN" altLang="en-US" sz="2000"/>
          </a:p>
        </p:txBody>
      </p:sp>
      <p:sp>
        <p:nvSpPr>
          <p:cNvPr id="4" name="文本占位符 3"/>
          <p:cNvSpPr>
            <a:spLocks noGrp="1"/>
          </p:cNvSpPr>
          <p:nvPr>
            <p:ph type="body" idx="10"/>
          </p:nvPr>
        </p:nvSpPr>
        <p:spPr/>
        <p:txBody>
          <a:bodyPr/>
          <a:p>
            <a:r>
              <a:rPr lang="zh-CN" altLang="en-US"/>
              <a:t>刘阳</a:t>
            </a: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Box64</a:t>
            </a:r>
            <a:endParaRPr lang="zh-CN" altLang="en-US"/>
          </a:p>
        </p:txBody>
      </p:sp>
      <p:sp>
        <p:nvSpPr>
          <p:cNvPr id="3" name="内容占位符 2"/>
          <p:cNvSpPr>
            <a:spLocks noGrp="1"/>
          </p:cNvSpPr>
          <p:nvPr>
            <p:ph idx="1"/>
          </p:nvPr>
        </p:nvSpPr>
        <p:spPr>
          <a:xfrm>
            <a:off x="513999" y="1259762"/>
            <a:ext cx="9557148" cy="4657501"/>
          </a:xfrm>
        </p:spPr>
        <p:txBody>
          <a:bodyPr/>
          <a:p>
            <a:r>
              <a:rPr lang="zh-CN" altLang="en-US" sz="2000">
                <a:cs typeface="Arial" panose="020B0604020202020204" pitchFamily="34" charset="0"/>
              </a:rPr>
              <a:t>修复了一些</a:t>
            </a:r>
            <a:r>
              <a:rPr lang="en-US" altLang="zh-CN" sz="2000">
                <a:cs typeface="Arial" panose="020B0604020202020204" pitchFamily="34" charset="0"/>
              </a:rPr>
              <a:t> AVX </a:t>
            </a:r>
            <a:r>
              <a:rPr lang="zh-CN" altLang="en-US" sz="2000">
                <a:cs typeface="Arial" panose="020B0604020202020204" pitchFamily="34" charset="0"/>
              </a:rPr>
              <a:t>的问题，龙架构默认开启 </a:t>
            </a:r>
            <a:r>
              <a:rPr lang="en-US" altLang="zh-CN" sz="2000">
                <a:cs typeface="Arial" panose="020B0604020202020204" pitchFamily="34" charset="0"/>
              </a:rPr>
              <a:t>AVX/AVX2 </a:t>
            </a:r>
            <a:r>
              <a:rPr lang="zh-CN" altLang="en-US" sz="2000">
                <a:cs typeface="Arial" panose="020B0604020202020204" pitchFamily="34" charset="0"/>
              </a:rPr>
              <a:t>扩展</a:t>
            </a:r>
            <a:endParaRPr lang="zh-CN" altLang="en-US" sz="2000">
              <a:cs typeface="Arial" panose="020B0604020202020204" pitchFamily="34" charset="0"/>
            </a:endParaRPr>
          </a:p>
          <a:p>
            <a:r>
              <a:rPr lang="zh-CN" altLang="en-US" sz="2000">
                <a:cs typeface="Arial" panose="020B0604020202020204" pitchFamily="34" charset="0"/>
              </a:rPr>
              <a:t>修复了 </a:t>
            </a:r>
            <a:r>
              <a:rPr lang="en-US" altLang="zh-CN" sz="2000">
                <a:cs typeface="Arial" panose="020B0604020202020204" pitchFamily="34" charset="0"/>
              </a:rPr>
              <a:t>IRET </a:t>
            </a:r>
            <a:r>
              <a:rPr lang="zh-CN" altLang="en-US" sz="2000">
                <a:cs typeface="Arial" panose="020B0604020202020204" pitchFamily="34" charset="0"/>
              </a:rPr>
              <a:t>指令对 </a:t>
            </a:r>
            <a:r>
              <a:rPr lang="en-US" altLang="zh-CN" sz="2000">
                <a:cs typeface="Arial" panose="020B0604020202020204" pitchFamily="34" charset="0"/>
              </a:rPr>
              <a:t>WoW64 </a:t>
            </a:r>
            <a:r>
              <a:rPr lang="zh-CN" altLang="en-US" sz="2000">
                <a:cs typeface="Arial" panose="020B0604020202020204" pitchFamily="34" charset="0"/>
              </a:rPr>
              <a:t>的处理逻辑</a:t>
            </a:r>
            <a:endParaRPr lang="zh-CN" altLang="en-US" sz="2000">
              <a:cs typeface="Arial" panose="020B0604020202020204" pitchFamily="34" charset="0"/>
            </a:endParaRPr>
          </a:p>
          <a:p>
            <a:r>
              <a:rPr lang="zh-CN" altLang="en-US" sz="2000">
                <a:cs typeface="Arial" panose="020B0604020202020204" pitchFamily="34" charset="0"/>
              </a:rPr>
              <a:t>修复了 </a:t>
            </a:r>
            <a:r>
              <a:rPr lang="en-US" altLang="zh-CN" sz="2000">
                <a:cs typeface="Arial" panose="020B0604020202020204" pitchFamily="34" charset="0"/>
              </a:rPr>
              <a:t>Box32 exec </a:t>
            </a:r>
            <a:r>
              <a:rPr lang="zh-CN" altLang="en-US" sz="2000">
                <a:cs typeface="Arial" panose="020B0604020202020204" pitchFamily="34" charset="0"/>
              </a:rPr>
              <a:t>对于绝对路径的解析问题</a:t>
            </a:r>
            <a:endParaRPr lang="zh-CN" altLang="en-US" sz="2000">
              <a:cs typeface="Arial" panose="020B0604020202020204" pitchFamily="34" charset="0"/>
            </a:endParaRPr>
          </a:p>
          <a:p>
            <a:r>
              <a:rPr lang="zh-CN" altLang="en-US" sz="2000">
                <a:cs typeface="Arial" panose="020B0604020202020204" pitchFamily="34" charset="0"/>
              </a:rPr>
              <a:t>修复了 </a:t>
            </a:r>
            <a:r>
              <a:rPr lang="en-US" altLang="zh-CN" sz="2000">
                <a:cs typeface="Arial" panose="020B0604020202020204" pitchFamily="34" charset="0"/>
              </a:rPr>
              <a:t>RDTSC </a:t>
            </a:r>
            <a:r>
              <a:rPr lang="zh-CN" altLang="en-US" sz="2000">
                <a:cs typeface="Arial" panose="020B0604020202020204" pitchFamily="34" charset="0"/>
              </a:rPr>
              <a:t>指令模拟错误导致《死亡搁浅》运行速度慢的问题</a:t>
            </a:r>
            <a:endParaRPr lang="zh-CN" altLang="en-US" sz="2000">
              <a:cs typeface="Arial" panose="020B0604020202020204" pitchFamily="34" charset="0"/>
            </a:endParaRPr>
          </a:p>
          <a:p>
            <a:r>
              <a:rPr lang="zh-CN" altLang="en-US" sz="2000">
                <a:cs typeface="Arial" panose="020B0604020202020204" pitchFamily="34" charset="0"/>
              </a:rPr>
              <a:t>修复了 </a:t>
            </a:r>
            <a:r>
              <a:rPr lang="en-US" altLang="zh-CN" sz="2000">
                <a:cs typeface="Arial" panose="020B0604020202020204" pitchFamily="34" charset="0"/>
              </a:rPr>
              <a:t>mmap </a:t>
            </a:r>
            <a:r>
              <a:rPr lang="zh-CN" altLang="en-US" sz="2000">
                <a:cs typeface="Arial" panose="020B0604020202020204" pitchFamily="34" charset="0"/>
              </a:rPr>
              <a:t>函数模拟对于 </a:t>
            </a:r>
            <a:r>
              <a:rPr lang="en-US" altLang="zh-CN" sz="2000">
                <a:cs typeface="Arial" panose="020B0604020202020204" pitchFamily="34" charset="0"/>
              </a:rPr>
              <a:t>io_uring fd </a:t>
            </a:r>
            <a:r>
              <a:rPr lang="zh-CN" altLang="en-US" sz="2000">
                <a:cs typeface="Arial" panose="020B0604020202020204" pitchFamily="34" charset="0"/>
              </a:rPr>
              <a:t>的错误</a:t>
            </a:r>
            <a:r>
              <a:rPr lang="zh-CN" altLang="en-US" sz="2000">
                <a:solidFill>
                  <a:schemeClr val="tx1"/>
                </a:solidFill>
                <a:ea typeface="Source Han Sans CN" charset="0"/>
                <a:cs typeface="Arial" panose="020B0604020202020204" pitchFamily="34" charset="0"/>
              </a:rPr>
              <a:t>处理</a:t>
            </a:r>
            <a:endParaRPr lang="zh-CN" altLang="en-US" sz="2000">
              <a:solidFill>
                <a:schemeClr val="tx1"/>
              </a:solidFill>
              <a:ea typeface="Source Han Sans CN" charset="0"/>
              <a:cs typeface="Arial" panose="020B0604020202020204" pitchFamily="34" charset="0"/>
            </a:endParaRPr>
          </a:p>
          <a:p>
            <a:r>
              <a:rPr lang="zh-CN" altLang="en-US" sz="2000">
                <a:solidFill>
                  <a:schemeClr val="tx1"/>
                </a:solidFill>
                <a:ea typeface="Source Han Sans CN" charset="0"/>
                <a:cs typeface="Arial" panose="020B0604020202020204" pitchFamily="34" charset="0"/>
              </a:rPr>
              <a:t>修复了 </a:t>
            </a:r>
            <a:r>
              <a:rPr lang="en-US" altLang="zh-CN" sz="2000">
                <a:solidFill>
                  <a:schemeClr val="tx1"/>
                </a:solidFill>
                <a:ea typeface="Source Han Sans CN" charset="0"/>
                <a:cs typeface="Arial" panose="020B0604020202020204" pitchFamily="34" charset="0"/>
              </a:rPr>
              <a:t>signal</a:t>
            </a:r>
            <a:r>
              <a:rPr lang="zh-CN" altLang="en-US" sz="2000">
                <a:solidFill>
                  <a:schemeClr val="tx1"/>
                </a:solidFill>
                <a:ea typeface="Source Han Sans CN" charset="0"/>
                <a:cs typeface="Arial" panose="020B0604020202020204" pitchFamily="34" charset="0"/>
              </a:rPr>
              <a:t> 函数模拟的错误处理</a:t>
            </a:r>
            <a:endParaRPr lang="zh-CN" altLang="en-US" sz="2000">
              <a:solidFill>
                <a:schemeClr val="tx1"/>
              </a:solidFill>
              <a:ea typeface="Source Han Sans CN" charset="0"/>
              <a:cs typeface="Arial" panose="020B0604020202020204" pitchFamily="34" charset="0"/>
            </a:endParaRPr>
          </a:p>
          <a:p>
            <a:r>
              <a:rPr lang="zh-CN" altLang="en-US" sz="2000">
                <a:solidFill>
                  <a:schemeClr val="tx1"/>
                </a:solidFill>
                <a:ea typeface="Source Han Sans CN" charset="0"/>
                <a:cs typeface="Arial" panose="020B0604020202020204" pitchFamily="34" charset="0"/>
              </a:rPr>
              <a:t>增加了对 </a:t>
            </a:r>
            <a:r>
              <a:rPr lang="en-US" altLang="zh-CN" sz="2000">
                <a:solidFill>
                  <a:schemeClr val="tx1"/>
                </a:solidFill>
                <a:ea typeface="Source Han Sans CN" charset="0"/>
                <a:cs typeface="Arial" panose="020B0604020202020204" pitchFamily="34" charset="0"/>
              </a:rPr>
              <a:t>pipewire </a:t>
            </a:r>
            <a:r>
              <a:rPr lang="zh-CN" altLang="en-US" sz="2000">
                <a:solidFill>
                  <a:schemeClr val="tx1"/>
                </a:solidFill>
                <a:ea typeface="Source Han Sans CN" charset="0"/>
                <a:cs typeface="Arial" panose="020B0604020202020204" pitchFamily="34" charset="0"/>
              </a:rPr>
              <a:t>库的包装</a:t>
            </a:r>
            <a:endParaRPr lang="zh-CN" altLang="en-US" sz="2000">
              <a:solidFill>
                <a:schemeClr val="tx1"/>
              </a:solidFill>
              <a:ea typeface="Source Han Sans CN" charset="0"/>
              <a:cs typeface="Arial" panose="020B0604020202020204" pitchFamily="34" charset="0"/>
            </a:endParaRPr>
          </a:p>
          <a:p>
            <a:r>
              <a:rPr lang="zh-CN" altLang="en-US" sz="2000">
                <a:solidFill>
                  <a:schemeClr val="tx1"/>
                </a:solidFill>
                <a:ea typeface="Source Han Sans CN" charset="0"/>
                <a:cs typeface="Arial" panose="020B0604020202020204" pitchFamily="34" charset="0"/>
              </a:rPr>
              <a:t>修复了代码文件缓存在 </a:t>
            </a:r>
            <a:r>
              <a:rPr lang="en-US" altLang="zh-CN" sz="2000">
                <a:solidFill>
                  <a:schemeClr val="tx1"/>
                </a:solidFill>
                <a:ea typeface="Source Han Sans CN" charset="0"/>
                <a:cs typeface="Arial" panose="020B0604020202020204" pitchFamily="34" charset="0"/>
              </a:rPr>
              <a:t>DynaRec </a:t>
            </a:r>
            <a:r>
              <a:rPr lang="zh-CN" altLang="en-US" sz="2000">
                <a:solidFill>
                  <a:schemeClr val="tx1"/>
                </a:solidFill>
                <a:ea typeface="Source Han Sans CN" charset="0"/>
                <a:cs typeface="Arial" panose="020B0604020202020204" pitchFamily="34" charset="0"/>
              </a:rPr>
              <a:t>关闭时依旧生效导致的崩溃问题，并默认开启了代码文件缓存功能</a:t>
            </a:r>
            <a:endParaRPr lang="zh-CN" altLang="en-US" sz="2000">
              <a:solidFill>
                <a:schemeClr val="tx1"/>
              </a:solidFill>
              <a:ea typeface="Source Han Sans CN" charset="0"/>
              <a:cs typeface="Arial" panose="020B0604020202020204" pitchFamily="34" charset="0"/>
            </a:endParaRPr>
          </a:p>
          <a:p>
            <a:r>
              <a:rPr lang="zh-CN" altLang="en-US" sz="2000">
                <a:solidFill>
                  <a:schemeClr val="tx1"/>
                </a:solidFill>
                <a:ea typeface="Source Han Sans CN" charset="0"/>
                <a:cs typeface="Arial" panose="020B0604020202020204" pitchFamily="34" charset="0"/>
              </a:rPr>
              <a:t>分配了一个专用寄存器 </a:t>
            </a:r>
            <a:r>
              <a:rPr lang="en-US" altLang="zh-CN" sz="2000">
                <a:solidFill>
                  <a:schemeClr val="tx1"/>
                </a:solidFill>
                <a:ea typeface="Source Han Sans CN" charset="0"/>
                <a:cs typeface="Arial" panose="020B0604020202020204" pitchFamily="34" charset="0"/>
              </a:rPr>
              <a:t>vzero，</a:t>
            </a:r>
            <a:r>
              <a:rPr lang="zh-CN" altLang="en-US" sz="2000">
                <a:solidFill>
                  <a:schemeClr val="tx1"/>
                </a:solidFill>
                <a:ea typeface="Source Han Sans CN" charset="0"/>
                <a:cs typeface="Arial" panose="020B0604020202020204" pitchFamily="34" charset="0"/>
              </a:rPr>
              <a:t>简化部分 </a:t>
            </a:r>
            <a:r>
              <a:rPr lang="en-US" altLang="zh-CN" sz="2000">
                <a:solidFill>
                  <a:schemeClr val="tx1"/>
                </a:solidFill>
                <a:ea typeface="Source Han Sans CN" charset="0"/>
                <a:cs typeface="Arial" panose="020B0604020202020204" pitchFamily="34" charset="0"/>
              </a:rPr>
              <a:t>SSE/AVX </a:t>
            </a:r>
            <a:r>
              <a:rPr lang="zh-CN" altLang="en-US" sz="2000">
                <a:solidFill>
                  <a:schemeClr val="tx1"/>
                </a:solidFill>
                <a:ea typeface="Source Han Sans CN" charset="0"/>
                <a:cs typeface="Arial" panose="020B0604020202020204" pitchFamily="34" charset="0"/>
              </a:rPr>
              <a:t>指令实现</a:t>
            </a:r>
            <a:endParaRPr lang="zh-CN" altLang="en-US" sz="2000">
              <a:solidFill>
                <a:schemeClr val="tx1"/>
              </a:solidFill>
              <a:ea typeface="Source Han Sans CN" charset="0"/>
              <a:cs typeface="Arial" panose="020B0604020202020204" pitchFamily="34" charset="0"/>
            </a:endParaRPr>
          </a:p>
        </p:txBody>
      </p:sp>
      <p:sp>
        <p:nvSpPr>
          <p:cNvPr id="4" name="文本占位符 3"/>
          <p:cNvSpPr>
            <a:spLocks noGrp="1"/>
          </p:cNvSpPr>
          <p:nvPr>
            <p:ph type="body" idx="10"/>
          </p:nvPr>
        </p:nvSpPr>
        <p:spPr/>
        <p:txBody>
          <a:bodyPr/>
          <a:p>
            <a:r>
              <a:rPr lang="zh-CN" altLang="en-US"/>
              <a:t>刘阳</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Box64</a:t>
            </a:r>
            <a:endParaRPr lang="zh-CN" altLang="en-US"/>
          </a:p>
        </p:txBody>
      </p:sp>
      <p:sp>
        <p:nvSpPr>
          <p:cNvPr id="3" name="内容占位符 2"/>
          <p:cNvSpPr>
            <a:spLocks noGrp="1"/>
          </p:cNvSpPr>
          <p:nvPr>
            <p:ph idx="1"/>
          </p:nvPr>
        </p:nvSpPr>
        <p:spPr>
          <a:xfrm>
            <a:off x="513999" y="1259762"/>
            <a:ext cx="6910203" cy="4797638"/>
          </a:xfrm>
        </p:spPr>
        <p:txBody>
          <a:bodyPr/>
          <a:p>
            <a:r>
              <a:rPr lang="zh-CN" altLang="en-US" sz="2000">
                <a:solidFill>
                  <a:schemeClr val="tx1"/>
                </a:solidFill>
                <a:cs typeface="Arial" panose="020B0604020202020204" pitchFamily="34" charset="0"/>
              </a:rPr>
              <a:t>修复了内联的 </a:t>
            </a:r>
            <a:r>
              <a:rPr lang="zh-CN" altLang="en-US" sz="2000">
                <a:solidFill>
                  <a:schemeClr val="tx1"/>
                </a:solidFill>
                <a:ea typeface="Source Han Sans CN" charset="0"/>
                <a:cs typeface="Arial" panose="020B0604020202020204" pitchFamily="34" charset="0"/>
              </a:rPr>
              <a:t>UpdateFlags</a:t>
            </a:r>
            <a:r>
              <a:rPr lang="en-US" altLang="zh-CN" sz="2000">
                <a:solidFill>
                  <a:schemeClr val="tx1"/>
                </a:solidFill>
                <a:cs typeface="Arial" panose="020B0604020202020204" pitchFamily="34" charset="0"/>
              </a:rPr>
              <a:t> </a:t>
            </a:r>
            <a:r>
              <a:rPr lang="zh-CN" altLang="en-US" sz="2000">
                <a:solidFill>
                  <a:schemeClr val="tx1"/>
                </a:solidFill>
                <a:cs typeface="Arial" panose="020B0604020202020204" pitchFamily="34" charset="0"/>
              </a:rPr>
              <a:t>函数中的对于 </a:t>
            </a:r>
            <a:r>
              <a:rPr lang="en-US" altLang="zh-CN" sz="2000">
                <a:solidFill>
                  <a:schemeClr val="tx1"/>
                </a:solidFill>
                <a:cs typeface="Arial" panose="020B0604020202020204" pitchFamily="34" charset="0"/>
              </a:rPr>
              <a:t>LBT </a:t>
            </a:r>
            <a:r>
              <a:rPr lang="zh-CN" altLang="en-US" sz="2000">
                <a:solidFill>
                  <a:schemeClr val="tx1"/>
                </a:solidFill>
                <a:cs typeface="Arial" panose="020B0604020202020204" pitchFamily="34" charset="0"/>
              </a:rPr>
              <a:t>的处理错误</a:t>
            </a:r>
            <a:endParaRPr lang="zh-CN" altLang="en-US" sz="2000">
              <a:solidFill>
                <a:schemeClr val="tx1"/>
              </a:solidFill>
              <a:cs typeface="Arial" panose="020B0604020202020204" pitchFamily="34" charset="0"/>
            </a:endParaRPr>
          </a:p>
          <a:p>
            <a:r>
              <a:rPr lang="zh-CN" altLang="en-US" sz="2000">
                <a:solidFill>
                  <a:schemeClr val="tx1"/>
                </a:solidFill>
                <a:cs typeface="Arial" panose="020B0604020202020204" pitchFamily="34" charset="0"/>
              </a:rPr>
              <a:t>修复了跳转下一个代码块时忘记同步 </a:t>
            </a:r>
            <a:r>
              <a:rPr lang="en-US" altLang="zh-CN" sz="2000">
                <a:solidFill>
                  <a:schemeClr val="tx1"/>
                </a:solidFill>
                <a:cs typeface="Arial" panose="020B0604020202020204" pitchFamily="34" charset="0"/>
              </a:rPr>
              <a:t>LBT </a:t>
            </a:r>
            <a:r>
              <a:rPr lang="zh-CN" altLang="en-US" sz="2000">
                <a:solidFill>
                  <a:schemeClr val="tx1"/>
                </a:solidFill>
                <a:cs typeface="Arial" panose="020B0604020202020204" pitchFamily="34" charset="0"/>
              </a:rPr>
              <a:t>状态的问题</a:t>
            </a:r>
            <a:endParaRPr lang="zh-CN" altLang="en-US" sz="2000">
              <a:solidFill>
                <a:schemeClr val="tx1"/>
              </a:solidFill>
              <a:cs typeface="Arial" panose="020B0604020202020204" pitchFamily="34" charset="0"/>
            </a:endParaRPr>
          </a:p>
          <a:p>
            <a:r>
              <a:rPr lang="zh-CN" altLang="en-US" sz="2000">
                <a:solidFill>
                  <a:schemeClr val="tx1"/>
                </a:solidFill>
                <a:cs typeface="Arial" panose="020B0604020202020204" pitchFamily="34" charset="0"/>
              </a:rPr>
              <a:t>修复了解释器对于 </a:t>
            </a:r>
            <a:r>
              <a:rPr lang="en-US" altLang="zh-CN" sz="2000">
                <a:solidFill>
                  <a:schemeClr val="tx1"/>
                </a:solidFill>
                <a:cs typeface="Arial" panose="020B0604020202020204" pitchFamily="34" charset="0"/>
              </a:rPr>
              <a:t>MOVSXD</a:t>
            </a:r>
            <a:r>
              <a:rPr lang="zh-CN" altLang="en-US" sz="2000">
                <a:solidFill>
                  <a:schemeClr val="tx1"/>
                </a:solidFill>
                <a:cs typeface="Arial" panose="020B0604020202020204" pitchFamily="34" charset="0"/>
              </a:rPr>
              <a:t> 的处理错误</a:t>
            </a:r>
            <a:endParaRPr lang="zh-CN" altLang="en-US" sz="2000">
              <a:solidFill>
                <a:schemeClr val="tx1"/>
              </a:solidFill>
              <a:cs typeface="Arial" panose="020B0604020202020204" pitchFamily="34" charset="0"/>
            </a:endParaRPr>
          </a:p>
          <a:p>
            <a:r>
              <a:rPr lang="zh-CN" altLang="en-US" sz="2000">
                <a:solidFill>
                  <a:schemeClr val="tx1"/>
                </a:solidFill>
                <a:cs typeface="Arial" panose="020B0604020202020204" pitchFamily="34" charset="0"/>
              </a:rPr>
              <a:t>为 </a:t>
            </a:r>
            <a:r>
              <a:rPr lang="en-US" altLang="zh-CN" sz="2000">
                <a:solidFill>
                  <a:schemeClr val="tx1"/>
                </a:solidFill>
                <a:cs typeface="Arial" panose="020B0604020202020204" pitchFamily="34" charset="0"/>
              </a:rPr>
              <a:t>libmvec</a:t>
            </a:r>
            <a:r>
              <a:rPr lang="zh-CN" altLang="en-US" sz="2000">
                <a:solidFill>
                  <a:schemeClr val="tx1"/>
                </a:solidFill>
                <a:cs typeface="Arial" panose="020B0604020202020204" pitchFamily="34" charset="0"/>
              </a:rPr>
              <a:t> 和 </a:t>
            </a:r>
            <a:r>
              <a:rPr lang="en-US" altLang="zh-CN" sz="2000">
                <a:solidFill>
                  <a:schemeClr val="tx1"/>
                </a:solidFill>
                <a:cs typeface="Arial" panose="020B0604020202020204" pitchFamily="34" charset="0"/>
              </a:rPr>
              <a:t>sqlite3</a:t>
            </a:r>
            <a:r>
              <a:rPr lang="zh-CN" altLang="en-US" sz="2000">
                <a:solidFill>
                  <a:schemeClr val="tx1"/>
                </a:solidFill>
                <a:cs typeface="Arial" panose="020B0604020202020204" pitchFamily="34" charset="0"/>
              </a:rPr>
              <a:t> 包装了更多函数以支持 </a:t>
            </a:r>
            <a:r>
              <a:rPr lang="en-US" altLang="zh-CN" sz="2000">
                <a:solidFill>
                  <a:schemeClr val="tx1"/>
                </a:solidFill>
                <a:cs typeface="Arial" panose="020B0604020202020204" pitchFamily="34" charset="0"/>
              </a:rPr>
              <a:t>Open WebUI</a:t>
            </a:r>
            <a:endParaRPr lang="en-US" altLang="zh-CN" sz="2000">
              <a:solidFill>
                <a:schemeClr val="tx1"/>
              </a:solidFill>
              <a:cs typeface="Arial" panose="020B0604020202020204" pitchFamily="34" charset="0"/>
            </a:endParaRPr>
          </a:p>
          <a:p>
            <a:r>
              <a:rPr lang="zh-CN" altLang="en-US" sz="2000">
                <a:solidFill>
                  <a:schemeClr val="tx1"/>
                </a:solidFill>
                <a:cs typeface="Arial" panose="020B0604020202020204" pitchFamily="34" charset="0"/>
              </a:rPr>
              <a:t>为支持 </a:t>
            </a:r>
            <a:r>
              <a:rPr lang="en-US" altLang="zh-CN" sz="2000">
                <a:solidFill>
                  <a:schemeClr val="tx1"/>
                </a:solidFill>
                <a:cs typeface="Arial" panose="020B0604020202020204" pitchFamily="34" charset="0"/>
              </a:rPr>
              <a:t>Box64</a:t>
            </a:r>
            <a:r>
              <a:rPr lang="zh-CN" altLang="en-US" sz="2000">
                <a:solidFill>
                  <a:schemeClr val="tx1"/>
                </a:solidFill>
                <a:cs typeface="Arial" panose="020B0604020202020204" pitchFamily="34" charset="0"/>
              </a:rPr>
              <a:t> 在 </a:t>
            </a:r>
            <a:r>
              <a:rPr lang="en-US" altLang="zh-CN" sz="2000">
                <a:solidFill>
                  <a:schemeClr val="tx1"/>
                </a:solidFill>
                <a:cs typeface="Arial" panose="020B0604020202020204" pitchFamily="34" charset="0"/>
              </a:rPr>
              <a:t>16K</a:t>
            </a:r>
            <a:r>
              <a:rPr lang="zh-CN" altLang="en-US" sz="2000">
                <a:solidFill>
                  <a:schemeClr val="tx1"/>
                </a:solidFill>
                <a:cs typeface="Arial" panose="020B0604020202020204" pitchFamily="34" charset="0"/>
              </a:rPr>
              <a:t> 页内核下的使用，开发了</a:t>
            </a:r>
            <a:r>
              <a:rPr lang="zh-CN" altLang="en-US" sz="2000">
                <a:solidFill>
                  <a:schemeClr val="tx1"/>
                </a:solidFill>
                <a:ea typeface="Source Han Sans CN" charset="0"/>
                <a:cs typeface="Arial" panose="020B0604020202020204" pitchFamily="34" charset="0"/>
              </a:rPr>
              <a:t> </a:t>
            </a:r>
            <a:r>
              <a:rPr lang="en-US" altLang="zh-CN" sz="2000">
                <a:solidFill>
                  <a:schemeClr val="tx1"/>
                </a:solidFill>
                <a:ea typeface="Source Han Sans CN" charset="0"/>
                <a:cs typeface="Arial" panose="020B0604020202020204" pitchFamily="34" charset="0"/>
              </a:rPr>
              <a:t>lager</a:t>
            </a:r>
            <a:endParaRPr lang="en-US" altLang="zh-CN" sz="2000">
              <a:solidFill>
                <a:schemeClr val="tx1"/>
              </a:solidFill>
              <a:cs typeface="Arial" panose="020B0604020202020204" pitchFamily="34" charset="0"/>
            </a:endParaRPr>
          </a:p>
          <a:p>
            <a:pPr lvl="1"/>
            <a:r>
              <a:rPr lang="en-US" altLang="zh-CN" sz="2000">
                <a:solidFill>
                  <a:schemeClr val="tx1"/>
                </a:solidFill>
                <a:cs typeface="Arial" panose="020B0604020202020204" pitchFamily="34" charset="0"/>
              </a:rPr>
              <a:t>QEMU KVM </a:t>
            </a:r>
            <a:r>
              <a:rPr lang="zh-CN" altLang="en-US" sz="2000">
                <a:solidFill>
                  <a:schemeClr val="tx1"/>
                </a:solidFill>
                <a:cs typeface="Arial" panose="020B0604020202020204" pitchFamily="34" charset="0"/>
              </a:rPr>
              <a:t>启动器，自动生成并执行启动命令</a:t>
            </a:r>
            <a:endParaRPr lang="zh-CN" altLang="en-US" sz="2000">
              <a:solidFill>
                <a:schemeClr val="tx1"/>
              </a:solidFill>
              <a:cs typeface="Arial" panose="020B0604020202020204" pitchFamily="34" charset="0"/>
            </a:endParaRPr>
          </a:p>
          <a:p>
            <a:pPr lvl="1"/>
            <a:r>
              <a:rPr lang="zh-CN" altLang="en-US" sz="2000">
                <a:solidFill>
                  <a:schemeClr val="tx1"/>
                </a:solidFill>
                <a:cs typeface="Arial" panose="020B0604020202020204" pitchFamily="34" charset="0"/>
              </a:rPr>
              <a:t>同时本身作为 </a:t>
            </a:r>
            <a:r>
              <a:rPr lang="zh-CN" altLang="en-US" sz="2000">
                <a:solidFill>
                  <a:schemeClr val="tx1"/>
                </a:solidFill>
                <a:ea typeface="Source Han Sans CN" charset="0"/>
                <a:cs typeface="Arial" panose="020B0604020202020204" pitchFamily="34" charset="0"/>
              </a:rPr>
              <a:t>init</a:t>
            </a:r>
            <a:r>
              <a:rPr lang="en-US" altLang="zh-CN" sz="2000">
                <a:solidFill>
                  <a:schemeClr val="tx1"/>
                </a:solidFill>
                <a:cs typeface="Arial" panose="020B0604020202020204" pitchFamily="34" charset="0"/>
              </a:rPr>
              <a:t> </a:t>
            </a:r>
            <a:r>
              <a:rPr lang="zh-CN" altLang="en-US" sz="2000">
                <a:solidFill>
                  <a:schemeClr val="tx1"/>
                </a:solidFill>
                <a:cs typeface="Arial" panose="020B0604020202020204" pitchFamily="34" charset="0"/>
              </a:rPr>
              <a:t>程序初始化</a:t>
            </a:r>
            <a:r>
              <a:rPr lang="zh-CN" altLang="en-US" sz="2000">
                <a:solidFill>
                  <a:schemeClr val="tx1"/>
                </a:solidFill>
                <a:ea typeface="Source Han Sans CN" charset="0"/>
                <a:cs typeface="Arial" panose="020B0604020202020204" pitchFamily="34" charset="0"/>
              </a:rPr>
              <a:t>必要</a:t>
            </a:r>
            <a:r>
              <a:rPr lang="zh-CN" altLang="en-US" sz="2000">
                <a:solidFill>
                  <a:schemeClr val="tx1"/>
                </a:solidFill>
                <a:cs typeface="Arial" panose="020B0604020202020204" pitchFamily="34" charset="0"/>
              </a:rPr>
              <a:t>的 </a:t>
            </a:r>
            <a:r>
              <a:rPr lang="en-US" altLang="zh-CN" sz="2000">
                <a:solidFill>
                  <a:schemeClr val="tx1"/>
                </a:solidFill>
                <a:cs typeface="Arial" panose="020B0604020202020204" pitchFamily="34" charset="0"/>
              </a:rPr>
              <a:t>guest </a:t>
            </a:r>
            <a:r>
              <a:rPr lang="zh-CN" altLang="en-US" sz="2000">
                <a:solidFill>
                  <a:schemeClr val="tx1"/>
                </a:solidFill>
                <a:cs typeface="Arial" panose="020B0604020202020204" pitchFamily="34" charset="0"/>
              </a:rPr>
              <a:t>环境 </a:t>
            </a:r>
            <a:endParaRPr lang="en-US" altLang="zh-CN" sz="2000">
              <a:solidFill>
                <a:schemeClr val="tx1"/>
              </a:solidFill>
              <a:cs typeface="Arial" panose="020B0604020202020204" pitchFamily="34" charset="0"/>
            </a:endParaRPr>
          </a:p>
          <a:p>
            <a:pPr lvl="1"/>
            <a:r>
              <a:rPr lang="en-US" altLang="zh-CN" sz="2000">
                <a:solidFill>
                  <a:schemeClr val="tx1"/>
                </a:solidFill>
                <a:cs typeface="Arial" panose="020B0604020202020204" pitchFamily="34" charset="0"/>
                <a:hlinkClick r:id="rId1"/>
              </a:rPr>
              <a:t>https://github.com/ksco/lager</a:t>
            </a:r>
            <a:endParaRPr lang="en-US" altLang="zh-CN" sz="2000">
              <a:solidFill>
                <a:schemeClr val="tx1"/>
              </a:solidFill>
              <a:cs typeface="Arial" panose="020B0604020202020204" pitchFamily="34" charset="0"/>
              <a:hlinkClick r:id="rId1"/>
            </a:endParaRPr>
          </a:p>
          <a:p>
            <a:pPr lvl="1"/>
            <a:endParaRPr lang="en-US" altLang="zh-CN" sz="2000">
              <a:solidFill>
                <a:schemeClr val="tx1"/>
              </a:solidFill>
              <a:cs typeface="Arial" panose="020B0604020202020204" pitchFamily="34" charset="0"/>
            </a:endParaRPr>
          </a:p>
          <a:p>
            <a:endParaRPr lang="en-US" altLang="zh-CN" sz="2000">
              <a:cs typeface="Arial" panose="020B0604020202020204" pitchFamily="34" charset="0"/>
            </a:endParaRPr>
          </a:p>
        </p:txBody>
      </p:sp>
      <p:sp>
        <p:nvSpPr>
          <p:cNvPr id="4" name="文本占位符 3"/>
          <p:cNvSpPr>
            <a:spLocks noGrp="1"/>
          </p:cNvSpPr>
          <p:nvPr>
            <p:ph type="body" idx="10"/>
          </p:nvPr>
        </p:nvSpPr>
        <p:spPr/>
        <p:txBody>
          <a:bodyPr/>
          <a:p>
            <a:r>
              <a:rPr lang="zh-CN" altLang="en-US"/>
              <a:t>刘阳</a:t>
            </a:r>
            <a:endParaRPr lang="zh-CN" altLang="en-US"/>
          </a:p>
        </p:txBody>
      </p:sp>
      <p:pic>
        <p:nvPicPr>
          <p:cNvPr id="5" name="图片 4" descr="post_object_image_1880958953"/>
          <p:cNvPicPr>
            <a:picLocks noChangeAspect="1"/>
          </p:cNvPicPr>
          <p:nvPr/>
        </p:nvPicPr>
        <p:blipFill>
          <a:blip r:embed="rId2"/>
          <a:stretch>
            <a:fillRect/>
          </a:stretch>
        </p:blipFill>
        <p:spPr>
          <a:xfrm>
            <a:off x="7424243" y="1200482"/>
            <a:ext cx="4767688" cy="402498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ea typeface="Source Han Sans CN" charset="0"/>
              </a:rPr>
              <a:t>E</a:t>
            </a:r>
            <a:r>
              <a:rPr lang="en-US" altLang="zh-CN">
                <a:solidFill>
                  <a:schemeClr val="tx1"/>
                </a:solidFill>
                <a:ea typeface="Source Han Sans CN" charset="0"/>
              </a:rPr>
              <a:t>den </a:t>
            </a:r>
            <a:r>
              <a:rPr lang="zh-CN" altLang="en-US">
                <a:solidFill>
                  <a:schemeClr val="tx1"/>
                </a:solidFill>
                <a:ea typeface="Source Han Sans CN" charset="0"/>
              </a:rPr>
              <a:t>模拟器</a:t>
            </a:r>
            <a:endParaRPr lang="zh-CN" altLang="en-US"/>
          </a:p>
        </p:txBody>
      </p:sp>
      <p:sp>
        <p:nvSpPr>
          <p:cNvPr id="3" name="内容占位符 2"/>
          <p:cNvSpPr>
            <a:spLocks noGrp="1"/>
          </p:cNvSpPr>
          <p:nvPr>
            <p:ph idx="1"/>
          </p:nvPr>
        </p:nvSpPr>
        <p:spPr/>
        <p:txBody>
          <a:bodyPr/>
          <a:p>
            <a:r>
              <a:rPr lang="zh-CN" altLang="en-US"/>
              <a:t>任天堂 </a:t>
            </a:r>
            <a:r>
              <a:rPr lang="en-US" altLang="zh-CN"/>
              <a:t>Switch </a:t>
            </a:r>
            <a:r>
              <a:rPr lang="zh-CN" altLang="en-US"/>
              <a:t>模拟器 </a:t>
            </a:r>
            <a:r>
              <a:rPr lang="en-US" altLang="zh-CN"/>
              <a:t>yuzu </a:t>
            </a:r>
            <a:r>
              <a:rPr lang="zh-CN" altLang="en-US"/>
              <a:t>的 </a:t>
            </a:r>
            <a:r>
              <a:rPr lang="en-US" altLang="zh-CN"/>
              <a:t>fork</a:t>
            </a:r>
            <a:endParaRPr lang="zh-CN" altLang="en-US"/>
          </a:p>
          <a:p>
            <a:r>
              <a:rPr lang="zh-CN" altLang="en-US"/>
              <a:t>已合入两个 </a:t>
            </a:r>
            <a:r>
              <a:rPr lang="en-US" altLang="zh-CN"/>
              <a:t>PR</a:t>
            </a:r>
            <a:endParaRPr lang="en-US" altLang="zh-CN"/>
          </a:p>
          <a:p>
            <a:pPr lvl="1"/>
            <a:r>
              <a:rPr lang="zh-CN" altLang="en-US"/>
              <a:t>补全构建系统和架构相关代码对于龙架构的支持</a:t>
            </a:r>
            <a:endParaRPr lang="zh-CN" altLang="en-US"/>
          </a:p>
          <a:p>
            <a:pPr lvl="1"/>
            <a:r>
              <a:rPr lang="zh-CN" altLang="en-US"/>
              <a:t>为 </a:t>
            </a:r>
            <a:r>
              <a:rPr lang="en-US" altLang="zh-CN"/>
              <a:t>dynarmic</a:t>
            </a:r>
            <a:r>
              <a:rPr lang="zh-CN" altLang="en-US"/>
              <a:t> 增加了必要的脚手架代码，并实现了几个简单的 </a:t>
            </a:r>
            <a:r>
              <a:rPr lang="en-US" altLang="zh-CN"/>
              <a:t>IR</a:t>
            </a:r>
            <a:endParaRPr lang="en-US" altLang="zh-CN"/>
          </a:p>
          <a:p>
            <a:r>
              <a:rPr lang="zh-CN" altLang="en-US"/>
              <a:t>第三个 </a:t>
            </a:r>
            <a:r>
              <a:rPr lang="en-US" altLang="zh-CN"/>
              <a:t>PR </a:t>
            </a:r>
            <a:r>
              <a:rPr lang="zh-CN" altLang="en-US"/>
              <a:t>准备中</a:t>
            </a:r>
            <a:endParaRPr lang="zh-CN" altLang="en-US"/>
          </a:p>
          <a:p>
            <a:pPr lvl="1"/>
            <a:r>
              <a:rPr lang="zh-CN" altLang="en-US"/>
              <a:t>为 </a:t>
            </a:r>
            <a:r>
              <a:rPr lang="en-US" altLang="zh-CN"/>
              <a:t>dynarmic</a:t>
            </a:r>
            <a:r>
              <a:rPr lang="zh-CN" altLang="en-US"/>
              <a:t> 实现更多 </a:t>
            </a:r>
            <a:r>
              <a:rPr lang="en-US" altLang="zh-CN"/>
              <a:t>IR...</a:t>
            </a:r>
            <a:endParaRPr lang="zh-CN" altLang="en-US"/>
          </a:p>
          <a:p>
            <a:endParaRPr lang="zh-CN" altLang="en-US"/>
          </a:p>
        </p:txBody>
      </p:sp>
      <p:sp>
        <p:nvSpPr>
          <p:cNvPr id="4" name="文本占位符 3"/>
          <p:cNvSpPr>
            <a:spLocks noGrp="1"/>
          </p:cNvSpPr>
          <p:nvPr>
            <p:ph type="body" idx="10"/>
          </p:nvPr>
        </p:nvSpPr>
        <p:spPr/>
        <p:txBody>
          <a:bodyPr/>
          <a:p>
            <a:r>
              <a:rPr lang="zh-CN" altLang="en-US"/>
              <a:t>刘阳</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其他开源项目动向</a:t>
            </a:r>
            <a:endParaRPr lang="zh-CN" altLang="en-US"/>
          </a:p>
        </p:txBody>
      </p:sp>
      <p:sp>
        <p:nvSpPr>
          <p:cNvPr id="3" name="内容占位符 2"/>
          <p:cNvSpPr>
            <a:spLocks noGrp="1"/>
          </p:cNvSpPr>
          <p:nvPr>
            <p:ph idx="1"/>
          </p:nvPr>
        </p:nvSpPr>
        <p:spPr>
          <a:xfrm>
            <a:off x="513999" y="1259762"/>
            <a:ext cx="10890645" cy="4657501"/>
          </a:xfrm>
        </p:spPr>
        <p:txBody>
          <a:bodyPr/>
          <a:p>
            <a:r>
              <a:rPr lang="zh-CN" altLang="en-US" sz="2000"/>
              <a:t>问题报告</a:t>
            </a:r>
            <a:r>
              <a:rPr lang="en-US" altLang="zh-CN" sz="2000"/>
              <a:t>/</a:t>
            </a:r>
            <a:r>
              <a:rPr lang="zh-CN" altLang="en-US" sz="2000"/>
              <a:t>英雄帖</a:t>
            </a:r>
            <a:endParaRPr lang="zh-CN" altLang="en-US" sz="2000"/>
          </a:p>
          <a:p>
            <a:pPr lvl="1"/>
            <a:r>
              <a:rPr lang="en-US" altLang="zh-CN" sz="2000"/>
              <a:t>tsuibin </a:t>
            </a:r>
            <a:r>
              <a:rPr lang="zh-CN" altLang="en-US" sz="2000">
                <a:hlinkClick r:id="rId1"/>
              </a:rPr>
              <a:t>报告了</a:t>
            </a:r>
            <a:r>
              <a:rPr lang="zh-CN" altLang="en-US" sz="2000"/>
              <a:t>先前 </a:t>
            </a:r>
            <a:r>
              <a:rPr lang="en-US" altLang="zh-CN" sz="2000"/>
              <a:t>Phoronix </a:t>
            </a:r>
            <a:r>
              <a:rPr lang="zh-CN" altLang="en-US" sz="2000"/>
              <a:t>报道的 </a:t>
            </a:r>
            <a:r>
              <a:rPr lang="en-US" altLang="zh-CN" sz="2000"/>
              <a:t>Debian </a:t>
            </a:r>
            <a:r>
              <a:rPr lang="zh-CN" altLang="en-US" sz="2000"/>
              <a:t>上龙芯 3</a:t>
            </a:r>
            <a:r>
              <a:rPr lang="en-US" altLang="zh-CN" sz="2000"/>
              <a:t>B6000 </a:t>
            </a:r>
            <a:r>
              <a:rPr lang="zh-CN" altLang="en-US" sz="2000"/>
              <a:t>处理器运行 </a:t>
            </a:r>
            <a:r>
              <a:rPr lang="en-US" altLang="zh-CN" sz="2000"/>
              <a:t>PHP </a:t>
            </a:r>
            <a:r>
              <a:rPr lang="zh-CN" altLang="en-US" sz="2000"/>
              <a:t>性能表现不如树莓派 5（500+）的问题</a:t>
            </a:r>
            <a:endParaRPr lang="zh-CN" altLang="en-US" sz="2000"/>
          </a:p>
          <a:p>
            <a:pPr lvl="1"/>
            <a:r>
              <a:rPr lang="en-US" altLang="zh-CN" sz="2000"/>
              <a:t>Xiaowei Xu (xuxiaowei-com-cn) </a:t>
            </a:r>
            <a:r>
              <a:rPr lang="zh-CN" altLang="en-US" sz="2000">
                <a:hlinkClick r:id="rId2"/>
              </a:rPr>
              <a:t>请求</a:t>
            </a:r>
            <a:r>
              <a:rPr lang="zh-CN" altLang="en-US" sz="2000"/>
              <a:t>为 </a:t>
            </a:r>
            <a:r>
              <a:rPr lang="en-US" altLang="zh-CN" sz="2000"/>
              <a:t>CNI（</a:t>
            </a:r>
            <a:r>
              <a:rPr lang="zh-CN" altLang="en-US" sz="2000"/>
              <a:t>容器网络接口）核心插件添加龙架构支持，同时</a:t>
            </a:r>
            <a:r>
              <a:rPr lang="zh-CN" altLang="en-US" sz="2000">
                <a:hlinkClick r:id="rId3"/>
              </a:rPr>
              <a:t>请求</a:t>
            </a:r>
            <a:r>
              <a:rPr lang="zh-CN" altLang="en-US" sz="2000"/>
              <a:t>为 </a:t>
            </a:r>
            <a:r>
              <a:rPr lang="en-US" altLang="zh-CN" sz="2000"/>
              <a:t>Kubernetes SIG-Release </a:t>
            </a:r>
            <a:r>
              <a:rPr lang="zh-CN" altLang="en-US" sz="2000"/>
              <a:t>添加龙架构支持</a:t>
            </a:r>
            <a:endParaRPr lang="zh-CN" altLang="en-US" sz="2000"/>
          </a:p>
          <a:p>
            <a:pPr lvl="0"/>
            <a:r>
              <a:rPr lang="zh-CN" altLang="en-US" sz="2000"/>
              <a:t>上游功能实现、修复等</a:t>
            </a:r>
            <a:endParaRPr lang="zh-CN" altLang="en-US" sz="2330"/>
          </a:p>
          <a:p>
            <a:pPr lvl="1"/>
            <a:r>
              <a:rPr lang="en-US" altLang="zh-CN" sz="2000"/>
              <a:t>Alessandro Gatti (agatti) </a:t>
            </a:r>
            <a:r>
              <a:rPr lang="zh-CN" altLang="en-US" sz="2000"/>
              <a:t>为 </a:t>
            </a:r>
            <a:r>
              <a:rPr lang="en-US" altLang="zh-CN" sz="2000"/>
              <a:t>MicroPython（</a:t>
            </a:r>
            <a:r>
              <a:rPr lang="zh-CN" altLang="en-US" sz="2000"/>
              <a:t>为微控制器设计的精简 </a:t>
            </a:r>
            <a:r>
              <a:rPr lang="en-US" altLang="zh-CN" sz="2000"/>
              <a:t>Python </a:t>
            </a:r>
            <a:r>
              <a:rPr lang="zh-CN" altLang="en-US" sz="2000"/>
              <a:t>解释器）</a:t>
            </a:r>
            <a:br>
              <a:rPr lang="zh-CN" altLang="en-US" sz="2000"/>
            </a:br>
            <a:r>
              <a:rPr lang="zh-CN" altLang="en-US" sz="2000">
                <a:hlinkClick r:id="rId4"/>
              </a:rPr>
              <a:t>添加了</a:t>
            </a:r>
            <a:r>
              <a:rPr lang="zh-CN" altLang="en-US" sz="2000"/>
              <a:t>龙架构支持</a:t>
            </a:r>
            <a:endParaRPr lang="zh-CN" altLang="en-US" sz="2000"/>
          </a:p>
          <a:p>
            <a:pPr lvl="1"/>
            <a:r>
              <a:rPr lang="en-US" altLang="zh-CN" sz="2000"/>
              <a:t>a6d9a6m </a:t>
            </a:r>
            <a:r>
              <a:rPr lang="zh-CN" altLang="en-US" sz="2000"/>
              <a:t>为 </a:t>
            </a:r>
            <a:r>
              <a:rPr lang="en-US" altLang="zh-CN" sz="2000"/>
              <a:t>Comix </a:t>
            </a:r>
            <a:r>
              <a:rPr lang="zh-CN" altLang="en-US" sz="2000"/>
              <a:t>内核</a:t>
            </a:r>
            <a:r>
              <a:rPr lang="zh-CN" altLang="en-US" sz="2000">
                <a:hlinkClick r:id="rId5"/>
              </a:rPr>
              <a:t>添加了</a:t>
            </a:r>
            <a:r>
              <a:rPr lang="zh-CN" altLang="en-US" sz="2000"/>
              <a:t> </a:t>
            </a:r>
            <a:r>
              <a:rPr lang="en-US" altLang="zh-CN" sz="2000"/>
              <a:t>OSCOMP（</a:t>
            </a:r>
            <a:r>
              <a:rPr lang="zh-CN" altLang="en-US" sz="2000"/>
              <a:t>全国大学生计算机系统能力大赛）评测自动运行支持并修复了龙架构大内存启动崩溃的问题</a:t>
            </a:r>
            <a:endParaRPr lang="zh-CN" altLang="en-US" sz="2000"/>
          </a:p>
          <a:p>
            <a:pPr lvl="1"/>
            <a:r>
              <a:rPr lang="en-US" altLang="zh-CN" sz="2000"/>
              <a:t>ErnstPeng </a:t>
            </a:r>
            <a:r>
              <a:rPr lang="zh-CN" altLang="en-US" sz="2000"/>
              <a:t>基于最新上游代码</a:t>
            </a:r>
            <a:r>
              <a:rPr lang="zh-CN" altLang="en-US" sz="2000">
                <a:hlinkClick r:id="rId6"/>
              </a:rPr>
              <a:t>重新提交了</a:t>
            </a:r>
            <a:r>
              <a:rPr lang="zh-CN" altLang="en-US" sz="2000"/>
              <a:t> </a:t>
            </a:r>
            <a:r>
              <a:rPr lang="en-US" altLang="zh-CN" sz="2000"/>
              <a:t>x265（</a:t>
            </a:r>
            <a:r>
              <a:rPr lang="zh-CN" altLang="en-US" sz="2000"/>
              <a:t>开源 </a:t>
            </a:r>
            <a:r>
              <a:rPr lang="en-US" altLang="zh-CN" sz="2000"/>
              <a:t>H.265/HEVC </a:t>
            </a:r>
            <a:r>
              <a:rPr lang="zh-CN" altLang="en-US" sz="2000"/>
              <a:t>视频编码器）龙架构 </a:t>
            </a:r>
            <a:r>
              <a:rPr lang="en-US" altLang="zh-CN" sz="2000"/>
              <a:t>SIMD </a:t>
            </a:r>
            <a:r>
              <a:rPr lang="zh-CN" altLang="en-US" sz="2000"/>
              <a:t>向量优化补丁，目前上游审阅已初步通过</a:t>
            </a:r>
            <a:endParaRPr lang="zh-CN" altLang="en-US" sz="2000"/>
          </a:p>
          <a:p>
            <a:pPr lvl="1"/>
            <a:r>
              <a:rPr lang="en-US" altLang="zh-CN" sz="2000"/>
              <a:t>Henrik Rydg</a:t>
            </a:r>
            <a:r>
              <a:rPr lang="en-US" altLang="en-US" sz="2000"/>
              <a:t>å</a:t>
            </a:r>
            <a:r>
              <a:rPr lang="en-US" altLang="zh-CN" sz="2000"/>
              <a:t>rd (hrydgard) </a:t>
            </a:r>
            <a:r>
              <a:rPr lang="zh-CN" altLang="en-US" sz="2000">
                <a:hlinkClick r:id="rId7"/>
              </a:rPr>
              <a:t>修复了</a:t>
            </a:r>
            <a:r>
              <a:rPr lang="zh-CN" altLang="en-US" sz="2000"/>
              <a:t> </a:t>
            </a:r>
            <a:r>
              <a:rPr lang="en-US" altLang="zh-CN" sz="2000"/>
              <a:t>PPSSPP </a:t>
            </a:r>
            <a:r>
              <a:rPr lang="zh-CN" altLang="en-US" sz="2000"/>
              <a:t>在 </a:t>
            </a:r>
            <a:r>
              <a:rPr lang="en-US" altLang="zh-CN" sz="2000">
                <a:hlinkClick r:id="rId8"/>
              </a:rPr>
              <a:t>Issue #21780</a:t>
            </a:r>
            <a:r>
              <a:rPr lang="en-US" altLang="zh-CN" sz="2000"/>
              <a:t> </a:t>
            </a:r>
            <a:r>
              <a:rPr lang="zh-CN" altLang="en-US" sz="2000"/>
              <a:t>报告的《极品飞车：卡本峡谷》的渲染问题，本轮修复同时修复了龙架构上的一些问题</a:t>
            </a:r>
            <a:endParaRPr lang="zh-CN" altLang="en-US" sz="2000"/>
          </a:p>
        </p:txBody>
      </p:sp>
      <p:sp>
        <p:nvSpPr>
          <p:cNvPr id="4" name="文本占位符 3"/>
          <p:cNvSpPr>
            <a:spLocks noGrp="1"/>
          </p:cNvSpPr>
          <p:nvPr>
            <p:ph type="body" idx="10"/>
          </p:nvPr>
        </p:nvSpPr>
        <p:spPr/>
        <p:txBody>
          <a:bodyPr/>
          <a:p>
            <a:r>
              <a:rPr lang="zh-CN" altLang="en-US"/>
              <a:t>白铭骢</a:t>
            </a: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其他开源项目动向</a:t>
            </a:r>
            <a:endParaRPr lang="zh-CN" altLang="en-US"/>
          </a:p>
        </p:txBody>
      </p:sp>
      <p:sp>
        <p:nvSpPr>
          <p:cNvPr id="3" name="内容占位符 2"/>
          <p:cNvSpPr>
            <a:spLocks noGrp="1"/>
          </p:cNvSpPr>
          <p:nvPr>
            <p:ph idx="1"/>
          </p:nvPr>
        </p:nvSpPr>
        <p:spPr>
          <a:xfrm>
            <a:off x="513999" y="1259762"/>
            <a:ext cx="10890645" cy="4657501"/>
          </a:xfrm>
        </p:spPr>
        <p:txBody>
          <a:bodyPr/>
          <a:p>
            <a:pPr lvl="0"/>
            <a:r>
              <a:rPr lang="zh-CN" altLang="en-US" sz="2000"/>
              <a:t>上游功能实现、修复等（续）</a:t>
            </a:r>
            <a:endParaRPr lang="zh-CN" altLang="en-US" sz="2000"/>
          </a:p>
          <a:p>
            <a:pPr lvl="1"/>
            <a:r>
              <a:rPr lang="en-US" altLang="zh-CN" sz="2000"/>
              <a:t>Hanlu Li (LaurenIsACoder) </a:t>
            </a:r>
            <a:r>
              <a:rPr lang="zh-CN" altLang="en-US" sz="2000">
                <a:hlinkClick r:id="rId1"/>
              </a:rPr>
              <a:t>修复了</a:t>
            </a:r>
            <a:r>
              <a:rPr lang="zh-CN" altLang="en-US" sz="2000"/>
              <a:t> </a:t>
            </a:r>
            <a:r>
              <a:rPr lang="en-US" altLang="zh-CN" sz="2000"/>
              <a:t>LAT（</a:t>
            </a:r>
            <a:r>
              <a:rPr lang="zh-CN" altLang="en-US" sz="2000"/>
              <a:t>龙芯 </a:t>
            </a:r>
            <a:r>
              <a:rPr lang="en-US" altLang="zh-CN" sz="2000"/>
              <a:t>x86 </a:t>
            </a:r>
            <a:r>
              <a:rPr lang="zh-CN" altLang="en-US" sz="2000"/>
              <a:t>架构转译器）在 16</a:t>
            </a:r>
            <a:r>
              <a:rPr lang="en-US" altLang="zh-CN" sz="2000"/>
              <a:t>K </a:t>
            </a:r>
            <a:r>
              <a:rPr lang="zh-CN" altLang="en-US" sz="2000"/>
              <a:t>页大小的龙架构主机上运行 4</a:t>
            </a:r>
            <a:r>
              <a:rPr lang="en-US" altLang="zh-CN" sz="2000"/>
              <a:t>K </a:t>
            </a:r>
            <a:r>
              <a:rPr lang="zh-CN" altLang="en-US" sz="2000"/>
              <a:t>页 </a:t>
            </a:r>
            <a:r>
              <a:rPr lang="en-US" altLang="zh-CN" sz="2000"/>
              <a:t>x86_64 </a:t>
            </a:r>
            <a:r>
              <a:rPr lang="zh-CN" altLang="en-US" sz="2000"/>
              <a:t>客户程序时出现的 </a:t>
            </a:r>
            <a:r>
              <a:rPr lang="en-US" altLang="zh-CN" sz="2000"/>
              <a:t>ELF </a:t>
            </a:r>
            <a:r>
              <a:rPr lang="zh-CN" altLang="en-US" sz="2000"/>
              <a:t>加载 </a:t>
            </a:r>
            <a:r>
              <a:rPr lang="en-US" altLang="zh-CN" sz="2000"/>
              <a:t>PT_LOAD​ </a:t>
            </a:r>
            <a:r>
              <a:rPr lang="zh-CN" altLang="en-US" sz="2000"/>
              <a:t>段重叠问题，同时清理了 </a:t>
            </a:r>
            <a:r>
              <a:rPr lang="en-US" altLang="zh-CN" sz="2000"/>
              <a:t>LATX </a:t>
            </a:r>
            <a:r>
              <a:rPr lang="zh-CN" altLang="en-US" sz="2000"/>
              <a:t>树，删除与龙架构无关的目标代码</a:t>
            </a:r>
            <a:endParaRPr lang="zh-CN" altLang="en-US" sz="2000"/>
          </a:p>
          <a:p>
            <a:pPr lvl="1"/>
            <a:r>
              <a:rPr lang="en-US" altLang="zh-CN" sz="2000"/>
              <a:t>Dongyan Qian (MarsDoge) </a:t>
            </a:r>
            <a:r>
              <a:rPr lang="zh-CN" altLang="en-US" sz="2000"/>
              <a:t>为 </a:t>
            </a:r>
            <a:r>
              <a:rPr lang="en-US" altLang="zh-CN" sz="2000"/>
              <a:t>LVGL（</a:t>
            </a:r>
            <a:r>
              <a:rPr lang="zh-CN" altLang="en-US" sz="2000"/>
              <a:t>开源嵌入式图形库）的 </a:t>
            </a:r>
            <a:r>
              <a:rPr lang="en-US" altLang="zh-CN" sz="2000"/>
              <a:t>UEFI </a:t>
            </a:r>
            <a:r>
              <a:rPr lang="zh-CN" altLang="en-US" sz="2000"/>
              <a:t>后端</a:t>
            </a:r>
            <a:r>
              <a:rPr lang="zh-CN" altLang="en-US" sz="2000">
                <a:hlinkClick r:id="rId2"/>
              </a:rPr>
              <a:t>添加了</a:t>
            </a:r>
            <a:r>
              <a:rPr lang="zh-CN" altLang="en-US" sz="2000"/>
              <a:t>龙架构支持，添加了架构检测代码中的条件编译分支</a:t>
            </a:r>
            <a:endParaRPr lang="zh-CN" altLang="en-US" sz="2000"/>
          </a:p>
          <a:p>
            <a:pPr lvl="2"/>
            <a:r>
              <a:rPr lang="zh-CN" altLang="en-US" sz="2000"/>
              <a:t>炫酷 </a:t>
            </a:r>
            <a:r>
              <a:rPr lang="en-US" altLang="zh-CN" sz="2000"/>
              <a:t>BIOS</a:t>
            </a:r>
            <a:r>
              <a:rPr lang="zh-CN" altLang="en-US" sz="2000"/>
              <a:t> 设置界面要来了？</a:t>
            </a:r>
            <a:endParaRPr lang="zh-CN" altLang="en-US" sz="1830"/>
          </a:p>
          <a:p>
            <a:pPr lvl="1"/>
            <a:r>
              <a:rPr lang="en-US" altLang="zh-CN" sz="2000"/>
              <a:t>Anjia Wang (ouankou) </a:t>
            </a:r>
            <a:r>
              <a:rPr lang="zh-CN" altLang="en-US" sz="2000">
                <a:hlinkClick r:id="rId3"/>
              </a:rPr>
              <a:t>修复了</a:t>
            </a:r>
            <a:r>
              <a:rPr lang="zh-CN" altLang="en-US" sz="2000"/>
              <a:t> </a:t>
            </a:r>
            <a:r>
              <a:rPr lang="en-US" altLang="zh-CN" sz="2000"/>
              <a:t>rex（</a:t>
            </a:r>
            <a:r>
              <a:rPr lang="zh-CN" altLang="en-US" sz="2000"/>
              <a:t>用于构建大规模 </a:t>
            </a:r>
            <a:r>
              <a:rPr lang="en-US" altLang="zh-CN" sz="2000"/>
              <a:t>Fortran </a:t>
            </a:r>
            <a:r>
              <a:rPr lang="zh-CN" altLang="en-US" sz="2000"/>
              <a:t>源代码到源代码程序转换和分析工具的编译器基础设施）龙架构上链接器选择和构建问题</a:t>
            </a:r>
            <a:endParaRPr lang="zh-CN" altLang="en-US" sz="2000"/>
          </a:p>
          <a:p>
            <a:pPr lvl="2"/>
            <a:r>
              <a:rPr lang="en-US" altLang="zh-CN" sz="2000"/>
              <a:t>rex </a:t>
            </a:r>
            <a:r>
              <a:rPr lang="zh-CN" altLang="en-US" sz="2000"/>
              <a:t>项目在构建龙架构的 </a:t>
            </a:r>
            <a:r>
              <a:rPr lang="en-US" altLang="zh-CN" sz="2000"/>
              <a:t>Docker </a:t>
            </a:r>
            <a:r>
              <a:rPr lang="zh-CN" altLang="en-US" sz="2000"/>
              <a:t>镜像时，构建过程没有选择正确的链接器，而是使用了默认的 </a:t>
            </a:r>
            <a:r>
              <a:rPr lang="en-US" altLang="zh-CN" sz="2000"/>
              <a:t>ld.bfd​，</a:t>
            </a:r>
            <a:r>
              <a:rPr lang="zh-CN" altLang="en-US" sz="2000"/>
              <a:t>导致在链接 </a:t>
            </a:r>
            <a:r>
              <a:rPr lang="en-US" altLang="zh-CN" sz="2000"/>
              <a:t>librose.so​ </a:t>
            </a:r>
            <a:r>
              <a:rPr lang="zh-CN" altLang="en-US" sz="2000"/>
              <a:t>时极慢（耗时 702.4 秒），修复后链接时间缩短至 10.7 秒</a:t>
            </a:r>
            <a:endParaRPr lang="zh-CN" altLang="en-US" sz="2000"/>
          </a:p>
          <a:p>
            <a:pPr lvl="1"/>
            <a:r>
              <a:rPr lang="en-US" altLang="zh-CN" sz="2000"/>
              <a:t>Solarpasserby </a:t>
            </a:r>
            <a:r>
              <a:rPr lang="zh-CN" altLang="en-US" sz="2000">
                <a:hlinkClick r:id="rId4"/>
              </a:rPr>
              <a:t>完成了</a:t>
            </a:r>
            <a:r>
              <a:rPr lang="zh-CN" altLang="en-US" sz="2000"/>
              <a:t> </a:t>
            </a:r>
            <a:r>
              <a:rPr lang="en-US" altLang="zh-CN" sz="2000"/>
              <a:t>RespOS（</a:t>
            </a:r>
            <a:r>
              <a:rPr lang="zh-CN" altLang="en-US" sz="2000"/>
              <a:t>基于 </a:t>
            </a:r>
            <a:r>
              <a:rPr lang="en-US" altLang="zh-CN" sz="2000"/>
              <a:t>rCore-v3 </a:t>
            </a:r>
            <a:r>
              <a:rPr lang="zh-CN" altLang="en-US" sz="2000"/>
              <a:t>编写的内核程序）的龙架构移植：新增了龙架构专用链接脚本 </a:t>
            </a:r>
            <a:r>
              <a:rPr lang="en-US" altLang="zh-CN" sz="2000"/>
              <a:t>linker_loongarch.ld​，</a:t>
            </a:r>
            <a:r>
              <a:rPr lang="zh-CN" altLang="en-US" sz="2000"/>
              <a:t>修复了 .</a:t>
            </a:r>
            <a:r>
              <a:rPr lang="en-US" altLang="zh-CN" sz="2000"/>
              <a:t>eh_frame_hdr​ </a:t>
            </a:r>
            <a:r>
              <a:rPr lang="zh-CN" altLang="en-US" sz="2000"/>
              <a:t>节导致的入口点偏移问题。</a:t>
            </a:r>
            <a:endParaRPr lang="zh-CN" altLang="en-US" sz="2000"/>
          </a:p>
        </p:txBody>
      </p:sp>
      <p:sp>
        <p:nvSpPr>
          <p:cNvPr id="4" name="文本占位符 3"/>
          <p:cNvSpPr>
            <a:spLocks noGrp="1"/>
          </p:cNvSpPr>
          <p:nvPr>
            <p:ph type="body" idx="10"/>
          </p:nvPr>
        </p:nvSpPr>
        <p:spPr/>
        <p:txBody>
          <a:bodyPr/>
          <a:p>
            <a:r>
              <a:rPr lang="zh-CN" altLang="en-US"/>
              <a:t>白铭骢</a:t>
            </a: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其他开源项目动向</a:t>
            </a:r>
            <a:endParaRPr lang="zh-CN" altLang="en-US"/>
          </a:p>
        </p:txBody>
      </p:sp>
      <p:sp>
        <p:nvSpPr>
          <p:cNvPr id="3" name="内容占位符 2"/>
          <p:cNvSpPr>
            <a:spLocks noGrp="1"/>
          </p:cNvSpPr>
          <p:nvPr>
            <p:ph idx="1"/>
          </p:nvPr>
        </p:nvSpPr>
        <p:spPr>
          <a:xfrm>
            <a:off x="513999" y="1259762"/>
            <a:ext cx="10890645" cy="4657501"/>
          </a:xfrm>
        </p:spPr>
        <p:txBody>
          <a:bodyPr/>
          <a:p>
            <a:pPr lvl="0"/>
            <a:r>
              <a:rPr lang="zh-CN" altLang="en-US" sz="2000"/>
              <a:t>上游功能实现、修复等（续）</a:t>
            </a:r>
            <a:endParaRPr lang="zh-CN" altLang="en-US" sz="2000"/>
          </a:p>
          <a:p>
            <a:pPr lvl="1"/>
            <a:r>
              <a:rPr lang="en-US" altLang="zh-CN" sz="2000"/>
              <a:t>tannevaled </a:t>
            </a:r>
            <a:r>
              <a:rPr lang="zh-CN" altLang="en-US" sz="2000"/>
              <a:t>为 </a:t>
            </a:r>
            <a:r>
              <a:rPr lang="en-US" altLang="zh-CN" sz="2000"/>
              <a:t>tamago-go​（Go </a:t>
            </a:r>
            <a:r>
              <a:rPr lang="zh-CN" altLang="en-US" sz="2000"/>
              <a:t>实现的</a:t>
            </a:r>
            <a:r>
              <a:rPr lang="zh-CN" altLang="en-US" sz="2000">
                <a:solidFill>
                  <a:schemeClr val="tx1"/>
                </a:solidFill>
                <a:ea typeface="Source Han Sans CN" charset="0"/>
              </a:rPr>
              <a:t>裸机</a:t>
            </a:r>
            <a:r>
              <a:rPr lang="zh-CN" altLang="en-US" sz="2000"/>
              <a:t>运行时环境，用于安全/嵌入式场景）工具链</a:t>
            </a:r>
            <a:r>
              <a:rPr lang="zh-CN" altLang="en-US" sz="2000">
                <a:hlinkClick r:id="rId1"/>
              </a:rPr>
              <a:t>添加了</a:t>
            </a:r>
            <a:r>
              <a:rPr lang="zh-CN" altLang="en-US" sz="2000"/>
              <a:t> </a:t>
            </a:r>
            <a:r>
              <a:rPr lang="en-US" altLang="zh-CN" sz="2000"/>
              <a:t>GOOS=tamago GOARCH=loong64​ </a:t>
            </a:r>
            <a:r>
              <a:rPr lang="zh-CN" altLang="en-US" sz="2000"/>
              <a:t>支持，在 </a:t>
            </a:r>
            <a:r>
              <a:rPr lang="en-US" altLang="zh-CN" sz="2000"/>
              <a:t>QEMU loongarch64 </a:t>
            </a:r>
            <a:r>
              <a:rPr lang="zh-CN" altLang="en-US" sz="2000"/>
              <a:t>上完整通过 </a:t>
            </a:r>
            <a:r>
              <a:rPr lang="en-US" altLang="zh-CN" sz="2000"/>
              <a:t>Go </a:t>
            </a:r>
            <a:r>
              <a:rPr lang="zh-CN" altLang="en-US" sz="2000"/>
              <a:t>兼容性测试套件；并遵照 </a:t>
            </a:r>
            <a:r>
              <a:rPr lang="en-US" altLang="zh-CN" sz="2000">
                <a:hlinkClick r:id="rId2"/>
              </a:rPr>
              <a:t>Issue #70</a:t>
            </a:r>
            <a:r>
              <a:rPr lang="en-US" altLang="zh-CN" sz="2000"/>
              <a:t> </a:t>
            </a:r>
            <a:r>
              <a:rPr lang="zh-CN" altLang="en-US" sz="2000"/>
              <a:t>中维护者的分步推进要求，不包含任何 </a:t>
            </a:r>
            <a:r>
              <a:rPr lang="en-US" altLang="zh-CN" sz="2000"/>
              <a:t>PIE </a:t>
            </a:r>
            <a:r>
              <a:rPr lang="zh-CN" altLang="en-US" sz="2000"/>
              <a:t>或外部二进制修改</a:t>
            </a:r>
            <a:endParaRPr lang="zh-CN" altLang="en-US" sz="2000"/>
          </a:p>
          <a:p>
            <a:pPr lvl="1"/>
            <a:r>
              <a:rPr lang="en-US" altLang="zh-CN" sz="2000"/>
              <a:t>Xiaowei Xu (xuxiaowei-com-cn) </a:t>
            </a:r>
            <a:r>
              <a:rPr lang="zh-CN" altLang="en-US" sz="2000">
                <a:hlinkClick r:id="rId3"/>
              </a:rPr>
              <a:t>请求</a:t>
            </a:r>
            <a:r>
              <a:rPr lang="zh-CN" altLang="en-US" sz="2000"/>
              <a:t>为 </a:t>
            </a:r>
            <a:r>
              <a:rPr lang="en-US" altLang="zh-CN" sz="2000"/>
              <a:t>etcd（</a:t>
            </a:r>
            <a:r>
              <a:rPr lang="zh-CN" altLang="en-US" sz="2000"/>
              <a:t>一个分布式键值存储系统）添加龙架构支持，并说明了具体修改内容，但项目维护者 </a:t>
            </a:r>
            <a:r>
              <a:rPr lang="en-US" altLang="zh-CN" sz="2000"/>
              <a:t>Josh Berkus (jberkus) </a:t>
            </a:r>
            <a:r>
              <a:rPr lang="zh-CN" altLang="en-US" sz="2000"/>
              <a:t>说明 </a:t>
            </a:r>
            <a:r>
              <a:rPr lang="en-US" altLang="zh-CN" sz="2000"/>
              <a:t>etcd </a:t>
            </a:r>
            <a:r>
              <a:rPr lang="zh-CN" altLang="en-US" sz="2000"/>
              <a:t>的所有测试都依赖 </a:t>
            </a:r>
            <a:r>
              <a:rPr lang="en-US" altLang="zh-CN" sz="2000"/>
              <a:t>Kubernetes </a:t>
            </a:r>
            <a:r>
              <a:rPr lang="zh-CN" altLang="en-US" sz="2000"/>
              <a:t>的 </a:t>
            </a:r>
            <a:r>
              <a:rPr lang="en-US" altLang="zh-CN" sz="2000"/>
              <a:t>CI </a:t>
            </a:r>
            <a:r>
              <a:rPr lang="zh-CN" altLang="en-US" sz="2000"/>
              <a:t>基础设施 (</a:t>
            </a:r>
            <a:r>
              <a:rPr lang="en-US" altLang="zh-CN" sz="2000"/>
              <a:t>Prow)，</a:t>
            </a:r>
            <a:r>
              <a:rPr lang="zh-CN" altLang="en-US" sz="2000"/>
              <a:t>此基础设施尚未支持龙架构；作者随后为 </a:t>
            </a:r>
            <a:r>
              <a:rPr lang="en-US" altLang="zh-CN" sz="2000"/>
              <a:t>coredns（Kubernetes </a:t>
            </a:r>
            <a:r>
              <a:rPr lang="zh-CN" altLang="en-US" sz="2000"/>
              <a:t>的核心域名解析组件）</a:t>
            </a:r>
            <a:r>
              <a:rPr lang="zh-CN" altLang="en-US" sz="2000">
                <a:hlinkClick r:id="rId4"/>
              </a:rPr>
              <a:t>添加了</a:t>
            </a:r>
            <a:r>
              <a:rPr lang="zh-CN" altLang="en-US" sz="2000"/>
              <a:t>龙架构支持。</a:t>
            </a:r>
            <a:endParaRPr lang="zh-CN" altLang="en-US" sz="2000"/>
          </a:p>
          <a:p>
            <a:pPr lvl="1"/>
            <a:r>
              <a:rPr lang="en-US" altLang="zh-CN" sz="2000"/>
              <a:t>Xiaowei Xu (xuxiaowei-com-cn) </a:t>
            </a:r>
            <a:r>
              <a:rPr lang="zh-CN" altLang="en-US" sz="2000"/>
              <a:t>为 </a:t>
            </a:r>
            <a:r>
              <a:rPr lang="en-US" altLang="zh-CN" sz="2000"/>
              <a:t>CNI（</a:t>
            </a:r>
            <a:r>
              <a:rPr lang="zh-CN" altLang="en-US" sz="2000"/>
              <a:t>容器网络接口）核心插件的 </a:t>
            </a:r>
            <a:r>
              <a:rPr lang="en-US" altLang="zh-CN" sz="2000"/>
              <a:t>CI </a:t>
            </a:r>
            <a:r>
              <a:rPr lang="zh-CN" altLang="en-US" sz="2000"/>
              <a:t>测试和发布流程</a:t>
            </a:r>
            <a:r>
              <a:rPr lang="zh-CN" altLang="en-US" sz="2000">
                <a:hlinkClick r:id="rId5"/>
              </a:rPr>
              <a:t>添加了</a:t>
            </a:r>
            <a:r>
              <a:rPr lang="zh-CN" altLang="en-US" sz="2000"/>
              <a:t>龙架构支持</a:t>
            </a:r>
            <a:endParaRPr lang="zh-CN" altLang="en-US" sz="2000"/>
          </a:p>
        </p:txBody>
      </p:sp>
      <p:sp>
        <p:nvSpPr>
          <p:cNvPr id="4" name="文本占位符 3"/>
          <p:cNvSpPr>
            <a:spLocks noGrp="1"/>
          </p:cNvSpPr>
          <p:nvPr>
            <p:ph type="body" idx="10"/>
          </p:nvPr>
        </p:nvSpPr>
        <p:spPr/>
        <p:txBody>
          <a:bodyPr/>
          <a:p>
            <a:r>
              <a:rPr lang="zh-CN" altLang="en-US"/>
              <a:t>白铭骢</a:t>
            </a: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solidFill>
                  <a:schemeClr val="tx1"/>
                </a:solidFill>
                <a:ea typeface="Source Han Sans CN" charset="0"/>
              </a:rPr>
              <a:t>发行版与操作系统动向</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安同 </a:t>
            </a:r>
            <a:r>
              <a:rPr lang="en-US" altLang="zh-CN"/>
              <a:t>OS</a:t>
            </a:r>
            <a:endParaRPr lang="zh-CN" altLang="en-US"/>
          </a:p>
        </p:txBody>
      </p:sp>
      <p:sp>
        <p:nvSpPr>
          <p:cNvPr id="3" name="内容占位符 2"/>
          <p:cNvSpPr>
            <a:spLocks noGrp="1"/>
          </p:cNvSpPr>
          <p:nvPr>
            <p:ph idx="1"/>
          </p:nvPr>
        </p:nvSpPr>
        <p:spPr>
          <a:xfrm>
            <a:off x="513999" y="1259762"/>
            <a:ext cx="11678001" cy="4657501"/>
          </a:xfrm>
        </p:spPr>
        <p:txBody>
          <a:bodyPr/>
          <a:p>
            <a:r>
              <a:rPr lang="en-US" altLang="zh-CN" sz="2000" b="1"/>
              <a:t>Core 13.2.1</a:t>
            </a:r>
            <a:endParaRPr lang="zh-CN" altLang="en-US" sz="2000" b="1"/>
          </a:p>
          <a:p>
            <a:pPr lvl="1"/>
            <a:r>
              <a:rPr lang="zh-CN" altLang="en-US" sz="2000"/>
              <a:t>回合 </a:t>
            </a:r>
            <a:r>
              <a:rPr lang="en-US" altLang="zh-CN" sz="2000"/>
              <a:t>GCC </a:t>
            </a:r>
            <a:r>
              <a:rPr lang="en-US" altLang="zh-CN" sz="2000">
                <a:hlinkClick r:id="rId1"/>
              </a:rPr>
              <a:t>PR121875</a:t>
            </a:r>
            <a:r>
              <a:rPr lang="en-US" altLang="zh-CN" sz="2000"/>
              <a:t> </a:t>
            </a:r>
            <a:r>
              <a:rPr lang="zh-CN" altLang="en-US" sz="2000"/>
              <a:t>修复，解决 </a:t>
            </a:r>
            <a:r>
              <a:rPr lang="en-US" altLang="zh-CN" sz="2000"/>
              <a:t>Node.js 24.16.0 </a:t>
            </a:r>
            <a:r>
              <a:rPr lang="zh-CN" altLang="en-US" sz="2000"/>
              <a:t>及新版 </a:t>
            </a:r>
            <a:r>
              <a:rPr lang="en-US" altLang="zh-CN" sz="2000"/>
              <a:t>simdjson </a:t>
            </a:r>
            <a:r>
              <a:rPr lang="zh-CN" altLang="en-US" sz="2000"/>
              <a:t>代码（或</a:t>
            </a:r>
            <a:br>
              <a:rPr lang="zh-CN" altLang="en-US" sz="2000"/>
            </a:br>
            <a:r>
              <a:rPr lang="zh-CN" altLang="en-US" sz="2000"/>
              <a:t>其他使用该项目的程序代码）的构建问题</a:t>
            </a:r>
            <a:endParaRPr lang="zh-CN" altLang="en-US" sz="2000"/>
          </a:p>
          <a:p>
            <a:r>
              <a:rPr lang="en-US" altLang="zh-CN" sz="2000" b="1"/>
              <a:t>Linux 7.0.11</a:t>
            </a:r>
            <a:r>
              <a:rPr lang="zh-CN" altLang="en-US" sz="2000" b="1"/>
              <a:t> 可供测试：</a:t>
            </a:r>
            <a:r>
              <a:rPr lang="en-US" altLang="zh-CN" sz="2000" b="1">
                <a:solidFill>
                  <a:srgbClr val="E60013"/>
                </a:solidFill>
              </a:rPr>
              <a:t>oma topics </a:t>
            </a:r>
            <a:r>
              <a:rPr lang="zh-CN" altLang="en-US" sz="2000" b="1">
                <a:solidFill>
                  <a:srgbClr val="E60013"/>
                </a:solidFill>
              </a:rPr>
              <a:t>--</a:t>
            </a:r>
            <a:r>
              <a:rPr lang="en-US" altLang="zh-CN" sz="2000" b="1">
                <a:solidFill>
                  <a:srgbClr val="E60013"/>
                </a:solidFill>
              </a:rPr>
              <a:t>opt</a:t>
            </a:r>
            <a:r>
              <a:rPr lang="zh-CN" altLang="en-US" sz="2000" b="1">
                <a:solidFill>
                  <a:srgbClr val="E60013"/>
                </a:solidFill>
              </a:rPr>
              <a:t>-</a:t>
            </a:r>
            <a:r>
              <a:rPr lang="en-US" altLang="zh-CN" sz="2000" b="1">
                <a:solidFill>
                  <a:srgbClr val="E60013"/>
                </a:solidFill>
              </a:rPr>
              <a:t>in linux</a:t>
            </a:r>
            <a:r>
              <a:rPr lang="zh-CN" altLang="en-US" sz="2000" b="1">
                <a:solidFill>
                  <a:srgbClr val="E60013"/>
                </a:solidFill>
              </a:rPr>
              <a:t>-</a:t>
            </a:r>
            <a:r>
              <a:rPr lang="en-US" altLang="zh-CN" sz="2000" b="1">
                <a:solidFill>
                  <a:srgbClr val="E60013"/>
                </a:solidFill>
              </a:rPr>
              <a:t>kernel</a:t>
            </a:r>
            <a:r>
              <a:rPr lang="zh-CN" altLang="en-US" sz="2000" b="1">
                <a:solidFill>
                  <a:srgbClr val="E60013"/>
                </a:solidFill>
              </a:rPr>
              <a:t>-</a:t>
            </a:r>
            <a:r>
              <a:rPr lang="en-US" altLang="zh-CN" sz="2000" b="1">
                <a:solidFill>
                  <a:srgbClr val="E60013"/>
                </a:solidFill>
              </a:rPr>
              <a:t>7.0.y</a:t>
            </a:r>
            <a:endParaRPr lang="zh-CN" altLang="en-US" sz="2000" b="1">
              <a:solidFill>
                <a:srgbClr val="E60013"/>
              </a:solidFill>
            </a:endParaRPr>
          </a:p>
          <a:p>
            <a:pPr lvl="1"/>
            <a:r>
              <a:rPr lang="zh-CN" altLang="en-US" sz="2000"/>
              <a:t>包含对主线 </a:t>
            </a:r>
            <a:r>
              <a:rPr lang="en-US" altLang="zh-CN" sz="2000"/>
              <a:t>SMC </a:t>
            </a:r>
            <a:r>
              <a:rPr lang="zh-CN" altLang="en-US" sz="2000"/>
              <a:t>调频调压驱动的初步修复，搭配下个月发布的公测固件可</a:t>
            </a:r>
            <a:br>
              <a:rPr lang="zh-CN" altLang="en-US" sz="2000"/>
            </a:br>
            <a:r>
              <a:rPr lang="zh-CN" altLang="en-US" sz="2000"/>
              <a:t>在 </a:t>
            </a:r>
            <a:r>
              <a:rPr lang="en-US" altLang="zh-CN" sz="2000"/>
              <a:t>6000 </a:t>
            </a:r>
            <a:r>
              <a:rPr lang="zh-CN" altLang="en-US" sz="2000"/>
              <a:t>系列及 </a:t>
            </a:r>
            <a:r>
              <a:rPr lang="en-US" altLang="zh-CN" sz="2000"/>
              <a:t>2K3000/3B6000M </a:t>
            </a:r>
            <a:r>
              <a:rPr lang="zh-CN" altLang="en-US" sz="2000"/>
              <a:t>平台上实现动态调频调压支持</a:t>
            </a:r>
            <a:endParaRPr lang="zh-CN" altLang="en-US" sz="2000"/>
          </a:p>
          <a:p>
            <a:pPr lvl="0"/>
            <a:r>
              <a:rPr lang="zh-CN" altLang="en-US" sz="2000" b="1"/>
              <a:t>其他看点</a:t>
            </a:r>
            <a:endParaRPr lang="en-US" altLang="zh-CN" sz="2000" b="1"/>
          </a:p>
          <a:p>
            <a:pPr lvl="1"/>
            <a:r>
              <a:rPr lang="en-US" altLang="zh-CN" sz="2000"/>
              <a:t>FFmpeg </a:t>
            </a:r>
            <a:r>
              <a:rPr lang="zh-CN" altLang="en-US" sz="2000"/>
              <a:t>更新到 </a:t>
            </a:r>
            <a:r>
              <a:rPr lang="en-US" altLang="zh-CN" sz="2000"/>
              <a:t>8.1.1</a:t>
            </a:r>
            <a:r>
              <a:rPr lang="zh-CN" altLang="en-US" sz="2000"/>
              <a:t>，包含</a:t>
            </a:r>
            <a:r>
              <a:rPr lang="en-US" altLang="zh-CN" sz="2000"/>
              <a:t> Vulkan </a:t>
            </a:r>
            <a:r>
              <a:rPr lang="zh-CN" altLang="en-US" sz="2000"/>
              <a:t>加速的视频解码支持</a:t>
            </a:r>
            <a:endParaRPr lang="zh-CN" altLang="en-US" sz="2000"/>
          </a:p>
          <a:p>
            <a:pPr lvl="1"/>
            <a:r>
              <a:rPr lang="en-US" altLang="zh-CN" sz="2000"/>
              <a:t>ROCm </a:t>
            </a:r>
            <a:r>
              <a:rPr lang="zh-CN" altLang="en-US" sz="2000"/>
              <a:t>基础组件更新到 </a:t>
            </a:r>
            <a:r>
              <a:rPr lang="en-US" altLang="zh-CN" sz="2000"/>
              <a:t>TheRock 7.13 </a:t>
            </a:r>
            <a:r>
              <a:rPr lang="zh-CN" altLang="en-US" sz="2000"/>
              <a:t>版本</a:t>
            </a:r>
            <a:endParaRPr lang="zh-CN" altLang="en-US" sz="2000"/>
          </a:p>
          <a:p>
            <a:pPr lvl="1"/>
            <a:r>
              <a:rPr lang="en-US" altLang="zh-CN" sz="2000"/>
              <a:t>ROS2</a:t>
            </a:r>
            <a:r>
              <a:rPr lang="zh-CN" altLang="en-US" sz="2000"/>
              <a:t> 组件更新到了 </a:t>
            </a:r>
            <a:r>
              <a:rPr lang="en-US" altLang="zh-CN" sz="2000"/>
              <a:t>2026</a:t>
            </a:r>
            <a:r>
              <a:rPr lang="zh-CN" altLang="en-US" sz="2000"/>
              <a:t> 年 </a:t>
            </a:r>
            <a:r>
              <a:rPr lang="en-US" altLang="zh-CN" sz="2000"/>
              <a:t>6</a:t>
            </a:r>
            <a:r>
              <a:rPr lang="zh-CN" altLang="en-US" sz="2000"/>
              <a:t> 月的最新版本</a:t>
            </a:r>
            <a:endParaRPr lang="zh-CN" altLang="en-US" sz="2000"/>
          </a:p>
          <a:p>
            <a:pPr lvl="1"/>
            <a:r>
              <a:rPr lang="en-US" altLang="zh-CN" sz="2000"/>
              <a:t>PowerShell</a:t>
            </a:r>
            <a:r>
              <a:rPr lang="zh-CN" altLang="en-US" sz="2000"/>
              <a:t> </a:t>
            </a:r>
            <a:r>
              <a:rPr lang="en-US" altLang="zh-CN" sz="2000"/>
              <a:t>7.6.2 </a:t>
            </a:r>
            <a:r>
              <a:rPr lang="zh-CN" altLang="en-US" sz="2000"/>
              <a:t>已开始交付龙架构软件包</a:t>
            </a:r>
            <a:endParaRPr lang="zh-CN" altLang="en-US" sz="2000"/>
          </a:p>
          <a:p>
            <a:pPr lvl="0"/>
            <a:r>
              <a:rPr lang="zh-CN" altLang="en-US" sz="2000" b="1"/>
              <a:t>过去两周，安同 </a:t>
            </a:r>
            <a:r>
              <a:rPr lang="en-US" altLang="zh-CN" sz="2000" b="1"/>
              <a:t>OS </a:t>
            </a:r>
            <a:r>
              <a:rPr lang="zh-CN" altLang="en-US" sz="2000" b="1"/>
              <a:t>维护者发布了 </a:t>
            </a:r>
            <a:r>
              <a:rPr lang="en-US" altLang="zh-CN" sz="2000" b="1">
                <a:solidFill>
                  <a:srgbClr val="E60013"/>
                </a:solidFill>
              </a:rPr>
              <a:t>137</a:t>
            </a:r>
            <a:r>
              <a:rPr lang="zh-CN" altLang="en-US" sz="2000" b="1"/>
              <a:t> 个安全更新，</a:t>
            </a:r>
            <a:r>
              <a:rPr lang="zh-CN" altLang="en-US" sz="2000" b="1">
                <a:solidFill>
                  <a:srgbClr val="E60013"/>
                </a:solidFill>
              </a:rPr>
              <a:t>含 </a:t>
            </a:r>
            <a:r>
              <a:rPr lang="en-US" altLang="zh-CN" sz="2000" b="1">
                <a:solidFill>
                  <a:srgbClr val="E60013"/>
                </a:solidFill>
              </a:rPr>
              <a:t>16</a:t>
            </a:r>
            <a:r>
              <a:rPr lang="zh-CN" altLang="en-US" sz="2000" b="1">
                <a:solidFill>
                  <a:srgbClr val="E60013"/>
                </a:solidFill>
              </a:rPr>
              <a:t> 个严重漏洞及 </a:t>
            </a:r>
            <a:r>
              <a:rPr lang="en-US" altLang="zh-CN" sz="2000" b="1">
                <a:solidFill>
                  <a:srgbClr val="E60013"/>
                </a:solidFill>
              </a:rPr>
              <a:t>5</a:t>
            </a:r>
            <a:r>
              <a:rPr lang="zh-CN" altLang="en-US" sz="2000" b="1">
                <a:solidFill>
                  <a:srgbClr val="E60013"/>
                </a:solidFill>
              </a:rPr>
              <a:t>1 个高危漏洞</a:t>
            </a:r>
            <a:endParaRPr lang="zh-CN" altLang="en-US" sz="2000" b="1">
              <a:solidFill>
                <a:srgbClr val="E60013"/>
              </a:solidFill>
            </a:endParaRPr>
          </a:p>
          <a:p>
            <a:pPr lvl="1"/>
            <a:r>
              <a:rPr lang="zh-CN" altLang="en-US" sz="2000"/>
              <a:t>包括针对 </a:t>
            </a:r>
            <a:r>
              <a:rPr lang="en-US" altLang="zh-CN" sz="2000"/>
              <a:t>Apache HTTPD </a:t>
            </a:r>
            <a:r>
              <a:rPr lang="zh-CN" altLang="en-US" sz="2000"/>
              <a:t>及 </a:t>
            </a:r>
            <a:r>
              <a:rPr lang="en-US" altLang="zh-CN" sz="2000"/>
              <a:t>nginx</a:t>
            </a:r>
            <a:r>
              <a:rPr lang="zh-CN" altLang="en-US" sz="2000"/>
              <a:t> 的 </a:t>
            </a:r>
            <a:r>
              <a:rPr lang="en-US" altLang="zh-CN" sz="2000"/>
              <a:t>HTTP/2 Bomb </a:t>
            </a:r>
            <a:r>
              <a:rPr lang="zh-CN" altLang="en-US" sz="2000"/>
              <a:t>内存放大型拒绝服务漏洞的修复，</a:t>
            </a:r>
            <a:br>
              <a:rPr lang="zh-CN" altLang="en-US" sz="2000"/>
            </a:br>
            <a:r>
              <a:rPr lang="zh-CN" altLang="en-US" sz="2000"/>
              <a:t>服务器用户请尽快更新</a:t>
            </a:r>
            <a:r>
              <a:rPr lang="zh-CN" altLang="en-US" sz="2000" b="1"/>
              <a:t>！</a:t>
            </a:r>
            <a:endParaRPr lang="zh-CN" altLang="en-US" sz="1710" b="1"/>
          </a:p>
        </p:txBody>
      </p:sp>
      <p:sp>
        <p:nvSpPr>
          <p:cNvPr id="4" name="文本占位符 3"/>
          <p:cNvSpPr>
            <a:spLocks noGrp="1"/>
          </p:cNvSpPr>
          <p:nvPr>
            <p:ph type="body" idx="10"/>
          </p:nvPr>
        </p:nvSpPr>
        <p:spPr/>
        <p:txBody>
          <a:bodyPr/>
          <a:p>
            <a:r>
              <a:rPr lang="zh-CN" altLang="en-US"/>
              <a:t>白铭骢</a:t>
            </a:r>
            <a:endParaRPr lang="zh-CN" altLang="en-US"/>
          </a:p>
        </p:txBody>
      </p:sp>
      <p:pic>
        <p:nvPicPr>
          <p:cNvPr id="7" name="图片 6" descr="upload_post_object_v2_3539254031"/>
          <p:cNvPicPr>
            <a:picLocks noChangeAspect="1"/>
          </p:cNvPicPr>
          <p:nvPr/>
        </p:nvPicPr>
        <p:blipFill>
          <a:blip r:embed="rId2"/>
          <a:srcRect l="10000" t="29569" r="10000" b="25497"/>
          <a:stretch>
            <a:fillRect/>
          </a:stretch>
        </p:blipFill>
        <p:spPr>
          <a:xfrm>
            <a:off x="9669557" y="942314"/>
            <a:ext cx="2522443" cy="252244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OpenWrt</a:t>
            </a:r>
            <a:endParaRPr lang="zh-CN" altLang="en-US"/>
          </a:p>
        </p:txBody>
      </p:sp>
      <p:sp>
        <p:nvSpPr>
          <p:cNvPr id="3" name="内容占位符 2"/>
          <p:cNvSpPr>
            <a:spLocks noGrp="1"/>
          </p:cNvSpPr>
          <p:nvPr>
            <p:ph idx="1"/>
          </p:nvPr>
        </p:nvSpPr>
        <p:spPr>
          <a:xfrm>
            <a:off x="513999" y="1259762"/>
            <a:ext cx="11146995" cy="4657501"/>
          </a:xfrm>
        </p:spPr>
        <p:txBody>
          <a:bodyPr/>
          <a:p>
            <a:r>
              <a:rPr lang="zh-CN" altLang="en-US"/>
              <a:t>三周前，</a:t>
            </a:r>
            <a:r>
              <a:rPr lang="en-US" altLang="zh-CN"/>
              <a:t>Xinmu </a:t>
            </a:r>
            <a:r>
              <a:rPr lang="zh-CN" altLang="en-US"/>
              <a:t>向上游</a:t>
            </a:r>
            <a:r>
              <a:rPr lang="zh-CN" altLang="en-US">
                <a:hlinkClick r:id="rId1"/>
              </a:rPr>
              <a:t>提交了</a:t>
            </a:r>
            <a:r>
              <a:rPr lang="zh-CN" altLang="en-US"/>
              <a:t>三个内核补丁，可为 </a:t>
            </a:r>
            <a:r>
              <a:rPr lang="en-US" altLang="zh-CN"/>
              <a:t>OpenWrt </a:t>
            </a:r>
            <a:r>
              <a:rPr lang="zh-CN" altLang="en-US"/>
              <a:t>使用的 6.12 内核添加了龙芯 2</a:t>
            </a:r>
            <a:r>
              <a:rPr lang="en-US" altLang="zh-CN"/>
              <a:t>K3000/3B6000M SoC </a:t>
            </a:r>
            <a:r>
              <a:rPr lang="zh-CN" altLang="en-US"/>
              <a:t>集成以太网的支持</a:t>
            </a:r>
            <a:endParaRPr lang="zh-CN" altLang="en-US"/>
          </a:p>
          <a:p>
            <a:pPr lvl="1"/>
            <a:r>
              <a:rPr lang="zh-CN" altLang="en-US"/>
              <a:t>目前该拉取请求已合并，下一版本将包含</a:t>
            </a:r>
            <a:endParaRPr lang="zh-CN" altLang="en-US"/>
          </a:p>
        </p:txBody>
      </p:sp>
      <p:sp>
        <p:nvSpPr>
          <p:cNvPr id="4" name="文本占位符 3"/>
          <p:cNvSpPr>
            <a:spLocks noGrp="1"/>
          </p:cNvSpPr>
          <p:nvPr>
            <p:ph type="body" idx="10"/>
          </p:nvPr>
        </p:nvSpPr>
        <p:spPr/>
        <p:txBody>
          <a:bodyPr/>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Proxmox VE </a:t>
            </a:r>
            <a:r>
              <a:rPr lang="zh-CN" altLang="en-US"/>
              <a:t>主线化</a:t>
            </a:r>
            <a:endParaRPr lang="zh-CN" altLang="en-US"/>
          </a:p>
        </p:txBody>
      </p:sp>
      <p:sp>
        <p:nvSpPr>
          <p:cNvPr id="3" name="内容占位符 2"/>
          <p:cNvSpPr>
            <a:spLocks noGrp="1"/>
          </p:cNvSpPr>
          <p:nvPr>
            <p:ph idx="1"/>
          </p:nvPr>
        </p:nvSpPr>
        <p:spPr>
          <a:xfrm>
            <a:off x="513999" y="1259762"/>
            <a:ext cx="7867948" cy="4657501"/>
          </a:xfrm>
        </p:spPr>
        <p:txBody>
          <a:bodyPr/>
          <a:p>
            <a:r>
              <a:rPr lang="zh-CN" altLang="en-US" sz="2000"/>
              <a:t>吴楷阳与白铭骢发起了面向主线化 </a:t>
            </a:r>
            <a:r>
              <a:rPr lang="en-US" altLang="zh-CN" sz="2000"/>
              <a:t>Proxmox VE </a:t>
            </a:r>
            <a:r>
              <a:rPr lang="zh-CN" altLang="en-US" sz="2000"/>
              <a:t>龙架构移植，所有补丁跟随上游最新更改，并在 </a:t>
            </a:r>
            <a:r>
              <a:rPr lang="en-US" altLang="zh-CN" sz="2000"/>
              <a:t>GitHub </a:t>
            </a:r>
            <a:r>
              <a:rPr lang="en-US" altLang="zh-CN" sz="2000">
                <a:hlinkClick r:id="rId1"/>
              </a:rPr>
              <a:t>pve-loong64-port</a:t>
            </a:r>
            <a:r>
              <a:rPr lang="en-US" altLang="zh-CN" sz="2000"/>
              <a:t> </a:t>
            </a:r>
            <a:r>
              <a:rPr lang="zh-CN" altLang="en-US" sz="2000"/>
              <a:t>组织维护</a:t>
            </a:r>
            <a:endParaRPr lang="zh-CN" altLang="en-US" sz="2000"/>
          </a:p>
          <a:p>
            <a:pPr lvl="1"/>
            <a:r>
              <a:rPr lang="zh-CN" altLang="en-US" sz="2000"/>
              <a:t>该移植基于 </a:t>
            </a:r>
            <a:r>
              <a:rPr lang="en-US" altLang="zh-CN" sz="2000"/>
              <a:t>Proxmox</a:t>
            </a:r>
            <a:r>
              <a:rPr lang="zh-CN" altLang="en-US" sz="2000"/>
              <a:t> </a:t>
            </a:r>
            <a:r>
              <a:rPr lang="en-US" altLang="zh-CN" sz="2000"/>
              <a:t>VE</a:t>
            </a:r>
            <a:r>
              <a:rPr lang="zh-CN" altLang="en-US" sz="2000"/>
              <a:t> </a:t>
            </a:r>
            <a:r>
              <a:rPr lang="en-US" altLang="zh-CN" sz="2000"/>
              <a:t>9.2.x </a:t>
            </a:r>
            <a:r>
              <a:rPr lang="zh-CN" altLang="en-US" sz="2000"/>
              <a:t>和 </a:t>
            </a:r>
            <a:r>
              <a:rPr lang="en-US" altLang="zh-CN" sz="2000"/>
              <a:t>Miao Wang </a:t>
            </a:r>
            <a:r>
              <a:rPr lang="zh-CN" altLang="en-US" sz="2000"/>
              <a:t>维护的非官方龙架构 </a:t>
            </a:r>
            <a:r>
              <a:rPr lang="en-US" altLang="zh-CN" sz="2000"/>
              <a:t>Debian 13 </a:t>
            </a:r>
            <a:r>
              <a:rPr lang="zh-CN" altLang="en-US" sz="2000"/>
              <a:t>移植（</a:t>
            </a:r>
            <a:r>
              <a:rPr lang="en-US" altLang="zh-CN" sz="2000"/>
              <a:t>Loong13 </a:t>
            </a:r>
            <a:r>
              <a:rPr lang="zh-CN" altLang="en-US" sz="2000"/>
              <a:t>项目）</a:t>
            </a:r>
            <a:endParaRPr lang="zh-CN" altLang="en-US" sz="2000"/>
          </a:p>
          <a:p>
            <a:pPr lvl="1"/>
            <a:r>
              <a:rPr lang="zh-CN" altLang="en-US" sz="2000"/>
              <a:t>与上游联系后，上游对该移植持积极态度，但提出了目前龙架构设备在欧洲缺少购买方式、</a:t>
            </a:r>
            <a:r>
              <a:rPr lang="en-US" altLang="zh-CN" sz="2000"/>
              <a:t>Debian </a:t>
            </a:r>
            <a:r>
              <a:rPr lang="zh-CN" altLang="en-US" sz="2000"/>
              <a:t>官方稳定版尚未支持龙架构两个问题，因而暂时暂时拒绝了上游化</a:t>
            </a:r>
            <a:endParaRPr lang="zh-CN" altLang="en-US" sz="2000"/>
          </a:p>
          <a:p>
            <a:pPr lvl="1"/>
            <a:r>
              <a:rPr lang="zh-CN" altLang="en-US" sz="2000"/>
              <a:t>在上游接纳前，我们将继续贡献针对多架构支持的普适性补丁</a:t>
            </a:r>
            <a:endParaRPr lang="zh-CN" altLang="en-US" sz="2000"/>
          </a:p>
          <a:p>
            <a:pPr lvl="0"/>
            <a:r>
              <a:rPr lang="zh-CN" altLang="en-US" sz="2000"/>
              <a:t>安装方法</a:t>
            </a:r>
            <a:endParaRPr lang="zh-CN" altLang="en-US" sz="2000"/>
          </a:p>
          <a:p>
            <a:pPr lvl="1"/>
            <a:r>
              <a:rPr lang="zh-CN" altLang="en-US" sz="2000"/>
              <a:t>给 </a:t>
            </a:r>
            <a:r>
              <a:rPr lang="en-US" altLang="zh-CN" sz="2000"/>
              <a:t>Debian 13 (Loong13) </a:t>
            </a:r>
            <a:r>
              <a:rPr lang="zh-CN" altLang="en-US" sz="2000"/>
              <a:t>加上 </a:t>
            </a:r>
            <a:r>
              <a:rPr lang="en-US" altLang="zh-CN" sz="2000"/>
              <a:t>https://pve.loongfans.cn/ </a:t>
            </a:r>
            <a:r>
              <a:rPr lang="zh-CN" altLang="en-US" sz="2000"/>
              <a:t>软件仓库并安装 </a:t>
            </a:r>
            <a:r>
              <a:rPr lang="en-US" altLang="zh-CN" sz="2000"/>
              <a:t>proxmox-ve </a:t>
            </a:r>
            <a:r>
              <a:rPr lang="zh-CN" altLang="en-US" sz="2000"/>
              <a:t>元包即可试用</a:t>
            </a:r>
            <a:endParaRPr lang="zh-CN" altLang="en-US" sz="2000"/>
          </a:p>
          <a:p>
            <a:pPr lvl="1"/>
            <a:r>
              <a:rPr lang="zh-CN" altLang="en-US" sz="2000"/>
              <a:t>当前，我们正在进行该移植 </a:t>
            </a:r>
            <a:r>
              <a:rPr lang="en-US" altLang="zh-CN" sz="2000"/>
              <a:t>ISO </a:t>
            </a:r>
            <a:r>
              <a:rPr lang="zh-CN" altLang="en-US" sz="2000"/>
              <a:t>安装镜像制作的工作，计划</a:t>
            </a:r>
            <a:br>
              <a:rPr lang="zh-CN" altLang="en-US" sz="2000"/>
            </a:br>
            <a:r>
              <a:rPr lang="zh-CN" altLang="en-US" sz="2000"/>
              <a:t>近期发布非官方移植的 </a:t>
            </a:r>
            <a:r>
              <a:rPr lang="en-US" altLang="zh-CN" sz="2000"/>
              <a:t>ISO </a:t>
            </a:r>
            <a:r>
              <a:rPr lang="zh-CN" altLang="en-US" sz="2000"/>
              <a:t>安装镜像</a:t>
            </a:r>
            <a:endParaRPr lang="en-US" altLang="zh-CN" sz="2000"/>
          </a:p>
        </p:txBody>
      </p:sp>
      <p:sp>
        <p:nvSpPr>
          <p:cNvPr id="4" name="文本占位符 3"/>
          <p:cNvSpPr>
            <a:spLocks noGrp="1"/>
          </p:cNvSpPr>
          <p:nvPr>
            <p:ph type="body" idx="10"/>
          </p:nvPr>
        </p:nvSpPr>
        <p:spPr/>
        <p:txBody>
          <a:bodyPr/>
          <a:p>
            <a:r>
              <a:rPr lang="zh-CN" altLang="en-US"/>
              <a:t>吴楷阳</a:t>
            </a:r>
            <a:endParaRPr lang="zh-CN" altLang="en-US"/>
          </a:p>
        </p:txBody>
      </p:sp>
      <p:pic>
        <p:nvPicPr>
          <p:cNvPr id="5" name="图片 4" descr="post_object_image_2418426419"/>
          <p:cNvPicPr>
            <a:picLocks noChangeAspect="1"/>
          </p:cNvPicPr>
          <p:nvPr/>
        </p:nvPicPr>
        <p:blipFill>
          <a:blip r:embed="rId2"/>
          <a:stretch>
            <a:fillRect/>
          </a:stretch>
        </p:blipFill>
        <p:spPr>
          <a:xfrm>
            <a:off x="8381931" y="330781"/>
            <a:ext cx="3810000" cy="3810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rPr>
              <a:t>快速报告</a:t>
            </a:r>
            <a:endParaRPr lang="zh-CN" altLang="en-US"/>
          </a:p>
        </p:txBody>
      </p:sp>
      <p:sp>
        <p:nvSpPr>
          <p:cNvPr id="2" name="副标题 1"/>
          <p:cNvSpPr/>
          <p:nvPr>
            <p:ph type="subTitle" idx="1"/>
          </p:nvPr>
        </p:nvSpPr>
        <p:spPr>
          <a:xfrm>
            <a:off x="2420684" y="3294697"/>
            <a:ext cx="4418126" cy="497923"/>
          </a:xfrm>
        </p:spPr>
        <p:txBody>
          <a:bodyPr/>
          <a:p>
            <a:r>
              <a:rPr lang="zh-CN" altLang="en-US" sz="2800">
                <a:solidFill>
                  <a:schemeClr val="tx1"/>
                </a:solidFill>
                <a:ea typeface="Source Han Sans CN" charset="0"/>
              </a:rPr>
              <a:t>社区事务</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零刻 </a:t>
            </a:r>
            <a:r>
              <a:rPr lang="en-US" altLang="zh-CN"/>
              <a:t>ME PRO LX </a:t>
            </a:r>
            <a:r>
              <a:rPr lang="zh-CN" altLang="en-US"/>
              <a:t>公测</a:t>
            </a:r>
            <a:endParaRPr lang="zh-CN" altLang="en-US"/>
          </a:p>
        </p:txBody>
      </p:sp>
      <p:sp>
        <p:nvSpPr>
          <p:cNvPr id="3" name="内容占位符 2"/>
          <p:cNvSpPr>
            <a:spLocks noGrp="1"/>
          </p:cNvSpPr>
          <p:nvPr>
            <p:ph idx="1"/>
          </p:nvPr>
        </p:nvSpPr>
        <p:spPr>
          <a:xfrm>
            <a:off x="513999" y="1259762"/>
            <a:ext cx="6875312" cy="5093351"/>
          </a:xfrm>
        </p:spPr>
        <p:txBody>
          <a:bodyPr/>
          <a:p>
            <a:r>
              <a:rPr lang="zh-CN" altLang="en-US" sz="2000" b="1">
                <a:solidFill>
                  <a:srgbClr val="E60013"/>
                </a:solidFill>
              </a:rPr>
              <a:t>基于龙芯 </a:t>
            </a:r>
            <a:r>
              <a:rPr lang="en-US" altLang="zh-CN" sz="2000" b="1">
                <a:solidFill>
                  <a:srgbClr val="E60013"/>
                </a:solidFill>
              </a:rPr>
              <a:t>2K3000 </a:t>
            </a:r>
            <a:r>
              <a:rPr lang="zh-CN" altLang="en-US" sz="2000" b="1">
                <a:solidFill>
                  <a:srgbClr val="E60013"/>
                </a:solidFill>
              </a:rPr>
              <a:t>的零刻 </a:t>
            </a:r>
            <a:r>
              <a:rPr lang="en-US" altLang="zh-CN" sz="2000" b="1">
                <a:solidFill>
                  <a:srgbClr val="E60013"/>
                </a:solidFill>
              </a:rPr>
              <a:t>NAS </a:t>
            </a:r>
            <a:r>
              <a:rPr lang="zh-CN" altLang="en-US" sz="2000" b="1">
                <a:solidFill>
                  <a:srgbClr val="E60013"/>
                </a:solidFill>
              </a:rPr>
              <a:t>来啦！</a:t>
            </a:r>
            <a:endParaRPr lang="zh-CN" altLang="en-US" sz="2000" b="1">
              <a:solidFill>
                <a:srgbClr val="E60013"/>
              </a:solidFill>
            </a:endParaRPr>
          </a:p>
          <a:p>
            <a:pPr lvl="1"/>
            <a:r>
              <a:rPr lang="zh-CN" altLang="en-US" sz="2000"/>
              <a:t>开放公测：留意公众号信息，填表即可参与（</a:t>
            </a:r>
            <a:r>
              <a:rPr lang="en-US" altLang="zh-CN" sz="2000"/>
              <a:t>10 </a:t>
            </a:r>
            <a:r>
              <a:rPr lang="zh-CN" altLang="en-US" sz="2000"/>
              <a:t>台）</a:t>
            </a:r>
            <a:endParaRPr lang="zh-CN" altLang="en-US" sz="2000"/>
          </a:p>
          <a:p>
            <a:pPr lvl="1"/>
            <a:r>
              <a:rPr lang="zh-CN" altLang="en-US" sz="2000"/>
              <a:t>媒体评测：朋友们推荐，我们送测（</a:t>
            </a:r>
            <a:r>
              <a:rPr lang="en-US" altLang="zh-CN" sz="2000"/>
              <a:t>5 </a:t>
            </a:r>
            <a:r>
              <a:rPr lang="zh-CN" altLang="en-US" sz="2000"/>
              <a:t>台）</a:t>
            </a:r>
            <a:endParaRPr lang="zh-CN" altLang="en-US" sz="2000"/>
          </a:p>
          <a:p>
            <a:pPr lvl="0"/>
            <a:r>
              <a:rPr lang="zh-CN" altLang="en-US" sz="2000"/>
              <a:t>详细参数</a:t>
            </a:r>
            <a:endParaRPr lang="zh-CN" altLang="en-US" sz="2000"/>
          </a:p>
          <a:p>
            <a:pPr lvl="1"/>
            <a:r>
              <a:rPr lang="en-US" altLang="zh-CN" sz="2000" b="1"/>
              <a:t>SoC: </a:t>
            </a:r>
            <a:r>
              <a:rPr lang="zh-CN" altLang="en-US" sz="2000"/>
              <a:t>龙芯 </a:t>
            </a:r>
            <a:r>
              <a:rPr lang="en-US" altLang="zh-CN" sz="2000"/>
              <a:t>2K3000 </a:t>
            </a:r>
            <a:r>
              <a:rPr lang="zh-CN" altLang="en-US" sz="2000"/>
              <a:t>@ </a:t>
            </a:r>
            <a:r>
              <a:rPr lang="en-US" altLang="zh-CN" sz="2000"/>
              <a:t>2.2GHz</a:t>
            </a:r>
            <a:r>
              <a:rPr lang="zh-CN" altLang="en-US" sz="2000"/>
              <a:t>（</a:t>
            </a:r>
            <a:r>
              <a:rPr lang="en-US" altLang="zh-CN" sz="2000"/>
              <a:t>8 </a:t>
            </a:r>
            <a:r>
              <a:rPr lang="zh-CN" altLang="en-US" sz="2000"/>
              <a:t>核心）</a:t>
            </a:r>
            <a:endParaRPr lang="zh-CN" altLang="en-US" sz="2000"/>
          </a:p>
          <a:p>
            <a:pPr lvl="1"/>
            <a:r>
              <a:rPr lang="zh-CN" altLang="en-US" sz="2000" b="1"/>
              <a:t>内存：</a:t>
            </a:r>
            <a:r>
              <a:rPr lang="en-US" altLang="zh-CN" sz="2000"/>
              <a:t>DDR4 SODIMM × 1</a:t>
            </a:r>
            <a:endParaRPr lang="en-US" altLang="zh-CN" sz="2000"/>
          </a:p>
          <a:p>
            <a:pPr lvl="1"/>
            <a:r>
              <a:rPr lang="zh-CN" altLang="en-US" sz="2000" b="1"/>
              <a:t>存储：</a:t>
            </a:r>
            <a:endParaRPr lang="zh-CN" altLang="en-US" sz="2000" b="1"/>
          </a:p>
          <a:p>
            <a:pPr lvl="2"/>
            <a:r>
              <a:rPr lang="zh-CN" altLang="en-US" sz="2000" b="1"/>
              <a:t>板载：</a:t>
            </a:r>
            <a:r>
              <a:rPr lang="en-US" altLang="zh-CN" sz="2000"/>
              <a:t>64GB eMMC</a:t>
            </a:r>
            <a:endParaRPr lang="en-US" altLang="zh-CN" sz="2000"/>
          </a:p>
          <a:p>
            <a:pPr lvl="2"/>
            <a:r>
              <a:rPr lang="en-US" altLang="zh-CN" sz="2000" b="1"/>
              <a:t>m.2: </a:t>
            </a:r>
            <a:r>
              <a:rPr lang="en-US" altLang="zh-CN" sz="2000"/>
              <a:t>NVMe 2280 </a:t>
            </a:r>
            <a:r>
              <a:rPr lang="zh-CN" altLang="en-US" sz="2000"/>
              <a:t>规格插槽 × </a:t>
            </a:r>
            <a:r>
              <a:rPr lang="en-US" altLang="zh-CN" sz="2000"/>
              <a:t>1</a:t>
            </a:r>
            <a:br>
              <a:rPr lang="en-US" altLang="zh-CN" sz="2000"/>
            </a:br>
            <a:r>
              <a:rPr lang="en-US" altLang="zh-CN" sz="2000"/>
              <a:t>        SATA 2280 </a:t>
            </a:r>
            <a:r>
              <a:rPr lang="zh-CN" altLang="en-US" sz="2000"/>
              <a:t>规格插槽 × </a:t>
            </a:r>
            <a:r>
              <a:rPr lang="en-US" altLang="zh-CN" sz="2000"/>
              <a:t>1</a:t>
            </a:r>
            <a:endParaRPr lang="zh-CN" altLang="en-US" sz="1830"/>
          </a:p>
          <a:p>
            <a:pPr lvl="2"/>
            <a:r>
              <a:rPr lang="en-US" altLang="zh-CN" sz="1830" b="1"/>
              <a:t>3.5'' </a:t>
            </a:r>
            <a:r>
              <a:rPr lang="zh-CN" altLang="en-US" sz="1830" b="1"/>
              <a:t>盘位：</a:t>
            </a:r>
            <a:r>
              <a:rPr lang="en-US" altLang="zh-CN" sz="1830"/>
              <a:t>SATA </a:t>
            </a:r>
            <a:r>
              <a:rPr lang="zh-CN" altLang="en-US" sz="1830"/>
              <a:t>盘位 × </a:t>
            </a:r>
            <a:r>
              <a:rPr lang="en-US" altLang="zh-CN" sz="1830"/>
              <a:t>2/4</a:t>
            </a:r>
            <a:endParaRPr lang="zh-CN" altLang="en-US" sz="1830"/>
          </a:p>
          <a:p>
            <a:pPr lvl="1"/>
            <a:r>
              <a:rPr lang="zh-CN" altLang="en-US" sz="1830" b="1"/>
              <a:t>网络接口：</a:t>
            </a:r>
            <a:endParaRPr lang="zh-CN" altLang="en-US" sz="1830" b="1"/>
          </a:p>
          <a:p>
            <a:pPr lvl="2"/>
            <a:r>
              <a:rPr lang="zh-CN" altLang="en-US" sz="1830" b="1"/>
              <a:t>以太网：</a:t>
            </a:r>
            <a:r>
              <a:rPr lang="en-US" altLang="zh-CN" sz="1830"/>
              <a:t>2.5GbE</a:t>
            </a:r>
            <a:r>
              <a:rPr lang="zh-CN" altLang="en-US" sz="1830"/>
              <a:t> </a:t>
            </a:r>
            <a:r>
              <a:rPr lang="en-US" altLang="zh-CN" sz="1830"/>
              <a:t>(Realtek RTL8125) </a:t>
            </a:r>
            <a:r>
              <a:rPr lang="zh-CN" altLang="en-US" sz="1830"/>
              <a:t>× </a:t>
            </a:r>
            <a:r>
              <a:rPr lang="en-US" altLang="zh-CN" sz="1830"/>
              <a:t>2</a:t>
            </a:r>
            <a:endParaRPr lang="en-US" altLang="zh-CN" sz="1830"/>
          </a:p>
          <a:p>
            <a:pPr lvl="2"/>
            <a:r>
              <a:rPr lang="en-US" altLang="zh-CN" sz="1825" b="1"/>
              <a:t>Wi</a:t>
            </a:r>
            <a:r>
              <a:rPr lang="zh-CN" altLang="en-US" sz="1825" b="1"/>
              <a:t>-</a:t>
            </a:r>
            <a:r>
              <a:rPr lang="en-US" altLang="zh-CN" sz="1825" b="1"/>
              <a:t>Fi 6: </a:t>
            </a:r>
            <a:r>
              <a:rPr lang="en-US" altLang="zh-CN" sz="1825"/>
              <a:t>AW</a:t>
            </a:r>
            <a:r>
              <a:rPr lang="zh-CN" altLang="en-US" sz="1825"/>
              <a:t>-</a:t>
            </a:r>
            <a:r>
              <a:rPr lang="en-US" altLang="zh-CN" sz="1825"/>
              <a:t>XB647NF (MediaTek MT7920)</a:t>
            </a:r>
            <a:r>
              <a:rPr lang="zh-CN" altLang="en-US" sz="1825"/>
              <a:t>，可更换</a:t>
            </a:r>
            <a:endParaRPr lang="zh-CN" altLang="en-US" sz="1825"/>
          </a:p>
        </p:txBody>
      </p:sp>
      <p:sp>
        <p:nvSpPr>
          <p:cNvPr id="4" name="文本占位符 3"/>
          <p:cNvSpPr>
            <a:spLocks noGrp="1"/>
          </p:cNvSpPr>
          <p:nvPr>
            <p:ph type="body" idx="10"/>
          </p:nvPr>
        </p:nvSpPr>
        <p:spPr/>
        <p:txBody>
          <a:bodyPr/>
          <a:p>
            <a:r>
              <a:rPr lang="zh-CN" altLang="en-US"/>
              <a:t>白铭骢</a:t>
            </a:r>
            <a:endParaRPr lang="zh-CN" altLang="en-US"/>
          </a:p>
        </p:txBody>
      </p:sp>
      <p:pic>
        <p:nvPicPr>
          <p:cNvPr id="5" name="图片 4" descr="post_object_image_332309722"/>
          <p:cNvPicPr>
            <a:picLocks noChangeAspect="1"/>
          </p:cNvPicPr>
          <p:nvPr/>
        </p:nvPicPr>
        <p:blipFill>
          <a:blip r:embed="rId1"/>
          <a:srcRect t="21093" b="18216"/>
          <a:stretch>
            <a:fillRect/>
          </a:stretch>
        </p:blipFill>
        <p:spPr>
          <a:xfrm>
            <a:off x="7389495" y="0"/>
            <a:ext cx="4802505" cy="2189480"/>
          </a:xfrm>
          <a:prstGeom prst="rect">
            <a:avLst/>
          </a:prstGeom>
          <a:effectLst>
            <a:outerShdw blurRad="190500" dist="63500" dir="5400000" algn="t" rotWithShape="0">
              <a:srgbClr val="000000">
                <a:alpha val="30000"/>
              </a:srgbClr>
            </a:outerShdw>
          </a:effectLst>
        </p:spPr>
      </p:pic>
      <p:pic>
        <p:nvPicPr>
          <p:cNvPr id="6" name="图片 5" descr="post_object_image_1392159347"/>
          <p:cNvPicPr>
            <a:picLocks noChangeAspect="1"/>
          </p:cNvPicPr>
          <p:nvPr/>
        </p:nvPicPr>
        <p:blipFill>
          <a:blip r:embed="rId2"/>
          <a:srcRect t="16299" b="9588"/>
          <a:stretch>
            <a:fillRect/>
          </a:stretch>
        </p:blipFill>
        <p:spPr>
          <a:xfrm>
            <a:off x="7389495" y="2189480"/>
            <a:ext cx="4802505" cy="2673350"/>
          </a:xfrm>
          <a:prstGeom prst="rect">
            <a:avLst/>
          </a:prstGeom>
          <a:effectLst>
            <a:outerShdw blurRad="190500" dist="63500" dir="5400000" algn="t" rotWithShape="0">
              <a:srgbClr val="000000">
                <a:alpha val="30000"/>
              </a:srgbClr>
            </a:outerShdw>
          </a:effectLst>
        </p:spPr>
      </p:pic>
      <p:pic>
        <p:nvPicPr>
          <p:cNvPr id="7" name="图片 6" descr="post_object_image_1646466092"/>
          <p:cNvPicPr>
            <a:picLocks noChangeAspect="1"/>
          </p:cNvPicPr>
          <p:nvPr/>
        </p:nvPicPr>
        <p:blipFill>
          <a:blip r:embed="rId3"/>
          <a:srcRect t="26657" b="18011"/>
          <a:stretch>
            <a:fillRect/>
          </a:stretch>
        </p:blipFill>
        <p:spPr>
          <a:xfrm>
            <a:off x="7389495" y="4862195"/>
            <a:ext cx="4802505" cy="1995805"/>
          </a:xfrm>
          <a:prstGeom prst="rect">
            <a:avLst/>
          </a:prstGeom>
          <a:effectLst>
            <a:outerShdw blurRad="190500" dist="63500" dir="5400000" algn="t" rotWithShape="0">
              <a:srgbClr val="000000">
                <a:alpha val="30000"/>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ea typeface="Source Han Sans CN" charset="0"/>
              </a:rPr>
              <a:t>开发板漂流计划：新硬件可用</a:t>
            </a:r>
            <a:endParaRPr lang="zh-CN" altLang="en-US">
              <a:ea typeface="Source Han Sans CN" charset="0"/>
            </a:endParaRPr>
          </a:p>
        </p:txBody>
      </p:sp>
      <p:sp>
        <p:nvSpPr>
          <p:cNvPr id="3" name="内容占位符 2"/>
          <p:cNvSpPr>
            <a:spLocks noGrp="1"/>
          </p:cNvSpPr>
          <p:nvPr>
            <p:ph idx="1"/>
          </p:nvPr>
        </p:nvSpPr>
        <p:spPr>
          <a:xfrm>
            <a:off x="513999" y="1259762"/>
            <a:ext cx="7713323" cy="4657501"/>
          </a:xfrm>
        </p:spPr>
        <p:txBody>
          <a:bodyPr/>
          <a:p>
            <a:pPr lvl="0"/>
            <a:r>
              <a:rPr lang="zh-CN" altLang="en-US" sz="2200"/>
              <a:t>开发板漂流计划新到一批硬件，供各位开发者使用</a:t>
            </a:r>
            <a:endParaRPr lang="zh-CN" altLang="en-US" sz="2200"/>
          </a:p>
          <a:p>
            <a:pPr lvl="1"/>
            <a:r>
              <a:rPr lang="en-US" altLang="zh-CN" sz="2200"/>
              <a:t>8</a:t>
            </a:r>
            <a:r>
              <a:rPr lang="zh-CN" altLang="en-US" sz="2200"/>
              <a:t> 核 </a:t>
            </a:r>
            <a:r>
              <a:rPr lang="en-US" altLang="zh-CN" sz="2200"/>
              <a:t>3B6000</a:t>
            </a:r>
            <a:r>
              <a:rPr lang="zh-CN" altLang="en-US" sz="2200"/>
              <a:t> 主板 </a:t>
            </a:r>
            <a:r>
              <a:rPr lang="en-US" altLang="zh-CN" sz="2200"/>
              <a:t>(XB612B0_V1.2)</a:t>
            </a:r>
            <a:endParaRPr lang="en-US" altLang="zh-CN" sz="2200"/>
          </a:p>
          <a:p>
            <a:pPr lvl="1"/>
            <a:r>
              <a:rPr lang="en-US" altLang="zh-CN" sz="2200"/>
              <a:t>16</a:t>
            </a:r>
            <a:r>
              <a:rPr lang="zh-CN" altLang="en-US" sz="2200"/>
              <a:t> 核 3</a:t>
            </a:r>
            <a:r>
              <a:rPr lang="en-US" altLang="zh-CN" sz="2200"/>
              <a:t>B6000 </a:t>
            </a:r>
            <a:r>
              <a:rPr lang="zh-CN" altLang="en-US" sz="2200"/>
              <a:t>主板 (</a:t>
            </a:r>
            <a:r>
              <a:rPr lang="en-US" altLang="zh-CN" sz="2200"/>
              <a:t>XB612B0_V1.2)</a:t>
            </a:r>
            <a:endParaRPr lang="en-US" altLang="zh-CN" sz="2200"/>
          </a:p>
          <a:p>
            <a:pPr lvl="1"/>
            <a:r>
              <a:rPr lang="zh-CN" altLang="en-US" sz="2200"/>
              <a:t>可寄送或远程访问</a:t>
            </a:r>
            <a:endParaRPr lang="zh-CN" altLang="en-US" sz="2200"/>
          </a:p>
          <a:p>
            <a:pPr lvl="0"/>
            <a:r>
              <a:rPr lang="zh-CN" altLang="en-US" sz="2200"/>
              <a:t>如有需要，请通过二维码中群组我们或在 </a:t>
            </a:r>
            <a:r>
              <a:rPr lang="en-US" altLang="zh-CN" sz="2200"/>
              <a:t>GitHub </a:t>
            </a:r>
            <a:r>
              <a:rPr lang="zh-CN" altLang="en-US" sz="2200"/>
              <a:t>发起申请</a:t>
            </a:r>
            <a:endParaRPr lang="zh-CN" altLang="en-US" sz="2200"/>
          </a:p>
          <a:p>
            <a:pPr lvl="1"/>
            <a:r>
              <a:rPr lang="en-US" altLang="zh-CN" sz="2200">
                <a:hlinkClick r:id="rId1"/>
              </a:rPr>
              <a:t>https://github.com/loongson</a:t>
            </a:r>
            <a:r>
              <a:rPr lang="zh-CN" altLang="en-US" sz="2200">
                <a:hlinkClick r:id="rId1"/>
              </a:rPr>
              <a:t>-</a:t>
            </a:r>
            <a:r>
              <a:rPr lang="en-US" altLang="zh-CN" sz="2200">
                <a:hlinkClick r:id="rId1"/>
              </a:rPr>
              <a:t>community/1024</a:t>
            </a:r>
            <a:endParaRPr lang="zh-CN" altLang="en-US" sz="2560"/>
          </a:p>
        </p:txBody>
      </p:sp>
      <p:sp>
        <p:nvSpPr>
          <p:cNvPr id="4" name="文本占位符 3"/>
          <p:cNvSpPr>
            <a:spLocks noGrp="1"/>
          </p:cNvSpPr>
          <p:nvPr>
            <p:ph type="body" idx="10"/>
          </p:nvPr>
        </p:nvSpPr>
        <p:spPr/>
        <p:txBody>
          <a:bodyPr/>
          <a:p>
            <a:r>
              <a:rPr lang="zh-CN" altLang="en-US"/>
              <a:t>白铭骢</a:t>
            </a:r>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tx1"/>
                </a:solidFill>
                <a:ea typeface="Source Han Sans CN" charset="0"/>
              </a:rPr>
              <a:t>第</a:t>
            </a:r>
            <a:r>
              <a:rPr lang="zh-CN" altLang="en-US">
                <a:solidFill>
                  <a:schemeClr val="tx1"/>
                </a:solidFill>
                <a:ea typeface="Source Han Sans CN" charset="0"/>
                <a:cs typeface="Arial" panose="020B0604020202020204" pitchFamily="34" charset="0"/>
              </a:rPr>
              <a:t>三</a:t>
            </a:r>
            <a:r>
              <a:rPr lang="zh-CN" altLang="en-US">
                <a:solidFill>
                  <a:schemeClr val="tx1"/>
                </a:solidFill>
                <a:ea typeface="Source Han Sans CN" charset="0"/>
              </a:rPr>
              <a:t>次外语龙架构双周会</a:t>
            </a:r>
            <a:endParaRPr lang="zh-CN" altLang="en-US">
              <a:ea typeface="Source Han Sans CN" charset="0"/>
            </a:endParaRPr>
          </a:p>
        </p:txBody>
      </p:sp>
      <p:sp>
        <p:nvSpPr>
          <p:cNvPr id="3" name="内容占位符 2"/>
          <p:cNvSpPr>
            <a:spLocks noGrp="1"/>
          </p:cNvSpPr>
          <p:nvPr>
            <p:ph idx="1"/>
          </p:nvPr>
        </p:nvSpPr>
        <p:spPr>
          <a:xfrm>
            <a:off x="513999" y="1259762"/>
            <a:ext cx="10255398" cy="4657501"/>
          </a:xfrm>
        </p:spPr>
        <p:txBody>
          <a:bodyPr/>
          <a:p>
            <a:pPr lvl="0"/>
            <a:r>
              <a:rPr lang="zh-CN" altLang="en-US" sz="2200"/>
              <a:t>第</a:t>
            </a:r>
            <a:r>
              <a:rPr lang="zh-CN" altLang="en-US" sz="2200">
                <a:cs typeface="Arial" panose="020B0604020202020204" pitchFamily="34" charset="0"/>
              </a:rPr>
              <a:t>三</a:t>
            </a:r>
            <a:r>
              <a:rPr lang="zh-CN" altLang="en-US" sz="2200"/>
              <a:t>次会议：</a:t>
            </a:r>
            <a:r>
              <a:rPr lang="en-US" altLang="zh-CN" sz="2200"/>
              <a:t>UTC</a:t>
            </a:r>
            <a:r>
              <a:rPr lang="zh-CN" altLang="en-US" sz="2200"/>
              <a:t>+</a:t>
            </a:r>
            <a:r>
              <a:rPr lang="en-US" altLang="zh-CN" sz="2200"/>
              <a:t>8 </a:t>
            </a:r>
            <a:r>
              <a:rPr lang="zh-CN" altLang="en-US" sz="2200"/>
              <a:t>时间 </a:t>
            </a:r>
            <a:r>
              <a:rPr lang="en-US" altLang="zh-CN" sz="2200"/>
              <a:t>6</a:t>
            </a:r>
            <a:r>
              <a:rPr lang="zh-CN" altLang="en-US" sz="2200"/>
              <a:t> 月 </a:t>
            </a:r>
            <a:r>
              <a:rPr lang="en-US" altLang="zh-CN" sz="2200"/>
              <a:t>11</a:t>
            </a:r>
            <a:r>
              <a:rPr lang="zh-CN" altLang="en-US" sz="2200"/>
              <a:t> 日晚 </a:t>
            </a:r>
            <a:r>
              <a:rPr lang="en-US" altLang="zh-CN" sz="2200"/>
              <a:t>9 </a:t>
            </a:r>
            <a:r>
              <a:rPr lang="zh-CN" altLang="en-US" sz="2200"/>
              <a:t>时</a:t>
            </a:r>
            <a:endParaRPr lang="zh-CN" altLang="en-US" sz="2200"/>
          </a:p>
          <a:p>
            <a:pPr lvl="1"/>
            <a:r>
              <a:rPr lang="zh-CN" altLang="en-US" sz="2200"/>
              <a:t>欢迎各位继续参加，多交朋友，</a:t>
            </a:r>
            <a:r>
              <a:rPr lang="zh-CN" altLang="en-US" sz="2200" strike="sngStrike"/>
              <a:t>多练口语听力！</a:t>
            </a:r>
            <a:endParaRPr lang="zh-CN" altLang="en-US" sz="2200" strike="sngStrike"/>
          </a:p>
          <a:p>
            <a:pPr lvl="1"/>
            <a:r>
              <a:rPr lang="en-US" altLang="zh-CN" sz="2200" b="1">
                <a:solidFill>
                  <a:srgbClr val="E60013"/>
                </a:solidFill>
              </a:rPr>
              <a:t>Box64 </a:t>
            </a:r>
            <a:r>
              <a:rPr lang="zh-CN" altLang="en-US" sz="2200" b="1">
                <a:solidFill>
                  <a:srgbClr val="E60013"/>
                </a:solidFill>
              </a:rPr>
              <a:t>作者 </a:t>
            </a:r>
            <a:r>
              <a:rPr lang="en-US" altLang="zh-CN" sz="2200" b="1">
                <a:solidFill>
                  <a:srgbClr val="E60013"/>
                </a:solidFill>
              </a:rPr>
              <a:t>ptitSeb </a:t>
            </a:r>
            <a:r>
              <a:rPr lang="zh-CN" altLang="en-US" sz="2200" b="1">
                <a:solidFill>
                  <a:srgbClr val="E60013"/>
                </a:solidFill>
              </a:rPr>
              <a:t>将作专题报告，介绍 </a:t>
            </a:r>
            <a:r>
              <a:rPr lang="en-US" altLang="zh-CN" sz="2200" b="1">
                <a:solidFill>
                  <a:srgbClr val="E60013"/>
                </a:solidFill>
              </a:rPr>
              <a:t>Box64 </a:t>
            </a:r>
            <a:r>
              <a:rPr lang="zh-CN" altLang="en-US" sz="2200" b="1">
                <a:solidFill>
                  <a:srgbClr val="E60013"/>
                </a:solidFill>
              </a:rPr>
              <a:t>维护经验</a:t>
            </a:r>
            <a:endParaRPr lang="zh-CN" altLang="en-US" sz="2200" b="1">
              <a:solidFill>
                <a:srgbClr val="E60013"/>
              </a:solidFill>
            </a:endParaRPr>
          </a:p>
          <a:p>
            <a:pPr lvl="0"/>
            <a:r>
              <a:rPr lang="zh-CN" altLang="en-US" sz="2200"/>
              <a:t>欢迎订阅龙芯爱好者社区 </a:t>
            </a:r>
            <a:r>
              <a:rPr lang="en-US" altLang="zh-CN" sz="2200"/>
              <a:t>YouTube </a:t>
            </a:r>
            <a:r>
              <a:rPr lang="zh-CN" altLang="en-US" sz="2200"/>
              <a:t>频道</a:t>
            </a:r>
            <a:endParaRPr lang="zh-CN" altLang="en-US" sz="2200"/>
          </a:p>
          <a:p>
            <a:pPr lvl="1"/>
            <a:r>
              <a:rPr lang="en-US" altLang="zh-CN" sz="2200" b="1">
                <a:hlinkClick r:id="rId1"/>
              </a:rPr>
              <a:t>https://www.youtube.com/</a:t>
            </a:r>
            <a:r>
              <a:rPr lang="zh-CN" altLang="en-US" sz="2200" b="1">
                <a:hlinkClick r:id="rId1"/>
              </a:rPr>
              <a:t>@</a:t>
            </a:r>
            <a:r>
              <a:rPr lang="en-US" altLang="zh-CN" sz="2200" b="1">
                <a:hlinkClick r:id="rId1"/>
              </a:rPr>
              <a:t>loongfans</a:t>
            </a:r>
            <a:endParaRPr lang="zh-CN" altLang="en-US" sz="2200" b="1"/>
          </a:p>
        </p:txBody>
      </p:sp>
      <p:sp>
        <p:nvSpPr>
          <p:cNvPr id="4" name="文本占位符 3"/>
          <p:cNvSpPr>
            <a:spLocks noGrp="1"/>
          </p:cNvSpPr>
          <p:nvPr>
            <p:ph type="body" idx="10"/>
          </p:nvPr>
        </p:nvSpPr>
        <p:spPr/>
        <p:txBody>
          <a:bodyPr/>
          <a:p>
            <a:r>
              <a:rPr lang="zh-CN" altLang="en-US"/>
              <a:t>白铭骢</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39" name=""/>
        <p:cNvGrpSpPr/>
        <p:nvPr/>
      </p:nvGrpSpPr>
      <p:grpSpPr/>
      <p:sp>
        <p:nvSpPr>
          <p:cNvPr id="1048607" name="标题 1"/>
          <p:cNvSpPr>
            <a:spLocks noGrp="1"/>
          </p:cNvSpPr>
          <p:nvPr>
            <p:ph type="ctrTitle"/>
          </p:nvPr>
        </p:nvSpPr>
        <p:spPr>
          <a:xfrm>
            <a:off x="2420631" y="2236332"/>
            <a:ext cx="9923769" cy="1229761"/>
          </a:xfrm>
        </p:spPr>
        <p:txBody>
          <a:bodyPr/>
          <a:p>
            <a:r>
              <a:rPr lang="zh-CN" altLang="en-US" sz="7200">
                <a:solidFill>
                  <a:schemeClr val="tx1"/>
                </a:solidFill>
                <a:ea typeface="Source Han Sans CN" charset="0"/>
              </a:rPr>
              <a:t>问答环节</a:t>
            </a:r>
            <a:endParaRPr lang="zh-CN" altLang="en-US"/>
          </a:p>
        </p:txBody>
      </p:sp>
      <p:sp>
        <p:nvSpPr>
          <p:cNvPr id="2" name="副标题 1"/>
          <p:cNvSpPr/>
          <p:nvPr>
            <p:ph type="subTitle" idx="1"/>
          </p:nvPr>
        </p:nvSpPr>
        <p:spPr>
          <a:xfrm>
            <a:off x="2420684" y="3294697"/>
            <a:ext cx="4418126" cy="497923"/>
          </a:xfrm>
        </p:spPr>
        <p:txBody>
          <a:bodyPr/>
          <a:p>
            <a:r>
              <a:rPr lang="zh-CN" altLang="en-US" sz="2800"/>
              <a:t>社区问答及意见反馈</a:t>
            </a:r>
            <a:endParaRPr lang="zh-CN" altLang="en-US" sz="2800"/>
          </a:p>
        </p:txBody>
      </p:sp>
      <p:sp>
        <p:nvSpPr>
          <p:cNvPr id="1048609" name="文本占位符 3"/>
          <p:cNvSpPr>
            <a:spLocks noGrp="1"/>
          </p:cNvSpPr>
          <p:nvPr>
            <p:ph type="body" idx="10"/>
          </p:nvPr>
        </p:nvSpPr>
        <p:spPr>
          <a:xfrm>
            <a:off x="1652905" y="6353175"/>
            <a:ext cx="2215247" cy="367665"/>
          </a:xfrm>
        </p:spPr>
        <p:txBody>
          <a:bodyPr/>
          <a:p>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53" name=""/>
        <p:cNvGrpSpPr/>
        <p:nvPr/>
      </p:nvGrpSpPr>
      <p:grpSpPr/>
      <p:pic>
        <p:nvPicPr>
          <p:cNvPr id="2097155" name="图片 3" descr="upload_post_object_v2_3573890905"/>
          <p:cNvPicPr>
            <a:picLocks noChangeAspect="1"/>
          </p:cNvPicPr>
          <p:nvPr/>
        </p:nvPicPr>
        <p:blipFill>
          <a:blip r:embed="rId2"/>
          <a:srcRect l="9880" t="30263" r="9431" b="26132"/>
          <a:stretch>
            <a:fillRect/>
          </a:stretch>
        </p:blipFill>
        <p:spPr>
          <a:xfrm>
            <a:off x="8997890" y="2529078"/>
            <a:ext cx="1847344" cy="1800000"/>
          </a:xfrm>
          <a:prstGeom prst="rect">
            <a:avLst/>
          </a:prstGeom>
        </p:spPr>
      </p:pic>
      <p:pic>
        <p:nvPicPr>
          <p:cNvPr id="2097156" name="图片 6" descr="upload_post_object_v2_423861644"/>
          <p:cNvPicPr>
            <a:picLocks noChangeAspect="1"/>
          </p:cNvPicPr>
          <p:nvPr/>
        </p:nvPicPr>
        <p:blipFill>
          <a:blip r:embed="rId3"/>
          <a:stretch>
            <a:fillRect/>
          </a:stretch>
        </p:blipFill>
        <p:spPr>
          <a:xfrm>
            <a:off x="6771600" y="2529000"/>
            <a:ext cx="1932320" cy="1800000"/>
          </a:xfrm>
          <a:prstGeom prst="rect">
            <a:avLst/>
          </a:prstGeom>
        </p:spPr>
      </p:pic>
    </p:spTree>
  </p:cSld>
  <p:clrMapOvr>
    <a:masterClrMapping/>
  </p:clrMapOvr>
</p:sld>
</file>

<file path=ppt/theme/theme1.xml><?xml version="1.0" encoding="utf-8"?>
<a:theme xmlns:a="http://schemas.openxmlformats.org/drawingml/2006/main" name="龙架构双周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spect">
      <a:majorFont>
        <a:latin typeface="Source Han Sans CN"/>
        <a:ea typeface=""/>
        <a:cs typeface=""/>
        <a:font script="Jpan" typeface="ＭＳ ゴシック"/>
        <a:font script="Hang" typeface="굴림"/>
        <a:font script="Hans" typeface="Source Han Sans CN"/>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Source Han Sans CN"/>
        <a:ea typeface=""/>
        <a:cs typeface=""/>
        <a:font script="Jpan" typeface="ＭＳ ゴシック"/>
        <a:font script="Hang" typeface="굴림"/>
        <a:font script="Hans" typeface="Source Han Sans CN"/>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ource Sans 3"/>
        <a:ea typeface=""/>
        <a:cs typeface=""/>
        <a:font script="Jpan" typeface="ＭＳ Ｐゴシック"/>
        <a:font script="Hang" typeface="맑은 고딕"/>
        <a:font script="Hans" typeface="宋体"/>
        <a:font script="Hant" typeface="新細明體"/>
        <a:font script="Arab" typeface="Source Sans 3"/>
        <a:font script="Hebr" typeface="Source Sans 3"/>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3"/>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ource Sans 3"/>
        <a:ea typeface=""/>
        <a:cs typeface=""/>
        <a:font script="Jpan" typeface="ＭＳ Ｐゴシック"/>
        <a:font script="Hang" typeface="맑은 고딕"/>
        <a:font script="Hans" typeface="宋体"/>
        <a:font script="Hant" typeface="新細明體"/>
        <a:font script="Arab" typeface="Source Sans 3"/>
        <a:font script="Hebr" typeface="Source Sans 3"/>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Source Sans 3"/>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7490</Words>
  <Application>WPS Office WWO_wpscloud_20260521192124-597ff31d3d</Application>
  <PresentationFormat/>
  <Paragraphs>280</Paragraphs>
  <Slides>28</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28</vt:i4>
      </vt:variant>
    </vt:vector>
  </HeadingPairs>
  <TitlesOfParts>
    <vt:vector size="44" baseType="lpstr">
      <vt:lpstr>Arial</vt:lpstr>
      <vt:lpstr>宋体</vt:lpstr>
      <vt:lpstr>Wingdings</vt:lpstr>
      <vt:lpstr>Source Sans 3</vt:lpstr>
      <vt:lpstr>Noto Sans Thai</vt:lpstr>
      <vt:lpstr>Source Han Sans CN</vt:lpstr>
      <vt:lpstr>Noto Sans Mono CJK JP</vt:lpstr>
      <vt:lpstr>微软雅黑</vt:lpstr>
      <vt:lpstr>汉仪旗黑KW 55S</vt:lpstr>
      <vt:lpstr>Fira Code</vt:lpstr>
      <vt:lpstr>Source Han Sans CN</vt:lpstr>
      <vt:lpstr>宋体</vt:lpstr>
      <vt:lpstr>汉仪书宋二KW</vt:lpstr>
      <vt:lpstr>MS PGothic</vt:lpstr>
      <vt:lpstr>Kingsoft Confetti</vt:lpstr>
      <vt:lpstr>龙架构双周会</vt:lpstr>
      <vt:lpstr>欢迎参加龙架构双周会</vt:lpstr>
      <vt:lpstr>龙架构双周会</vt:lpstr>
      <vt:lpstr>会前注意事项</vt:lpstr>
      <vt:lpstr>会前注意事项</vt:lpstr>
      <vt:lpstr>快速报告</vt:lpstr>
      <vt:lpstr>Binutils</vt:lpstr>
      <vt:lpstr>GCC</vt:lpstr>
      <vt:lpstr>LLVM</vt:lpstr>
      <vt:lpstr>Rust</vt:lpstr>
      <vt:lpstr>Linux 内核</vt:lpstr>
      <vt:lpstr>Linux 内核</vt:lpstr>
      <vt:lpstr>Box64</vt:lpstr>
      <vt:lpstr>Box64</vt:lpstr>
      <vt:lpstr>Box64</vt:lpstr>
      <vt:lpstr>Lager</vt:lpstr>
      <vt:lpstr>其他开源项目动向</vt:lpstr>
      <vt:lpstr>其他开源项目动向</vt:lpstr>
      <vt:lpstr>其他开源项目动向</vt:lpstr>
      <vt:lpstr>快速报告</vt:lpstr>
      <vt:lpstr>安同 OS</vt:lpstr>
      <vt:lpstr>PowerPoint 演示文稿</vt:lpstr>
      <vt:lpstr>PowerPoint 演示文稿</vt:lpstr>
      <vt:lpstr>快速报告</vt:lpstr>
      <vt:lpstr>PowerPoint 演示文稿</vt:lpstr>
      <vt:lpstr>第三次外语龙架构双周会</vt:lpstr>
      <vt:lpstr>第三次外语龙架构双周会</vt:lpstr>
      <vt:lpstr>问答环节</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欢迎参加龙架构双周会</dc:title>
  <dc:creator>DBY2-W00</dc:creator>
  <cp:lastModifiedBy>yang</cp:lastModifiedBy>
  <dcterms:created xsi:type="dcterms:W3CDTF">2026-06-07T06:40:25Z</dcterms:created>
  <dcterms:modified xsi:type="dcterms:W3CDTF">2026-06-07T06:40:25Z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2052-12.9.0.26832</vt:lpwstr>
  </property>
  <property fmtid="{D5CDD505-2E9C-101B-9397-08002B2CF9AE}" pid="3" name="ICV">
    <vt:lpwstr>47B5133B91E7D92B8904E1676A1AE32D_43</vt:lpwstr>
  </property>
</Properties>
</file>