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handoutMasterIdLst>
    <p:handoutMasterId r:id="rId28"/>
  </p:handoutMasterIdLst>
  <p:sldIdLst>
    <p:sldId id="257" r:id="rId3"/>
    <p:sldId id="258" r:id="rId4"/>
    <p:sldId id="364" r:id="rId5"/>
    <p:sldId id="349" r:id="rId6"/>
    <p:sldId id="363" r:id="rId8"/>
    <p:sldId id="421" r:id="rId9"/>
    <p:sldId id="424" r:id="rId10"/>
    <p:sldId id="427" r:id="rId11"/>
    <p:sldId id="429" r:id="rId12"/>
    <p:sldId id="425" r:id="rId13"/>
    <p:sldId id="446" r:id="rId14"/>
    <p:sldId id="437" r:id="rId15"/>
    <p:sldId id="433" r:id="rId16"/>
    <p:sldId id="435" r:id="rId17"/>
    <p:sldId id="436" r:id="rId18"/>
    <p:sldId id="365" r:id="rId19"/>
    <p:sldId id="422" r:id="rId20"/>
    <p:sldId id="431" r:id="rId21"/>
    <p:sldId id="432" r:id="rId22"/>
    <p:sldId id="386" r:id="rId23"/>
    <p:sldId id="439" r:id="rId24"/>
    <p:sldId id="440" r:id="rId25"/>
    <p:sldId id="368" r:id="rId26"/>
    <p:sldId id="275" r:id="rId27"/>
  </p:sldIdLst>
  <p:sldSz cx="12192000" cy="6858000" type="screen16x9"/>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en0n_QfAzfENV" initials="authorId_120933426"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5987" autoAdjust="0"/>
    <p:restoredTop sz="94660"/>
  </p:normalViewPr>
  <p:slideViewPr>
    <p:cSldViewPr snapToGrid="0">
      <p:cViewPr varScale="1">
        <p:scale>
          <a:sx n="122" d="100"/>
          <a:sy n="122" d="100"/>
        </p:scale>
        <p:origin x="96"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2" Type="http://schemas.openxmlformats.org/officeDocument/2006/relationships/commentAuthors" Target="commentAuthors.xml"/><Relationship Id="rId31" Type="http://schemas.openxmlformats.org/officeDocument/2006/relationships/tableStyles" Target="tableStyles.xml"/><Relationship Id="rId30" Type="http://schemas.openxmlformats.org/officeDocument/2006/relationships/viewProps" Target="viewProps.xml"/><Relationship Id="rId3" Type="http://schemas.openxmlformats.org/officeDocument/2006/relationships/slide" Target="slides/slide1.xml"/><Relationship Id="rId29" Type="http://schemas.openxmlformats.org/officeDocument/2006/relationships/presProps" Target="presProps.xml"/><Relationship Id="rId28" Type="http://schemas.openxmlformats.org/officeDocument/2006/relationships/handoutMaster" Target="handoutMasters/handoutMaster1.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61" name=""/>
        <p:cNvGrpSpPr/>
        <p:nvPr/>
      </p:nvGrpSpPr>
      <p:grpSpPr>
        <a:xfrm>
          <a:off x="0" y="0"/>
          <a:ext cx="0" cy="0"/>
          <a:chOff x="0" y="0"/>
          <a:chExt cx="0" cy="0"/>
        </a:xfrm>
      </p:grpSpPr>
      <p:sp>
        <p:nvSpPr>
          <p:cNvPr id="1048680"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1" name="Date Placeholder 2"/>
          <p:cNvSpPr>
            <a:spLocks noGrp="1"/>
          </p:cNvSpPr>
          <p:nvPr>
            <p:ph type="dt" sz="quarter" idx="1"/>
          </p:nvPr>
        </p:nvSpPr>
        <p:spPr>
          <a:xfrm>
            <a:off x="4167998" y="0"/>
            <a:ext cx="3188595" cy="574719"/>
          </a:xfrm>
          <a:prstGeom prst="rect">
            <a:avLst/>
          </a:prstGeom>
        </p:spPr>
        <p:txBody>
          <a:bodyPr vert="horz" lIns="91440" tIns="45720" rIns="91440" bIns="45720" rtlCol="0"/>
          <a:lstStyle>
            <a:lvl1pPr algn="r">
              <a:defRPr sz="1290"/>
            </a:lvl1pPr>
          </a:lstStyle>
          <a:p>
            <a:fld id="{696C064A-D61B-4B21-B757-51A9B82445B8}" type="datetimeFigureOut">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
        <p:nvSpPr>
          <p:cNvPr id="1048682" name="Footer Placeholder 3"/>
          <p:cNvSpPr>
            <a:spLocks noGrp="1"/>
          </p:cNvSpPr>
          <p:nvPr>
            <p:ph type="ftr" sz="quarter" idx="2"/>
          </p:nvPr>
        </p:nvSpPr>
        <p:spPr>
          <a:xfrm>
            <a:off x="0" y="10879875"/>
            <a:ext cx="3188595" cy="574718"/>
          </a:xfrm>
          <a:prstGeom prst="rect">
            <a:avLst/>
          </a:prstGeom>
        </p:spPr>
        <p:txBody>
          <a:bodyPr vert="horz" lIns="91440" tIns="45720" rIns="91440" bIns="45720" rtlCol="0" anchor="b"/>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3" name="Slide Number Placeholder 4"/>
          <p:cNvSpPr>
            <a:spLocks noGrp="1"/>
          </p:cNvSpPr>
          <p:nvPr>
            <p:ph type="sldNum" sz="quarter" idx="3"/>
          </p:nvPr>
        </p:nvSpPr>
        <p:spPr>
          <a:xfrm>
            <a:off x="4167998" y="10879875"/>
            <a:ext cx="3188595" cy="574718"/>
          </a:xfrm>
          <a:prstGeom prst="rect">
            <a:avLst/>
          </a:prstGeom>
        </p:spPr>
        <p:txBody>
          <a:bodyPr vert="horz" lIns="91440" tIns="45720" rIns="91440" bIns="45720" rtlCol="0" anchor="b"/>
          <a:lstStyle>
            <a:lvl1pPr algn="r">
              <a:defRPr sz="1290"/>
            </a:lvl1pPr>
          </a:lstStyle>
          <a:p>
            <a:fld id="{50305E07-67EA-4042-A3F6-853A8AD8D209}" type="slidenum">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60" name=""/>
        <p:cNvGrpSpPr/>
        <p:nvPr/>
      </p:nvGrpSpPr>
      <p:grpSpPr>
        <a:xfrm>
          <a:off x="0" y="0"/>
          <a:ext cx="0" cy="0"/>
          <a:chOff x="0" y="0"/>
          <a:chExt cx="0" cy="0"/>
        </a:xfrm>
      </p:grpSpPr>
      <p:sp>
        <p:nvSpPr>
          <p:cNvPr id="1048674"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5" name="Date Placeholder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atin typeface="Source Sans 3" panose="020B0503030403020204" charset="0"/>
                <a:ea typeface="Source Sans 3" panose="020B0503030403020204" charset="0"/>
                <a:cs typeface="Source Sans 3" panose="020B0503030403020204" charset="0"/>
              </a:defRPr>
            </a:lvl1pPr>
          </a:lstStyle>
          <a:p>
            <a:fld id="{3EFD42F7-718C-4B98-AAEC-167E6DDD60A7}" type="datetimeFigureOut">
              <a:rPr lang="en-US" smtClean="0"/>
            </a:fld>
            <a:endParaRPr lang="en-US"/>
          </a:p>
        </p:txBody>
      </p:sp>
      <p:sp>
        <p:nvSpPr>
          <p:cNvPr id="1048676" name="Slide Image Placeholder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p>
            <a:endParaRPr lang="en-US"/>
          </a:p>
        </p:txBody>
      </p:sp>
      <p:sp>
        <p:nvSpPr>
          <p:cNvPr id="1048677" name="Notes Placeholder 4"/>
          <p:cNvSpPr>
            <a:spLocks noGrp="1"/>
          </p:cNvSpPr>
          <p:nvPr>
            <p:ph type="body" sz="quarter" idx="3"/>
          </p:nvPr>
        </p:nvSpPr>
        <p:spPr>
          <a:xfrm>
            <a:off x="735830" y="5512523"/>
            <a:ext cx="5886637" cy="4510246"/>
          </a:xfrm>
          <a:prstGeom prst="rect">
            <a:avLst/>
          </a:prstGeom>
        </p:spPr>
        <p:txBody>
          <a:bodyPr vert="horz" lIns="91440" tIns="45720" rIns="91440" bIns="45720" rtlCol="0"/>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1048678" name="Footer Placeholder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9" name="Slide Number Placeholder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atin typeface="Source Sans 3" panose="020B0503030403020204" charset="0"/>
                <a:ea typeface="Source Sans 3" panose="020B0503030403020204" charset="0"/>
                <a:cs typeface="Source Sans 3" panose="020B0503030403020204" charset="0"/>
              </a:defRPr>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1pPr>
    <a:lvl2pPr marL="4572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2pPr>
    <a:lvl3pPr marL="9144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3pPr>
    <a:lvl4pPr marL="13716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4pPr>
    <a:lvl5pPr marL="18288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LiarOnce</a:t>
            </a:r>
            <a:r>
              <a:rPr lang="zh-CN" altLang="en-US"/>
              <a:t>：本页</a:t>
            </a:r>
            <a:r>
              <a:rPr lang="zh-CN" altLang="en-US">
                <a:cs typeface="Arial" panose="020B0604020202020204" pitchFamily="34" charset="0"/>
              </a:rPr>
              <a:t>应保持展示至少</a:t>
            </a:r>
            <a:r>
              <a:rPr lang="en-US" altLang="zh-CN">
                <a:cs typeface="Arial" panose="020B0604020202020204" pitchFamily="34" charset="0"/>
              </a:rPr>
              <a:t>5</a:t>
            </a:r>
            <a:r>
              <a:rPr lang="zh-CN" altLang="en-US">
                <a:cs typeface="Arial" panose="020B0604020202020204" pitchFamily="34" charset="0"/>
              </a:rPr>
              <a:t>分钟后继续会议</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rotWithShape="1">
          <a:blip r:embed="rId2"/>
          <a:stretch>
            <a:fillRect/>
          </a:stretch>
        </a:blipFill>
        <a:effectLst/>
      </p:bgPr>
    </p:bg>
    <p:spTree>
      <p:nvGrpSpPr>
        <p:cNvPr id="34" name=""/>
        <p:cNvGrpSpPr/>
        <p:nvPr/>
      </p:nvGrpSpPr>
      <p:grpSpPr>
        <a:xfrm>
          <a:off x="0" y="0"/>
          <a:ext cx="0" cy="0"/>
          <a:chOff x="0" y="0"/>
          <a:chExt cx="0" cy="0"/>
        </a:xfrm>
      </p:grpSpPr>
      <p:sp>
        <p:nvSpPr>
          <p:cNvPr id="1048589" name="标题 1"/>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0" name="副标题 2"/>
          <p:cNvSpPr>
            <a:spLocks noGrp="1"/>
          </p:cNvSpPr>
          <p:nvPr>
            <p:ph type="subTitle" idx="1"/>
          </p:nvPr>
        </p:nvSpPr>
        <p:spPr>
          <a:xfrm>
            <a:off x="843068" y="3727027"/>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1">
          <a:blip r:embed="rId2"/>
          <a:stretch>
            <a:fillRect/>
          </a:stretch>
        </a:blipFill>
        <a:effectLst/>
      </p:bgPr>
    </p:bg>
    <p:spTree>
      <p:nvGrpSpPr>
        <p:cNvPr id="23" name=""/>
        <p:cNvGrpSpPr/>
        <p:nvPr/>
      </p:nvGrpSpPr>
      <p:grpSpPr>
        <a:xfrm>
          <a:off x="0" y="0"/>
          <a:ext cx="0" cy="0"/>
          <a:chOff x="0" y="0"/>
          <a:chExt cx="0" cy="0"/>
        </a:xfrm>
      </p:grpSpPr>
      <p:sp>
        <p:nvSpPr>
          <p:cNvPr id="1048580" name="标题 8"/>
          <p:cNvSpPr>
            <a:spLocks noGrp="1"/>
          </p:cNvSpPr>
          <p:nvPr>
            <p:ph type="title"/>
          </p:nvPr>
        </p:nvSpPr>
        <p:spPr>
          <a:xfrm>
            <a:off x="514049" y="442081"/>
            <a:ext cx="9452278" cy="758458"/>
          </a:xfrm>
        </p:spPr>
        <p:txBody>
          <a:bodyPr/>
          <a:lstStyle>
            <a:lvl1pPr>
              <a:defRPr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81" name="内容占位符 9"/>
          <p:cNvSpPr>
            <a:spLocks noGrp="1"/>
          </p:cNvSpPr>
          <p:nvPr>
            <p:ph idx="1"/>
          </p:nvPr>
        </p:nvSpPr>
        <p:spPr>
          <a:xfrm>
            <a:off x="513999" y="1259762"/>
            <a:ext cx="9452278" cy="4657501"/>
          </a:xfrm>
        </p:spPr>
        <p:txBody>
          <a:bodyPr/>
          <a:lstStyle>
            <a:lvl1pPr>
              <a:lnSpc>
                <a:spcPct val="100000"/>
              </a:lnSpc>
              <a:defRPr sz="2800" u="none" strike="noStrike" kern="1200" cap="none" spc="0" normalizeH="0">
                <a:solidFill>
                  <a:schemeClr val="tx1"/>
                </a:solidFill>
                <a:latin typeface="Source Sans 3" panose="020B0503030403020204" charset="0"/>
              </a:defRPr>
            </a:lvl1pPr>
            <a:lvl2pPr>
              <a:lnSpc>
                <a:spcPct val="100000"/>
              </a:lnSpc>
              <a:defRPr u="none" strike="noStrike" kern="1200" cap="none" spc="0" normalizeH="0">
                <a:solidFill>
                  <a:schemeClr val="tx1"/>
                </a:solidFill>
                <a:latin typeface="Source Sans 3" panose="020B0503030403020204" charset="0"/>
              </a:defRPr>
            </a:lvl2pPr>
            <a:lvl3pPr>
              <a:lnSpc>
                <a:spcPct val="100000"/>
              </a:lnSpc>
              <a:defRPr sz="2200" u="none" strike="noStrike" kern="1200" cap="none" spc="0" normalizeH="0">
                <a:solidFill>
                  <a:schemeClr val="tx1"/>
                </a:solidFill>
                <a:latin typeface="Source Sans 3" panose="020B0503030403020204" charset="0"/>
              </a:defRPr>
            </a:lvl3pPr>
            <a:lvl4pPr>
              <a:lnSpc>
                <a:spcPct val="100000"/>
              </a:lnSpc>
              <a:defRPr sz="2200" u="none" strike="noStrike" kern="1200" cap="none" spc="0" normalizeH="0">
                <a:solidFill>
                  <a:schemeClr val="tx1"/>
                </a:solidFill>
                <a:latin typeface="Source Sans 3" panose="020B0503030403020204" charset="0"/>
              </a:defRPr>
            </a:lvl4pPr>
            <a:lvl5pPr>
              <a:lnSpc>
                <a:spcPct val="100000"/>
              </a:lnSpc>
              <a:defRPr sz="2200" u="none" strike="noStrike" kern="1200" cap="none" spc="0" normalizeH="0">
                <a:solidFill>
                  <a:schemeClr val="tx1"/>
                </a:solidFill>
                <a:latin typeface="Source Sans 3" panose="020B0503030403020204" charset="0"/>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82"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583"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84"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5"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56" name=""/>
        <p:cNvGrpSpPr/>
        <p:nvPr/>
      </p:nvGrpSpPr>
      <p:grpSpPr>
        <a:xfrm>
          <a:off x="0" y="0"/>
          <a:ext cx="0" cy="0"/>
          <a:chOff x="0" y="0"/>
          <a:chExt cx="0" cy="0"/>
        </a:xfrm>
      </p:grpSpPr>
      <p:sp>
        <p:nvSpPr>
          <p:cNvPr id="104865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7"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bg>
      <p:bgPr>
        <a:blipFill rotWithShape="1">
          <a:blip r:embed="rId2"/>
          <a:stretch>
            <a:fillRect/>
          </a:stretch>
        </a:blipFill>
        <a:effectLst/>
      </p:bgPr>
    </p:bg>
    <p:spTree>
      <p:nvGrpSpPr>
        <p:cNvPr id="36" name=""/>
        <p:cNvGrpSpPr/>
        <p:nvPr/>
      </p:nvGrpSpPr>
      <p:grpSpPr>
        <a:xfrm>
          <a:off x="0" y="0"/>
          <a:ext cx="0" cy="0"/>
          <a:chOff x="0" y="0"/>
          <a:chExt cx="0" cy="0"/>
        </a:xfrm>
      </p:grpSpPr>
      <p:sp>
        <p:nvSpPr>
          <p:cNvPr id="1048595" name="标题 5"/>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6" name="副标题 6"/>
          <p:cNvSpPr>
            <a:spLocks noGrp="1"/>
          </p:cNvSpPr>
          <p:nvPr>
            <p:ph type="subTitle" idx="1"/>
          </p:nvPr>
        </p:nvSpPr>
        <p:spPr>
          <a:xfrm>
            <a:off x="674793" y="3307292"/>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7" name="Slide Number Placeholder 1"/>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8"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99"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00"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57" name=""/>
        <p:cNvGrpSpPr/>
        <p:nvPr/>
      </p:nvGrpSpPr>
      <p:grpSpPr>
        <a:xfrm>
          <a:off x="0" y="0"/>
          <a:ext cx="0" cy="0"/>
          <a:chOff x="0" y="0"/>
          <a:chExt cx="0" cy="0"/>
        </a:xfrm>
      </p:grpSpPr>
      <p:sp>
        <p:nvSpPr>
          <p:cNvPr id="1048658" name="标题 1"/>
          <p:cNvSpPr>
            <a:spLocks noGrp="1"/>
          </p:cNvSpPr>
          <p:nvPr>
            <p:ph type="title"/>
          </p:nvPr>
        </p:nvSpPr>
        <p:spPr>
          <a:xfrm>
            <a:off x="838184" y="523097"/>
            <a:ext cx="10515600" cy="1325563"/>
          </a:xfrm>
          <a:prstGeom prst="rect">
            <a:avLst/>
          </a:prstGeom>
        </p:spPr>
        <p:txBody>
          <a:bodyPr/>
          <a:p>
            <a:r>
              <a:rPr lang="zh-CN" altLang="en-US"/>
              <a:t>单击此处编辑母版标题样式</a:t>
            </a:r>
            <a:endParaRPr lang="zh-CN" altLang="en-US"/>
          </a:p>
        </p:txBody>
      </p:sp>
      <p:sp>
        <p:nvSpPr>
          <p:cNvPr id="1048659" name="内容占位符 2"/>
          <p:cNvSpPr>
            <a:spLocks noGrp="1"/>
          </p:cNvSpPr>
          <p:nvPr>
            <p:ph sz="half" idx="1"/>
          </p:nvPr>
        </p:nvSpPr>
        <p:spPr>
          <a:xfrm>
            <a:off x="838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0" name="内容占位符 3"/>
          <p:cNvSpPr>
            <a:spLocks noGrp="1"/>
          </p:cNvSpPr>
          <p:nvPr>
            <p:ph sz="half" idx="2"/>
          </p:nvPr>
        </p:nvSpPr>
        <p:spPr>
          <a:xfrm>
            <a:off x="6172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63"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64"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54" name=""/>
        <p:cNvGrpSpPr/>
        <p:nvPr/>
      </p:nvGrpSpPr>
      <p:grpSpPr>
        <a:xfrm>
          <a:off x="0" y="0"/>
          <a:ext cx="0" cy="0"/>
          <a:chOff x="0" y="0"/>
          <a:chExt cx="0" cy="0"/>
        </a:xfrm>
      </p:grpSpPr>
      <p:sp>
        <p:nvSpPr>
          <p:cNvPr id="1048650" name="标题 1"/>
          <p:cNvSpPr>
            <a:spLocks noGrp="1"/>
          </p:cNvSpPr>
          <p:nvPr>
            <p:ph type="title"/>
          </p:nvPr>
        </p:nvSpPr>
        <p:spPr>
          <a:xfrm>
            <a:off x="389210" y="334078"/>
            <a:ext cx="10515600" cy="1325563"/>
          </a:xfrm>
          <a:prstGeom prst="rect">
            <a:avLst/>
          </a:prstGeom>
        </p:spPr>
        <p:txBody>
          <a:bodyPr/>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58" name=""/>
        <p:cNvGrpSpPr/>
        <p:nvPr/>
      </p:nvGrpSpPr>
      <p:grpSpPr>
        <a:xfrm>
          <a:off x="0" y="0"/>
          <a:ext cx="0" cy="0"/>
          <a:chOff x="0" y="0"/>
          <a:chExt cx="0" cy="0"/>
        </a:xfrm>
      </p:grpSpPr>
      <p:sp>
        <p:nvSpPr>
          <p:cNvPr id="1048665" name="标题 1"/>
          <p:cNvSpPr>
            <a:spLocks noGrp="1"/>
          </p:cNvSpPr>
          <p:nvPr>
            <p:ph type="title"/>
          </p:nvPr>
        </p:nvSpPr>
        <p:spPr>
          <a:xfrm>
            <a:off x="838184" y="723122"/>
            <a:ext cx="4165349"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1048666" name="图片占位符 2"/>
          <p:cNvSpPr>
            <a:spLocks noGrp="1"/>
          </p:cNvSpPr>
          <p:nvPr>
            <p:ph type="pic" idx="1"/>
          </p:nvPr>
        </p:nvSpPr>
        <p:spPr>
          <a:xfrm>
            <a:off x="5181584" y="723123"/>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1048667" name="文本占位符 3"/>
          <p:cNvSpPr>
            <a:spLocks noGrp="1"/>
          </p:cNvSpPr>
          <p:nvPr>
            <p:ph type="body" sz="half" idx="2"/>
          </p:nvPr>
        </p:nvSpPr>
        <p:spPr>
          <a:xfrm>
            <a:off x="838184" y="2323322"/>
            <a:ext cx="4165349" cy="38115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1048668" name="Slide Number Placeholder 4"/>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9" name="Footer Placeholder 5"/>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70"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71"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59" name=""/>
        <p:cNvGrpSpPr/>
        <p:nvPr/>
      </p:nvGrpSpPr>
      <p:grpSpPr>
        <a:xfrm>
          <a:off x="0" y="0"/>
          <a:ext cx="0" cy="0"/>
          <a:chOff x="0" y="0"/>
          <a:chExt cx="0" cy="0"/>
        </a:xfrm>
      </p:grpSpPr>
      <p:sp>
        <p:nvSpPr>
          <p:cNvPr id="1048672" name="竖排标题 1"/>
          <p:cNvSpPr>
            <a:spLocks noGrp="1"/>
          </p:cNvSpPr>
          <p:nvPr>
            <p:ph type="title" orient="vert"/>
          </p:nvPr>
        </p:nvSpPr>
        <p:spPr>
          <a:xfrm>
            <a:off x="8724884" y="523097"/>
            <a:ext cx="2628900" cy="5811838"/>
          </a:xfrm>
          <a:prstGeom prst="rect">
            <a:avLst/>
          </a:prstGeom>
        </p:spPr>
        <p:txBody>
          <a:bodyPr vert="eaVert"/>
          <a:p>
            <a:r>
              <a:rPr lang="zh-CN" altLang="en-US"/>
              <a:t>单击此处编辑母版标题样式</a:t>
            </a:r>
            <a:endParaRPr lang="zh-CN" altLang="en-US"/>
          </a:p>
        </p:txBody>
      </p:sp>
      <p:sp>
        <p:nvSpPr>
          <p:cNvPr id="1048673" name="竖排文字占位符 2"/>
          <p:cNvSpPr>
            <a:spLocks noGrp="1"/>
          </p:cNvSpPr>
          <p:nvPr>
            <p:ph type="body" orient="vert" idx="1"/>
          </p:nvPr>
        </p:nvSpPr>
        <p:spPr>
          <a:xfrm>
            <a:off x="838184" y="523097"/>
            <a:ext cx="7734300" cy="5811838"/>
          </a:xfrm>
          <a:prstGeom prst="rect">
            <a:avLst/>
          </a:prstGeom>
        </p:spPr>
        <p:txBody>
          <a:bodyPr vert="eaVert"/>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55" name=""/>
        <p:cNvGrpSpPr/>
        <p:nvPr/>
      </p:nvGrpSpPr>
      <p:grpSpPr>
        <a:xfrm>
          <a:off x="0" y="0"/>
          <a:ext cx="0" cy="0"/>
          <a:chOff x="0" y="0"/>
          <a:chExt cx="0" cy="0"/>
        </a:xfrm>
      </p:grpSpPr>
      <p:sp>
        <p:nvSpPr>
          <p:cNvPr id="1048651" name="内容占位符 1"/>
          <p:cNvSpPr>
            <a:spLocks noGrp="1"/>
          </p:cNvSpPr>
          <p:nvPr>
            <p:ph/>
          </p:nvPr>
        </p:nvSpPr>
        <p:spPr>
          <a:xfrm>
            <a:off x="838184" y="523097"/>
            <a:ext cx="10515600" cy="58118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52" name="Slide Number Placeholder 2"/>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3"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54"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55" name="Text Placeholder 5"/>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2.pn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3" name=""/>
        <p:cNvGrpSpPr/>
        <p:nvPr/>
      </p:nvGrpSpPr>
      <p:grpSpPr>
        <a:xfrm>
          <a:off x="0" y="0"/>
          <a:ext cx="0" cy="0"/>
          <a:chOff x="0" y="0"/>
          <a:chExt cx="0" cy="0"/>
        </a:xfrm>
      </p:grpSpPr>
      <p:sp>
        <p:nvSpPr>
          <p:cNvPr id="1048576" name="标题 11"/>
          <p:cNvSpPr>
            <a:spLocks noGrp="1"/>
          </p:cNvSpPr>
          <p:nvPr>
            <p:ph type="title"/>
          </p:nvPr>
        </p:nvSpPr>
        <p:spPr>
          <a:xfrm>
            <a:off x="514049" y="442081"/>
            <a:ext cx="9452278" cy="758458"/>
          </a:xfrm>
        </p:spPr>
        <p:txBody>
          <a:bodyPr/>
          <a:lstStyle>
            <a:lvl1pPr>
              <a:defRPr b="1"/>
            </a:lvl1pPr>
          </a:lstStyle>
          <a:p>
            <a:r>
              <a:rPr lang="zh-CN" altLang="en-US"/>
              <a:t>单击此处编辑母版标题样式</a:t>
            </a:r>
            <a:endParaRPr lang="zh-CN" altLang="en-US"/>
          </a:p>
        </p:txBody>
      </p:sp>
      <p:sp>
        <p:nvSpPr>
          <p:cNvPr id="1048577" name="内容占位符 12"/>
          <p:cNvSpPr>
            <a:spLocks noGrp="1"/>
          </p:cNvSpPr>
          <p:nvPr>
            <p:ph idx="1"/>
          </p:nvPr>
        </p:nvSpPr>
        <p:spPr>
          <a:xfrm>
            <a:off x="513999" y="1259762"/>
            <a:ext cx="9452278" cy="4657501"/>
          </a:xfrm>
        </p:spPr>
        <p:txBody>
          <a:bodyPr/>
          <a:lstStyle>
            <a:lvl1pPr>
              <a:defRPr sz="2800"/>
            </a:lvl1pPr>
            <a:lvl3pPr>
              <a:defRPr sz="2200"/>
            </a:lvl3pPr>
            <a:lvl4pPr>
              <a:defRPr sz="2200"/>
            </a:lvl4pPr>
            <a:lvl5pPr>
              <a:defRPr sz="22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78"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Source Sans 3" panose="020B0503030403020204" charset="0"/>
                <a:cs typeface="Source Sans 3" panose="020B0503030403020204" charset="0"/>
              </a:defRPr>
            </a:lvl1pPr>
          </a:lstStyle>
          <a:p>
            <a:fld id="{B3561BA9-CDCF-4958-B8AB-66F3BF063E13}" type="slidenum">
              <a:rPr lang="en-US" smtClean="0"/>
            </a:fld>
            <a:endParaRPr lang="en-US"/>
          </a:p>
        </p:txBody>
      </p:sp>
      <p:sp>
        <p:nvSpPr>
          <p:cNvPr id="1048579"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Source Sans 3" panose="020B0503030403020204" charset="0"/>
                <a:cs typeface="Source Sans 3" panose="020B0503030403020204" charset="0"/>
              </a:defRPr>
            </a:lvl1p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b="1" kern="1200">
          <a:solidFill>
            <a:schemeClr val="tx1"/>
          </a:solidFill>
          <a:latin typeface="Source Han Sans CN" panose="020B0500000000000000" charset="-122"/>
          <a:ea typeface="Source Han Sans CN" panose="020B0500000000000000" charset="-122"/>
          <a:cs typeface="Source Sans 3" panose="020B050303040302020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5pPr>
      <a:lvl6pPr marL="25146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lang="zh-CN" altLang="en-US" sz="2400" kern="1200" dirty="0">
          <a:solidFill>
            <a:schemeClr val="tx1"/>
          </a:solidFill>
          <a:latin typeface="微软雅黑" panose="020B0503020204020204" charset="-122"/>
          <a:ea typeface="微软雅黑" panose="020B0503020204020204" charset="-122"/>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微软雅黑" panose="020B0503020204020204" charset="-122"/>
          <a:ea typeface="微软雅黑" panose="020B0503020204020204" charset="-122"/>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US" altLang="zh-CN" sz="2400" kern="1200" dirty="0" smtClean="0">
          <a:solidFill>
            <a:schemeClr val="tx1"/>
          </a:solidFill>
          <a:latin typeface="微软雅黑" panose="020B0503020204020204" charset="-122"/>
          <a:ea typeface="微软雅黑" panose="020B0503020204020204" charset="-122"/>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loongarch@whlug.cn" TargetMode="Externa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github.com/ksco/vpp/commits/loong64/" TargetMode="External"/></Relationships>
</file>

<file path=ppt/slides/_rels/slide13.xml.rels><?xml version="1.0" encoding="UTF-8" standalone="yes"?>
<Relationships xmlns="http://schemas.openxmlformats.org/package/2006/relationships"><Relationship Id="rId9" Type="http://schemas.openxmlformats.org/officeDocument/2006/relationships/notesSlide" Target="../notesSlides/notesSlide4.xml"/><Relationship Id="rId8" Type="http://schemas.openxmlformats.org/officeDocument/2006/relationships/slideLayout" Target="../slideLayouts/slideLayout2.xml"/><Relationship Id="rId7" Type="http://schemas.openxmlformats.org/officeDocument/2006/relationships/hyperlink" Target="https://github.com/anemone-os/anemone/pull/92" TargetMode="External"/><Relationship Id="rId6" Type="http://schemas.openxmlformats.org/officeDocument/2006/relationships/hyperlink" Target="https://github.com/Tencent/ncnn/pull/6737" TargetMode="External"/><Relationship Id="rId5" Type="http://schemas.openxmlformats.org/officeDocument/2006/relationships/hyperlink" Target="https://github.com/emmansun/gmsm/issues/500" TargetMode="External"/><Relationship Id="rId4" Type="http://schemas.openxmlformats.org/officeDocument/2006/relationships/hyperlink" Target="https://github.com/emmansun/gmsm/issues/501" TargetMode="External"/><Relationship Id="rId3" Type="http://schemas.openxmlformats.org/officeDocument/2006/relationships/hyperlink" Target="https://github.com/emmansun/gmsm" TargetMode="External"/><Relationship Id="rId2" Type="http://schemas.openxmlformats.org/officeDocument/2006/relationships/hyperlink" Target="https://github.com/eclipse-equinox/equinox/issues/1295" TargetMode="External"/><Relationship Id="rId1" Type="http://schemas.openxmlformats.org/officeDocument/2006/relationships/hyperlink" Target="https://github.com/electerm/electerm/issues/4344" TargetMode="External"/></Relationships>
</file>

<file path=ppt/slides/_rels/slide14.xml.rels><?xml version="1.0" encoding="UTF-8" standalone="yes"?>
<Relationships xmlns="http://schemas.openxmlformats.org/package/2006/relationships"><Relationship Id="rId7" Type="http://schemas.openxmlformats.org/officeDocument/2006/relationships/notesSlide" Target="../notesSlides/notesSlide5.xml"/><Relationship Id="rId6" Type="http://schemas.openxmlformats.org/officeDocument/2006/relationships/slideLayout" Target="../slideLayouts/slideLayout2.xml"/><Relationship Id="rId5" Type="http://schemas.openxmlformats.org/officeDocument/2006/relationships/hyperlink" Target="https://github.com/official-stockfish/Stockfish/pull/6832" TargetMode="External"/><Relationship Id="rId4" Type="http://schemas.openxmlformats.org/officeDocument/2006/relationships/hyperlink" Target="https://github.com/unrs/unrs-resolver/pull/209" TargetMode="External"/><Relationship Id="rId3" Type="http://schemas.openxmlformats.org/officeDocument/2006/relationships/hyperlink" Target="https://github.com/rcore-os/tgoskits/pull/768" TargetMode="External"/><Relationship Id="rId2" Type="http://schemas.openxmlformats.org/officeDocument/2006/relationships/hyperlink" Target="https://github.com/Hengyu-Yu/QEMU-LVZ/pull/2" TargetMode="External"/><Relationship Id="rId1" Type="http://schemas.openxmlformats.org/officeDocument/2006/relationships/hyperlink" Target="https://github.com/trifectatechfoundation/zlib-rs/pull/511" TargetMode="External"/></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hyperlink" Target="https://github.com/simdjson/simdjson/pull/2727" TargetMode="External"/><Relationship Id="rId3" Type="http://schemas.openxmlformats.org/officeDocument/2006/relationships/hyperlink" Target="https://github.com/bazel-contrib/rules_go/pull/4610" TargetMode="External"/><Relationship Id="rId2" Type="http://schemas.openxmlformats.org/officeDocument/2006/relationships/hyperlink" Target="https://github.com/ipxe/ipxe/pull/1712" TargetMode="External"/><Relationship Id="rId1" Type="http://schemas.openxmlformats.org/officeDocument/2006/relationships/hyperlink" Target="https://github.com/xerial/snappy-java/pull/725" TargetMode="Externa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6.png"/><Relationship Id="rId1" Type="http://schemas.openxmlformats.org/officeDocument/2006/relationships/image" Target="../media/image2.pn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github.com/openwrt/openwrt/pull/23366" TargetMode="External"/></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png"/><Relationship Id="rId1"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www.youtube.com/@loongfans" TargetMode="Externa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hyperlink" Target="https://gcc.gnu.org/r17-529" TargetMode="External"/><Relationship Id="rId5" Type="http://schemas.openxmlformats.org/officeDocument/2006/relationships/hyperlink" Target="https://gcc.gnu.org/r17-635" TargetMode="External"/><Relationship Id="rId4" Type="http://schemas.openxmlformats.org/officeDocument/2006/relationships/hyperlink" Target="https://gcc.gnu.org/r15-11185" TargetMode="External"/><Relationship Id="rId3" Type="http://schemas.openxmlformats.org/officeDocument/2006/relationships/hyperlink" Target="https://gcc.gnu.org/r17-513" TargetMode="External"/><Relationship Id="rId2" Type="http://schemas.openxmlformats.org/officeDocument/2006/relationships/hyperlink" Target="https://gcc.gnu.org/r17-528" TargetMode="External"/><Relationship Id="rId1" Type="http://schemas.openxmlformats.org/officeDocument/2006/relationships/hyperlink" Target="https://gcc.gnu.org/r17-615" TargetMode="Externa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hyperlink" Target="https://github.com/llvm/llvm-project/issues/198339" TargetMode="External"/><Relationship Id="rId2" Type="http://schemas.openxmlformats.org/officeDocument/2006/relationships/hyperlink" Target="https://github.com/llvm/llvm-project/pull/198965" TargetMode="External"/><Relationship Id="rId1" Type="http://schemas.openxmlformats.org/officeDocument/2006/relationships/hyperlink" Target="https://github.com/llvm/llvm-project/commit/301e89fa4456a983d9b0c100e8b211a6551ad81a" TargetMode="Externa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2.xml"/><Relationship Id="rId7" Type="http://schemas.openxmlformats.org/officeDocument/2006/relationships/slideLayout" Target="../slideLayouts/slideLayout2.xml"/><Relationship Id="rId6" Type="http://schemas.openxmlformats.org/officeDocument/2006/relationships/hyperlink" Target="https://lore.kernel.org/loongarch/20260513015525.1152240-1-maobibo@loongson.cn/" TargetMode="External"/><Relationship Id="rId5" Type="http://schemas.openxmlformats.org/officeDocument/2006/relationships/hyperlink" Target="https://lore.kernel.org/loongarch/20260522022525.12976-1-ebiggers@kernel.org/" TargetMode="External"/><Relationship Id="rId4" Type="http://schemas.openxmlformats.org/officeDocument/2006/relationships/hyperlink" Target="https://lore.kernel.org/loongarch/af3e9ecc-cb30-6d7d-5f2d-19ddf42755a0@loongson.cn/" TargetMode="External"/><Relationship Id="rId3" Type="http://schemas.openxmlformats.org/officeDocument/2006/relationships/hyperlink" Target="https://lore.kernel.org/loongarch/20260518094521.138692-1-zeng_chi911@163.com/" TargetMode="External"/><Relationship Id="rId2" Type="http://schemas.openxmlformats.org/officeDocument/2006/relationships/hyperlink" Target="https://lore.kernel.org/loongarch/20260522064945.614486-1-maobibo@loongson.cn/" TargetMode="External"/><Relationship Id="rId1" Type="http://schemas.openxmlformats.org/officeDocument/2006/relationships/hyperlink" Target="https://lore.kernel.org/loongarch/20260513012839.2856463-1-zhangtianyang@loongson.cn/" TargetMode="External"/></Relationships>
</file>

<file path=ppt/slides/_rels/slide9.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2.xml"/><Relationship Id="rId5" Type="http://schemas.openxmlformats.org/officeDocument/2006/relationships/hyperlink" Target="https://lore.kernel.org/loongarch/20260517031430.102984-1-enelsonmoore@gmail.com/" TargetMode="External"/><Relationship Id="rId4" Type="http://schemas.openxmlformats.org/officeDocument/2006/relationships/hyperlink" Target="https://lore.kernel.org/loongarch/20260517092432.1025008-1-chenhuacai@loongson.cn/" TargetMode="External"/><Relationship Id="rId3" Type="http://schemas.openxmlformats.org/officeDocument/2006/relationships/hyperlink" Target="https://lore.kernel.org/loongarch/20260521070128.28086-1-yangtiezhu@loongson.cn/" TargetMode="External"/><Relationship Id="rId2" Type="http://schemas.openxmlformats.org/officeDocument/2006/relationships/hyperlink" Target="https://lore.kernel.org/loongarch/20260512082029.2131-1-yangtiezhu@loongson.cn/" TargetMode="External"/><Relationship Id="rId1" Type="http://schemas.openxmlformats.org/officeDocument/2006/relationships/hyperlink" Target="https://lore.kernel.org/loongarch/20260511104555.196270-1-r@hev.cc/"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24" name=""/>
        <p:cNvGrpSpPr/>
        <p:nvPr/>
      </p:nvGrpSpPr>
      <p:grpSpPr/>
      <p:sp>
        <p:nvSpPr>
          <p:cNvPr id="1048586" name="标题 1"/>
          <p:cNvSpPr>
            <a:spLocks noGrp="1"/>
          </p:cNvSpPr>
          <p:nvPr>
            <p:ph type="title"/>
          </p:nvPr>
        </p:nvSpPr>
        <p:spPr>
          <a:xfrm>
            <a:off x="514049" y="727831"/>
            <a:ext cx="9452278" cy="758458"/>
          </a:xfrm>
        </p:spPr>
        <p:txBody>
          <a:bodyPr/>
          <a:p>
            <a:r>
              <a:rPr lang="zh-CN" altLang="en-US"/>
              <a:t>欢迎</a:t>
            </a:r>
            <a:r>
              <a:rPr lang="zh-CN" altLang="en-US">
                <a:cs typeface="Arial" panose="020B0604020202020204" pitchFamily="34" charset="0"/>
              </a:rPr>
              <a:t>参加龙架构双周会</a:t>
            </a:r>
            <a:endParaRPr lang="zh-CN" altLang="en-US"/>
          </a:p>
        </p:txBody>
      </p:sp>
      <p:sp>
        <p:nvSpPr>
          <p:cNvPr id="1048587" name="内容占位符 2"/>
          <p:cNvSpPr>
            <a:spLocks noGrp="1"/>
          </p:cNvSpPr>
          <p:nvPr>
            <p:ph idx="1"/>
          </p:nvPr>
        </p:nvSpPr>
        <p:spPr>
          <a:xfrm>
            <a:off x="513999" y="1545512"/>
            <a:ext cx="9452278" cy="4657501"/>
          </a:xfrm>
        </p:spPr>
        <p:txBody>
          <a:bodyPr/>
          <a:p>
            <a:r>
              <a:rPr lang="zh-CN" altLang="en-US" sz="2400" b="1"/>
              <a:t>编辑权限申请</a:t>
            </a:r>
            <a:endParaRPr lang="zh-CN" altLang="en-US" sz="2400" b="1"/>
          </a:p>
          <a:p>
            <a:pPr lvl="1"/>
            <a:r>
              <a:rPr lang="zh-CN" altLang="en-US" sz="1800"/>
              <a:t>计划好主讲的议题和大致用时</a:t>
            </a:r>
            <a:endParaRPr lang="zh-CN" altLang="en-US" sz="1800"/>
          </a:p>
          <a:p>
            <a:pPr lvl="1"/>
            <a:r>
              <a:rPr lang="zh-CN" altLang="en-US" sz="1800"/>
              <a:t>在本文档申请编辑权限且附上简短的申请理由</a:t>
            </a:r>
            <a:endParaRPr lang="zh-CN" altLang="en-US" sz="1800"/>
          </a:p>
          <a:p>
            <a:pPr lvl="1"/>
            <a:r>
              <a:rPr lang="zh-CN" altLang="en-US" sz="1800"/>
              <a:t>在龙架构双周会交流群中 </a:t>
            </a:r>
            <a:r>
              <a:rPr lang="zh-CN" altLang="en-US" sz="1800" b="1">
                <a:solidFill>
                  <a:srgbClr val="C00000"/>
                </a:solidFill>
              </a:rPr>
              <a:t>@群主</a:t>
            </a:r>
            <a:r>
              <a:rPr lang="zh-CN" altLang="en-US" sz="1800"/>
              <a:t> 或 </a:t>
            </a:r>
            <a:r>
              <a:rPr lang="zh-CN" altLang="en-US" sz="1800" b="1">
                <a:solidFill>
                  <a:srgbClr val="C00000"/>
                </a:solidFill>
              </a:rPr>
              <a:t>管理员</a:t>
            </a:r>
            <a:r>
              <a:rPr lang="zh-CN" altLang="en-US" sz="1800"/>
              <a:t> 获取权限</a:t>
            </a:r>
            <a:endParaRPr lang="zh-CN" altLang="en-US" sz="1800"/>
          </a:p>
          <a:p>
            <a:pPr lvl="1"/>
            <a:r>
              <a:rPr lang="zh-CN" altLang="en-US" sz="1800"/>
              <a:t>向 </a:t>
            </a:r>
            <a:r>
              <a:rPr lang="en-US" altLang="zh-CN" sz="1800">
                <a:latin typeface="Fira Code" charset="0"/>
                <a:ea typeface="Fira Code" charset="0"/>
                <a:cs typeface="Fira Code" charset="0"/>
                <a:hlinkClick r:id="rId2"/>
              </a:rPr>
              <a:t>loongarch</a:t>
            </a:r>
            <a:r>
              <a:rPr lang="zh-CN" altLang="en-US" sz="1800">
                <a:latin typeface="Fira Code" charset="0"/>
                <a:ea typeface="Fira Code" charset="0"/>
                <a:cs typeface="Fira Code" charset="0"/>
                <a:hlinkClick r:id="rId2"/>
              </a:rPr>
              <a:t>@</a:t>
            </a:r>
            <a:r>
              <a:rPr lang="en-US" altLang="zh-CN" sz="1800">
                <a:latin typeface="Fira Code" charset="0"/>
                <a:ea typeface="Fira Code" charset="0"/>
                <a:cs typeface="Fira Code" charset="0"/>
                <a:hlinkClick r:id="rId2"/>
              </a:rPr>
              <a:t>whlug.cn</a:t>
            </a:r>
            <a:r>
              <a:rPr lang="en-US" altLang="zh-CN" sz="1800"/>
              <a:t> </a:t>
            </a:r>
            <a:r>
              <a:rPr lang="zh-CN" altLang="en-US" sz="1800"/>
              <a:t>发送主题为龙架构双周会报告的邮件</a:t>
            </a:r>
            <a:endParaRPr lang="zh-CN" altLang="en-US" sz="1800"/>
          </a:p>
          <a:p>
            <a:pPr lvl="2"/>
            <a:r>
              <a:rPr lang="zh-CN" altLang="en-US" sz="1800"/>
              <a:t>邮件内请简要说明您将要报告的内容，我们将在收到邮件后同您取得联系，为您提供文档的编辑权限</a:t>
            </a:r>
            <a:endParaRPr lang="zh-CN" altLang="en-US" sz="1800"/>
          </a:p>
          <a:p>
            <a:r>
              <a:rPr lang="zh-CN" altLang="en-US" sz="2400" b="1"/>
              <a:t>内容编辑</a:t>
            </a:r>
            <a:endParaRPr lang="zh-CN" altLang="en-US" sz="2400" b="1"/>
          </a:p>
          <a:p>
            <a:pPr lvl="1"/>
            <a:r>
              <a:rPr lang="zh-CN" altLang="en-US" sz="1800"/>
              <a:t>请在对应的议题版块下添加您想要分享的内容</a:t>
            </a:r>
            <a:endParaRPr lang="zh-CN" altLang="en-US" sz="1800"/>
          </a:p>
          <a:p>
            <a:pPr lvl="1"/>
            <a:r>
              <a:rPr lang="zh-CN" altLang="en-US" sz="1800"/>
              <a:t>若无对应议题，请直接在幻灯片其他议题最前方添加</a:t>
            </a:r>
            <a:endParaRPr lang="zh-CN" altLang="en-US" sz="1800"/>
          </a:p>
          <a:p>
            <a:pPr lvl="1"/>
            <a:r>
              <a:rPr lang="zh-CN" altLang="en-US" sz="1800"/>
              <a:t>快速报告一页控制在 </a:t>
            </a:r>
            <a:r>
              <a:rPr lang="en-US" altLang="zh-CN" sz="1800"/>
              <a:t>3 </a:t>
            </a:r>
            <a:r>
              <a:rPr lang="zh-CN" altLang="en-US" sz="1800"/>
              <a:t>分钟以内，报告期间请勿讨论发言</a:t>
            </a:r>
            <a:endParaRPr lang="zh-CN" altLang="en-US" sz="1800"/>
          </a:p>
          <a:p>
            <a:pPr lvl="1"/>
            <a:r>
              <a:rPr lang="zh-CN" altLang="en-US" sz="1800"/>
              <a:t>专题报告 </a:t>
            </a:r>
            <a:r>
              <a:rPr lang="en-US" altLang="zh-CN" sz="1800"/>
              <a:t>15~30 </a:t>
            </a:r>
            <a:r>
              <a:rPr lang="zh-CN" altLang="en-US" sz="1800"/>
              <a:t>分钟，分享结束后可讨论交流</a:t>
            </a:r>
            <a:endParaRPr lang="zh-CN" altLang="en-US"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Box64</a:t>
            </a:r>
            <a:endParaRPr lang="zh-CN" altLang="en-US"/>
          </a:p>
        </p:txBody>
      </p:sp>
      <p:sp>
        <p:nvSpPr>
          <p:cNvPr id="3" name="内容占位符 2"/>
          <p:cNvSpPr>
            <a:spLocks noGrp="1"/>
          </p:cNvSpPr>
          <p:nvPr>
            <p:ph idx="1"/>
          </p:nvPr>
        </p:nvSpPr>
        <p:spPr>
          <a:xfrm>
            <a:off x="513999" y="1259762"/>
            <a:ext cx="10930018" cy="4926995"/>
          </a:xfrm>
        </p:spPr>
        <p:txBody>
          <a:bodyPr/>
          <a:p>
            <a:r>
              <a:rPr lang="en-US" altLang="zh-CN" sz="1700"/>
              <a:t>Box64 0.4.3</a:t>
            </a:r>
            <a:r>
              <a:rPr lang="zh-CN" altLang="en-US" sz="1700"/>
              <a:t>-</a:t>
            </a:r>
            <a:r>
              <a:rPr lang="en-US" altLang="zh-CN" sz="1700"/>
              <a:t>2 </a:t>
            </a:r>
            <a:r>
              <a:rPr lang="zh-CN" altLang="en-US" sz="1700"/>
              <a:t>发布，修复了近日出现的 </a:t>
            </a:r>
            <a:r>
              <a:rPr lang="en-US" altLang="zh-CN" sz="1700"/>
              <a:t>Steam </a:t>
            </a:r>
            <a:r>
              <a:rPr lang="zh-CN" altLang="en-US" sz="1700"/>
              <a:t>游戏无法启动的问题</a:t>
            </a:r>
            <a:endParaRPr lang="zh-CN" altLang="en-US" sz="1700"/>
          </a:p>
          <a:p>
            <a:r>
              <a:rPr lang="zh-CN" altLang="en-US" sz="1700"/>
              <a:t>包装了更多库和函数（</a:t>
            </a:r>
            <a:r>
              <a:rPr lang="en-US" altLang="zh-CN" sz="1700"/>
              <a:t>SDL1</a:t>
            </a:r>
            <a:r>
              <a:rPr lang="zh-CN" altLang="en-US" sz="1700"/>
              <a:t>、</a:t>
            </a:r>
            <a:r>
              <a:rPr lang="en-US" altLang="zh-CN" sz="1700"/>
              <a:t>libGL</a:t>
            </a:r>
            <a:r>
              <a:rPr lang="en-US" altLang="zh-CN" sz="1700">
                <a:solidFill>
                  <a:schemeClr val="tx1"/>
                </a:solidFill>
                <a:ea typeface="Source Han Sans CN" charset="0"/>
              </a:rPr>
              <a:t>、</a:t>
            </a:r>
            <a:r>
              <a:rPr lang="en-US" altLang="zh-CN" sz="1700"/>
              <a:t>Vulkan......</a:t>
            </a:r>
            <a:r>
              <a:rPr lang="zh-CN" altLang="en-US" sz="1700"/>
              <a:t>），其中</a:t>
            </a:r>
            <a:endParaRPr lang="zh-CN" altLang="en-US" sz="1700"/>
          </a:p>
          <a:p>
            <a:pPr lvl="1"/>
            <a:r>
              <a:rPr lang="zh-CN" altLang="en-US" sz="1700"/>
              <a:t>为 </a:t>
            </a:r>
            <a:r>
              <a:rPr lang="en-US" altLang="zh-CN" sz="1700"/>
              <a:t>Box32 </a:t>
            </a:r>
            <a:r>
              <a:rPr lang="zh-CN" altLang="en-US" sz="1700"/>
              <a:t>增加了</a:t>
            </a:r>
            <a:r>
              <a:rPr lang="zh-CN" altLang="en-US" sz="1700"/>
              <a:t> </a:t>
            </a:r>
            <a:r>
              <a:rPr lang="en-US" altLang="zh-CN" sz="1700"/>
              <a:t>SDL1 </a:t>
            </a:r>
            <a:r>
              <a:rPr lang="zh-CN" altLang="en-US" sz="1700"/>
              <a:t>库函数的包装器，32 位 </a:t>
            </a:r>
            <a:r>
              <a:rPr lang="en-US" altLang="zh-CN" sz="1700"/>
              <a:t>Linux </a:t>
            </a:r>
            <a:r>
              <a:rPr lang="zh-CN" altLang="en-US" sz="1700"/>
              <a:t>游戏 </a:t>
            </a:r>
            <a:r>
              <a:rPr lang="en-US" altLang="zh-CN" sz="1700"/>
              <a:t>Psychonauts </a:t>
            </a:r>
            <a:r>
              <a:rPr lang="zh-CN" altLang="en-US" sz="1700"/>
              <a:t>得以运行</a:t>
            </a:r>
            <a:endParaRPr lang="zh-CN" altLang="en-US" sz="1700"/>
          </a:p>
          <a:p>
            <a:pPr lvl="1"/>
            <a:r>
              <a:rPr lang="zh-CN" altLang="en-US" sz="1700"/>
              <a:t>为 </a:t>
            </a:r>
            <a:r>
              <a:rPr lang="en-US" altLang="zh-CN" sz="1700"/>
              <a:t>Vulkan </a:t>
            </a:r>
            <a:r>
              <a:rPr lang="zh-CN" altLang="en-US" sz="1700"/>
              <a:t>增加了几个新的扩展包装，支持 </a:t>
            </a:r>
            <a:r>
              <a:rPr lang="en-US" altLang="zh-CN" sz="1700"/>
              <a:t>Wine 11.9</a:t>
            </a:r>
            <a:endParaRPr lang="zh-CN" altLang="en-US" sz="1700"/>
          </a:p>
          <a:p>
            <a:r>
              <a:rPr lang="zh-CN" altLang="en-US" sz="1700"/>
              <a:t>优化了文件缓存的版本号生成逻辑，自动根据文件内容生成版本号</a:t>
            </a:r>
            <a:endParaRPr lang="zh-CN" altLang="en-US" sz="1700"/>
          </a:p>
          <a:p>
            <a:r>
              <a:rPr lang="zh-CN" altLang="en-US" sz="1700"/>
              <a:t>增加了文件缓存</a:t>
            </a:r>
            <a:r>
              <a:rPr lang="zh-CN" altLang="en-US" sz="1700"/>
              <a:t>对失效块的处理，在重新加载缓存时会主动跳过失效的代码块</a:t>
            </a:r>
            <a:endParaRPr lang="zh-CN" altLang="en-US" sz="1700"/>
          </a:p>
          <a:p>
            <a:r>
              <a:rPr lang="zh-CN" altLang="en-US" sz="1700"/>
              <a:t>修复了文件缓存命令行工具未能正确读取 </a:t>
            </a:r>
            <a:r>
              <a:rPr lang="en-US" altLang="zh-CN" sz="1700"/>
              <a:t>CPU </a:t>
            </a:r>
            <a:r>
              <a:rPr lang="zh-CN" altLang="en-US" sz="1700"/>
              <a:t>扩展设置的问题</a:t>
            </a:r>
            <a:endParaRPr lang="zh-CN" altLang="en-US" sz="1700"/>
          </a:p>
          <a:p>
            <a:r>
              <a:rPr lang="zh-CN" altLang="en-US" sz="1700"/>
              <a:t>增加了文件缓存压缩的支持，并默认开启强度为 </a:t>
            </a:r>
            <a:r>
              <a:rPr lang="en-US" altLang="zh-CN" sz="1700"/>
              <a:t>1 </a:t>
            </a:r>
            <a:r>
              <a:rPr lang="zh-CN" altLang="en-US" sz="1700"/>
              <a:t>的压缩</a:t>
            </a:r>
            <a:endParaRPr lang="zh-CN" altLang="en-US" sz="1700"/>
          </a:p>
          <a:p>
            <a:pPr lvl="1"/>
            <a:r>
              <a:rPr lang="zh-CN" altLang="en-US" sz="1700">
                <a:solidFill>
                  <a:schemeClr val="tx1"/>
                </a:solidFill>
                <a:ea typeface="Source Han Sans CN" charset="0"/>
              </a:rPr>
              <a:t>异星工厂游戏在</a:t>
            </a:r>
            <a:r>
              <a:rPr lang="zh-CN" altLang="en-US" sz="1700"/>
              <a:t>开启压缩后，启动时间几乎没有变化，但缓存体积从 </a:t>
            </a:r>
            <a:r>
              <a:rPr lang="en-US" altLang="zh-CN" sz="1700"/>
              <a:t>205MiB </a:t>
            </a:r>
            <a:r>
              <a:rPr lang="zh-CN" altLang="en-US" sz="1700"/>
              <a:t>变为 </a:t>
            </a:r>
            <a:r>
              <a:rPr lang="en-US" altLang="zh-CN" sz="1700"/>
              <a:t>55MiB</a:t>
            </a:r>
            <a:endParaRPr lang="en-US" altLang="zh-CN" sz="1700"/>
          </a:p>
          <a:p>
            <a:pPr lvl="0"/>
            <a:r>
              <a:rPr lang="zh-CN" altLang="en-US" sz="1700"/>
              <a:t>完善了文件缓存的 </a:t>
            </a:r>
            <a:r>
              <a:rPr lang="en-US" altLang="zh-CN" sz="1700"/>
              <a:t>LRU </a:t>
            </a:r>
            <a:r>
              <a:rPr lang="zh-CN" altLang="en-US" sz="1700"/>
              <a:t>淘汰机制，在缓存被使用时更新其更新时间</a:t>
            </a:r>
            <a:endParaRPr lang="zh-CN" altLang="en-US" sz="1700"/>
          </a:p>
          <a:p>
            <a:r>
              <a:rPr lang="zh-CN" altLang="en-US" sz="1700"/>
              <a:t>增加了一个假的 </a:t>
            </a:r>
            <a:r>
              <a:rPr lang="en-US" altLang="zh-CN" sz="1700"/>
              <a:t>Python</a:t>
            </a:r>
            <a:r>
              <a:rPr lang="zh-CN" altLang="en-US" sz="1700"/>
              <a:t> 解释器，使得 </a:t>
            </a:r>
            <a:r>
              <a:rPr lang="en-US" altLang="zh-CN" sz="1700"/>
              <a:t>Box64 </a:t>
            </a:r>
            <a:r>
              <a:rPr lang="zh-CN" altLang="en-US" sz="1700"/>
              <a:t>在使用原生 </a:t>
            </a:r>
            <a:r>
              <a:rPr lang="en-US" altLang="zh-CN" sz="1700"/>
              <a:t>Python </a:t>
            </a:r>
            <a:r>
              <a:rPr lang="zh-CN" altLang="en-US" sz="1700"/>
              <a:t>的同时 </a:t>
            </a:r>
            <a:r>
              <a:rPr lang="en-US" altLang="zh-CN" sz="1700">
                <a:ea typeface="Source Sans 3" panose="020B0503030403020204" charset="0"/>
              </a:rPr>
              <a:t>platform.machine()</a:t>
            </a:r>
            <a:r>
              <a:rPr lang="en-US" altLang="zh-CN" sz="1700"/>
              <a:t> </a:t>
            </a:r>
            <a:r>
              <a:rPr lang="zh-CN" altLang="en-US" sz="1700"/>
              <a:t>仍能返回 </a:t>
            </a:r>
            <a:r>
              <a:rPr lang="en-US" altLang="zh-CN" sz="1700"/>
              <a:t>"x86_64"</a:t>
            </a:r>
            <a:endParaRPr lang="zh-CN" altLang="en-US" sz="1700"/>
          </a:p>
          <a:p>
            <a:r>
              <a:rPr lang="zh-CN" altLang="en-US" sz="1700"/>
              <a:t>修复了</a:t>
            </a:r>
            <a:r>
              <a:rPr lang="zh-CN" altLang="en-US" sz="1700"/>
              <a:t> </a:t>
            </a:r>
            <a:r>
              <a:rPr lang="en-US" altLang="zh-CN" sz="1700"/>
              <a:t>Box64 </a:t>
            </a:r>
            <a:r>
              <a:rPr lang="zh-CN" altLang="en-US" sz="1700"/>
              <a:t>解释器中 0</a:t>
            </a:r>
            <a:r>
              <a:rPr lang="en-US" altLang="zh-CN" sz="1700"/>
              <a:t>x66​ </a:t>
            </a:r>
            <a:r>
              <a:rPr lang="zh-CN" altLang="en-US" sz="1700"/>
              <a:t>前缀的解码问题</a:t>
            </a:r>
            <a:endParaRPr lang="zh-CN" altLang="en-US" sz="1700"/>
          </a:p>
          <a:p>
            <a:r>
              <a:rPr lang="zh-CN" altLang="en-US" sz="1700"/>
              <a:t>优化了 </a:t>
            </a:r>
            <a:r>
              <a:rPr lang="en-US" altLang="zh-CN" sz="1700"/>
              <a:t>MOVNT </a:t>
            </a:r>
            <a:r>
              <a:rPr lang="zh-CN" altLang="en-US" sz="1700"/>
              <a:t>指令的非法指令处理</a:t>
            </a:r>
            <a:endParaRPr lang="zh-CN" altLang="en-US" sz="1700"/>
          </a:p>
        </p:txBody>
      </p:sp>
      <p:sp>
        <p:nvSpPr>
          <p:cNvPr id="4" name="文本占位符 3"/>
          <p:cNvSpPr>
            <a:spLocks noGrp="1"/>
          </p:cNvSpPr>
          <p:nvPr>
            <p:ph type="body" idx="10"/>
          </p:nvPr>
        </p:nvSpPr>
        <p:spPr/>
        <p:txBody>
          <a:bodyPr/>
          <a:p>
            <a:r>
              <a:rPr lang="zh-CN" altLang="en-US"/>
              <a:t>刘阳</a:t>
            </a: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Box64</a:t>
            </a:r>
            <a:endParaRPr lang="zh-CN" altLang="en-US"/>
          </a:p>
        </p:txBody>
      </p:sp>
      <p:sp>
        <p:nvSpPr>
          <p:cNvPr id="3" name="内容占位符 2"/>
          <p:cNvSpPr>
            <a:spLocks noGrp="1"/>
          </p:cNvSpPr>
          <p:nvPr>
            <p:ph idx="1"/>
          </p:nvPr>
        </p:nvSpPr>
        <p:spPr>
          <a:xfrm>
            <a:off x="513999" y="1259762"/>
            <a:ext cx="10930018" cy="4926995"/>
          </a:xfrm>
        </p:spPr>
        <p:txBody>
          <a:bodyPr/>
          <a:p>
            <a:r>
              <a:rPr lang="zh-CN" altLang="en-US" sz="1700"/>
              <a:t>修复了仅存在 </a:t>
            </a:r>
            <a:r>
              <a:rPr lang="en-US" altLang="zh-CN" sz="1700"/>
              <a:t>LSX </a:t>
            </a:r>
            <a:r>
              <a:rPr lang="zh-CN" altLang="en-US" sz="1700"/>
              <a:t>扩展时错误使用 </a:t>
            </a:r>
            <a:r>
              <a:rPr lang="en-US" altLang="zh-CN" sz="1700"/>
              <a:t>LASX </a:t>
            </a:r>
            <a:r>
              <a:rPr lang="zh-CN" altLang="en-US" sz="1700"/>
              <a:t>扩展的错误一处</a:t>
            </a:r>
            <a:endParaRPr lang="zh-CN" altLang="en-US" sz="1700"/>
          </a:p>
          <a:p>
            <a:r>
              <a:rPr lang="zh-CN" altLang="en-US" sz="1700"/>
              <a:t>新增了 </a:t>
            </a:r>
            <a:r>
              <a:rPr lang="en-US" altLang="zh-CN" sz="1700"/>
              <a:t>fastround=2 </a:t>
            </a:r>
            <a:r>
              <a:rPr lang="zh-CN" altLang="en-US" sz="1700"/>
              <a:t>舍入模式的支持，与 </a:t>
            </a:r>
            <a:r>
              <a:rPr lang="en-US" altLang="zh-CN" sz="1700"/>
              <a:t>Arm </a:t>
            </a:r>
            <a:r>
              <a:rPr lang="zh-CN" altLang="en-US" sz="1700"/>
              <a:t>后端保持一致</a:t>
            </a:r>
            <a:endParaRPr lang="zh-CN" altLang="en-US" sz="1700"/>
          </a:p>
          <a:p>
            <a:r>
              <a:rPr lang="zh-CN" altLang="en-US" sz="1700"/>
              <a:t>增加了对几个 16 位指令的解码支持修复了几项 </a:t>
            </a:r>
            <a:r>
              <a:rPr lang="en-US" altLang="zh-CN" sz="1700"/>
              <a:t>x87</a:t>
            </a:r>
            <a:r>
              <a:rPr lang="zh-CN" altLang="en-US" sz="1700"/>
              <a:t> 指令的边界情况计算错误</a:t>
            </a:r>
            <a:endParaRPr lang="zh-CN" altLang="en-US" sz="1700"/>
          </a:p>
          <a:p>
            <a:r>
              <a:rPr lang="zh-CN" altLang="en-US" sz="1700"/>
              <a:t>为龙架构 </a:t>
            </a:r>
            <a:r>
              <a:rPr lang="zh-CN" altLang="en-US" sz="1700">
                <a:solidFill>
                  <a:schemeClr val="tx1"/>
                </a:solidFill>
                <a:ea typeface="Source Han Sans CN" charset="0"/>
              </a:rPr>
              <a:t>DynaRec</a:t>
            </a:r>
            <a:r>
              <a:rPr lang="en-US" altLang="zh-CN" sz="1700"/>
              <a:t> </a:t>
            </a:r>
            <a:r>
              <a:rPr lang="zh-CN" altLang="en-US" sz="1700"/>
              <a:t>引入了 </a:t>
            </a:r>
            <a:r>
              <a:rPr lang="en-US" altLang="zh-CN" sz="1700"/>
              <a:t>AES </a:t>
            </a:r>
            <a:r>
              <a:rPr lang="zh-CN" altLang="en-US" sz="1700"/>
              <a:t>指令的优化实现，使用 </a:t>
            </a:r>
            <a:r>
              <a:rPr lang="en-US" altLang="zh-CN" sz="1700"/>
              <a:t>vpaes </a:t>
            </a:r>
            <a:r>
              <a:rPr lang="zh-CN" altLang="en-US" sz="1700"/>
              <a:t>算法来加速 </a:t>
            </a:r>
            <a:r>
              <a:rPr lang="en-US" altLang="zh-CN" sz="1700"/>
              <a:t>AES </a:t>
            </a:r>
            <a:r>
              <a:rPr lang="zh-CN" altLang="en-US" sz="1700"/>
              <a:t>加密/解密操作，在带加密的 7</a:t>
            </a:r>
            <a:r>
              <a:rPr lang="en-US" altLang="zh-CN" sz="1700"/>
              <a:t>z </a:t>
            </a:r>
            <a:r>
              <a:rPr lang="zh-CN" altLang="en-US" sz="1700"/>
              <a:t>自解压程序测试中，解压性能提升 5 倍左右</a:t>
            </a:r>
            <a:endParaRPr lang="zh-CN" altLang="en-US" sz="1700"/>
          </a:p>
          <a:p>
            <a:r>
              <a:rPr lang="zh-CN" altLang="en-US" sz="1700"/>
              <a:t>增加了</a:t>
            </a:r>
            <a:r>
              <a:rPr lang="en-US" altLang="zh-CN" sz="1700"/>
              <a:t> R_X86_64_TLSDESC </a:t>
            </a:r>
            <a:r>
              <a:rPr lang="zh-CN" altLang="en-US" sz="1700"/>
              <a:t>对于</a:t>
            </a:r>
            <a:r>
              <a:rPr lang="zh-CN" altLang="en-US" sz="1700">
                <a:solidFill>
                  <a:schemeClr val="tx1"/>
                </a:solidFill>
                <a:ea typeface="Source Han Sans CN" charset="0"/>
              </a:rPr>
              <a:t>有名字符号</a:t>
            </a:r>
            <a:r>
              <a:rPr lang="zh-CN" altLang="en-US" sz="1700"/>
              <a:t>的支持</a:t>
            </a:r>
            <a:endParaRPr lang="zh-CN" altLang="en-US" sz="1700"/>
          </a:p>
          <a:p>
            <a:r>
              <a:rPr lang="zh-CN" altLang="en-US" sz="1700"/>
              <a:t>修复了开启 </a:t>
            </a:r>
            <a:r>
              <a:rPr lang="en-US" altLang="zh-CN" sz="1700"/>
              <a:t>Trace</a:t>
            </a:r>
            <a:r>
              <a:rPr lang="zh-CN" altLang="en-US" sz="1700"/>
              <a:t> 调试模式时，</a:t>
            </a:r>
            <a:r>
              <a:rPr lang="en-US" altLang="zh-CN" sz="1700"/>
              <a:t>nativeflags</a:t>
            </a:r>
            <a:r>
              <a:rPr lang="zh-CN" altLang="en-US" sz="1700"/>
              <a:t> 优化导致的寄存器冲突问题</a:t>
            </a:r>
            <a:endParaRPr lang="zh-CN" altLang="en-US" sz="1700"/>
          </a:p>
          <a:p>
            <a:r>
              <a:rPr lang="zh-CN" altLang="en-US" sz="1700"/>
              <a:t>重构了对于失效的代码块的管理，废除原有的复杂机制，使用先进先出环状队列暂存实效代码块提升安全性</a:t>
            </a:r>
            <a:endParaRPr lang="zh-CN" altLang="en-US" sz="1700"/>
          </a:p>
        </p:txBody>
      </p:sp>
      <p:sp>
        <p:nvSpPr>
          <p:cNvPr id="4" name="文本占位符 3"/>
          <p:cNvSpPr>
            <a:spLocks noGrp="1"/>
          </p:cNvSpPr>
          <p:nvPr>
            <p:ph type="body" idx="10"/>
          </p:nvPr>
        </p:nvSpPr>
        <p:spPr/>
        <p:txBody>
          <a:bodyPr/>
          <a:p>
            <a:r>
              <a:rPr lang="zh-CN" altLang="en-US"/>
              <a:t>刘阳</a:t>
            </a:r>
            <a:endParaRPr lang="zh-CN"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Vector Packet </a:t>
            </a:r>
            <a:r>
              <a:rPr lang="en-US" altLang="zh-CN">
                <a:solidFill>
                  <a:schemeClr val="tx1"/>
                </a:solidFill>
                <a:ea typeface="Source Han Sans CN" charset="0"/>
              </a:rPr>
              <a:t>Processing</a:t>
            </a:r>
            <a:endParaRPr lang="zh-CN" altLang="en-US">
              <a:ea typeface="Source Han Sans CN" charset="0"/>
            </a:endParaRPr>
          </a:p>
        </p:txBody>
      </p:sp>
      <p:sp>
        <p:nvSpPr>
          <p:cNvPr id="3" name="内容占位符 2"/>
          <p:cNvSpPr>
            <a:spLocks noGrp="1"/>
          </p:cNvSpPr>
          <p:nvPr>
            <p:ph idx="1"/>
          </p:nvPr>
        </p:nvSpPr>
        <p:spPr>
          <a:xfrm>
            <a:off x="513999" y="1259762"/>
            <a:ext cx="10930018" cy="4657501"/>
          </a:xfrm>
        </p:spPr>
        <p:txBody>
          <a:bodyPr/>
          <a:p>
            <a:r>
              <a:rPr lang="zh-CN" altLang="en-US" sz="2400"/>
              <a:t>刘阳为</a:t>
            </a:r>
            <a:r>
              <a:rPr lang="zh-CN" altLang="en-US" sz="2400">
                <a:cs typeface="Arial" panose="020B0604020202020204" pitchFamily="34" charset="0"/>
              </a:rPr>
              <a:t>高性能网络包处理库</a:t>
            </a:r>
            <a:r>
              <a:rPr lang="zh-CN" altLang="en-US" sz="2400"/>
              <a:t> </a:t>
            </a:r>
            <a:r>
              <a:rPr lang="en-US" altLang="zh-CN" sz="2400"/>
              <a:t>Vector Packet Processing </a:t>
            </a:r>
            <a:r>
              <a:rPr lang="zh-CN" altLang="en-US" sz="2400">
                <a:hlinkClick r:id="rId1"/>
              </a:rPr>
              <a:t>添加了</a:t>
            </a:r>
            <a:r>
              <a:rPr lang="zh-CN" altLang="en-US" sz="2400"/>
              <a:t>龙架构优化</a:t>
            </a:r>
            <a:endParaRPr lang="zh-CN" altLang="en-US" sz="2400"/>
          </a:p>
          <a:p>
            <a:pPr lvl="1"/>
            <a:r>
              <a:rPr lang="zh-CN" altLang="en-US" sz="2400"/>
              <a:t>该库可为软路由、防火墙和高性能路由器等提供数据处理支持</a:t>
            </a:r>
            <a:endParaRPr lang="zh-CN" altLang="en-US" sz="2400"/>
          </a:p>
          <a:p>
            <a:pPr lvl="1"/>
            <a:r>
              <a:rPr lang="zh-CN" altLang="en-US" sz="2400"/>
              <a:t>龙架构移植和优化可增强此类应用中龙架构实用性</a:t>
            </a:r>
            <a:endParaRPr lang="zh-CN" altLang="en-US" sz="2400"/>
          </a:p>
          <a:p>
            <a:pPr lvl="1"/>
            <a:r>
              <a:rPr lang="zh-CN" altLang="en-US" sz="2400"/>
              <a:t>感兴趣的社区好友：请支持该库的测试！</a:t>
            </a:r>
            <a:endParaRPr lang="zh-CN" altLang="en-US" sz="2400"/>
          </a:p>
        </p:txBody>
      </p:sp>
      <p:sp>
        <p:nvSpPr>
          <p:cNvPr id="4" name="文本占位符 3"/>
          <p:cNvSpPr>
            <a:spLocks noGrp="1"/>
          </p:cNvSpPr>
          <p:nvPr>
            <p:ph type="body" idx="10"/>
          </p:nvPr>
        </p:nvSpPr>
        <p:spPr/>
        <p:txBody>
          <a:bodyPr/>
          <a:p>
            <a:r>
              <a:rPr lang="zh-CN" altLang="en-US"/>
              <a:t>刘阳</a:t>
            </a:r>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rPr>
              <a:t>其他开源项目动向</a:t>
            </a:r>
            <a:endParaRPr lang="zh-CN" altLang="en-US"/>
          </a:p>
        </p:txBody>
      </p:sp>
      <p:sp>
        <p:nvSpPr>
          <p:cNvPr id="3" name="内容占位符 2"/>
          <p:cNvSpPr>
            <a:spLocks noGrp="1"/>
          </p:cNvSpPr>
          <p:nvPr>
            <p:ph idx="1"/>
          </p:nvPr>
        </p:nvSpPr>
        <p:spPr>
          <a:xfrm>
            <a:off x="513999" y="1259762"/>
            <a:ext cx="11077942" cy="4657501"/>
          </a:xfrm>
        </p:spPr>
        <p:txBody>
          <a:bodyPr/>
          <a:p>
            <a:pPr lvl="0"/>
            <a:r>
              <a:rPr lang="zh-CN" altLang="en-US" sz="2000"/>
              <a:t>问题报告</a:t>
            </a:r>
            <a:r>
              <a:rPr lang="en-US" altLang="zh-CN" sz="2000"/>
              <a:t>/</a:t>
            </a:r>
            <a:r>
              <a:rPr lang="zh-CN" altLang="en-US" sz="2000"/>
              <a:t>英雄帖</a:t>
            </a:r>
            <a:endParaRPr lang="zh-CN" altLang="en-US" sz="2000"/>
          </a:p>
          <a:p>
            <a:pPr lvl="1"/>
            <a:r>
              <a:rPr lang="en-US" altLang="zh-CN" sz="2000"/>
              <a:t>elysia-best </a:t>
            </a:r>
            <a:r>
              <a:rPr lang="zh-CN" altLang="en-US" sz="2000">
                <a:hlinkClick r:id="rId1"/>
              </a:rPr>
              <a:t>报告了</a:t>
            </a:r>
            <a:r>
              <a:rPr lang="zh-CN" altLang="en-US" sz="2000"/>
              <a:t> </a:t>
            </a:r>
            <a:r>
              <a:rPr lang="en-US" altLang="zh-CN" sz="2000"/>
              <a:t>electerm </a:t>
            </a:r>
            <a:r>
              <a:rPr lang="zh-CN" altLang="en-US" sz="2000"/>
              <a:t>的龙架构 </a:t>
            </a:r>
            <a:r>
              <a:rPr lang="en-US" altLang="zh-CN" sz="2000"/>
              <a:t>deb </a:t>
            </a:r>
            <a:r>
              <a:rPr lang="zh-CN" altLang="en-US" sz="2000"/>
              <a:t>包因各发行版架构标识不统一而无法在 </a:t>
            </a:r>
            <a:r>
              <a:rPr lang="en-US" altLang="zh-CN" sz="2000"/>
              <a:t>Debian 13 </a:t>
            </a:r>
            <a:r>
              <a:rPr lang="zh-CN" altLang="en-US" sz="2000"/>
              <a:t>上安装的问题：猜测是先前使用了安同 </a:t>
            </a:r>
            <a:r>
              <a:rPr lang="en-US" altLang="zh-CN" sz="2000"/>
              <a:t>OS </a:t>
            </a:r>
            <a:r>
              <a:rPr lang="zh-CN" altLang="en-US" sz="2000"/>
              <a:t>打包导致的，因为其使用的 </a:t>
            </a:r>
            <a:r>
              <a:rPr lang="en-US" altLang="zh-CN" sz="2000"/>
              <a:t>dpkg </a:t>
            </a:r>
            <a:r>
              <a:rPr lang="zh-CN" altLang="en-US" sz="2000"/>
              <a:t>架构为 </a:t>
            </a:r>
            <a:r>
              <a:rPr lang="en-US" altLang="zh-CN" sz="2000"/>
              <a:t>loongarch64，</a:t>
            </a:r>
            <a:r>
              <a:rPr lang="zh-CN" altLang="en-US" sz="2000"/>
              <a:t>而非 </a:t>
            </a:r>
            <a:r>
              <a:rPr lang="en-US" altLang="zh-CN" sz="2000"/>
              <a:t>Debian </a:t>
            </a:r>
            <a:r>
              <a:rPr lang="zh-CN" altLang="en-US" sz="2000"/>
              <a:t>使用的 </a:t>
            </a:r>
            <a:r>
              <a:rPr lang="en-US" altLang="zh-CN" sz="2000"/>
              <a:t>loong64；</a:t>
            </a:r>
            <a:r>
              <a:rPr lang="zh-CN" altLang="en-US" sz="2000"/>
              <a:t>上游开发者表示将发布两种架构标识的安装包</a:t>
            </a:r>
            <a:endParaRPr lang="zh-CN" altLang="en-US" sz="2000"/>
          </a:p>
          <a:p>
            <a:pPr lvl="1"/>
            <a:r>
              <a:rPr lang="en-US" altLang="zh-CN" sz="2000"/>
              <a:t>bitm-cn </a:t>
            </a:r>
            <a:r>
              <a:rPr lang="zh-CN" altLang="en-US" sz="2000">
                <a:hlinkClick r:id="rId2"/>
              </a:rPr>
              <a:t>报告了</a:t>
            </a:r>
            <a:r>
              <a:rPr lang="zh-CN" altLang="en-US" sz="2000"/>
              <a:t>在为 </a:t>
            </a:r>
            <a:r>
              <a:rPr lang="en-US" altLang="zh-CN" sz="2000"/>
              <a:t>Eclipse Equinox </a:t>
            </a:r>
            <a:r>
              <a:rPr lang="zh-CN" altLang="en-US" sz="2000"/>
              <a:t>添加龙架构支持时，</a:t>
            </a:r>
            <a:r>
              <a:rPr lang="en-US" altLang="zh-CN" sz="2000"/>
              <a:t>Tycho </a:t>
            </a:r>
            <a:r>
              <a:rPr lang="zh-CN" altLang="en-US" sz="2000"/>
              <a:t>打包插件无法找到手动安装到本地仓库的 </a:t>
            </a:r>
            <a:r>
              <a:rPr lang="en-US" altLang="zh-CN" sz="2000"/>
              <a:t>LoongArch64 launcher fragment </a:t>
            </a:r>
            <a:r>
              <a:rPr lang="zh-CN" altLang="en-US" sz="2000"/>
              <a:t>导致构建失败，并询问添加新架构的</a:t>
            </a:r>
            <a:r>
              <a:rPr lang="zh-CN" altLang="en-US" sz="2000">
                <a:solidFill>
                  <a:schemeClr val="tx1"/>
                </a:solidFill>
                <a:ea typeface="Source Han Sans CN" charset="0"/>
              </a:rPr>
              <a:t>方式</a:t>
            </a:r>
            <a:endParaRPr lang="zh-CN" altLang="en-US" sz="2000"/>
          </a:p>
          <a:p>
            <a:pPr lvl="0"/>
            <a:r>
              <a:rPr lang="zh-CN" altLang="en-US" sz="2000"/>
              <a:t>上游功能实现、修复等</a:t>
            </a:r>
            <a:endParaRPr lang="zh-CN" altLang="en-US" sz="2000"/>
          </a:p>
          <a:p>
            <a:pPr lvl="1"/>
            <a:r>
              <a:rPr lang="en-US" altLang="zh-CN" sz="2000"/>
              <a:t>emmansun </a:t>
            </a:r>
            <a:r>
              <a:rPr lang="zh-CN" altLang="en-US" sz="2000"/>
              <a:t>为 </a:t>
            </a:r>
            <a:r>
              <a:rPr lang="en-US" altLang="zh-CN" sz="2000">
                <a:hlinkClick r:id="rId3"/>
              </a:rPr>
              <a:t>Go </a:t>
            </a:r>
            <a:r>
              <a:rPr lang="zh-CN" altLang="en-US" sz="2000">
                <a:hlinkClick r:id="rId3"/>
              </a:rPr>
              <a:t>语言商用密码软件 </a:t>
            </a:r>
            <a:r>
              <a:rPr lang="en-US" altLang="zh-CN" sz="2000">
                <a:hlinkClick r:id="rId3"/>
              </a:rPr>
              <a:t>gmsm</a:t>
            </a:r>
            <a:r>
              <a:rPr lang="en-US" altLang="zh-CN" sz="2000"/>
              <a:t> </a:t>
            </a:r>
            <a:r>
              <a:rPr lang="zh-CN" altLang="en-US" sz="2000"/>
              <a:t>的 </a:t>
            </a:r>
            <a:r>
              <a:rPr lang="en-US" altLang="zh-CN" sz="2000">
                <a:hlinkClick r:id="rId4"/>
              </a:rPr>
              <a:t>ML-DSA</a:t>
            </a:r>
            <a:r>
              <a:rPr lang="en-US" altLang="zh-CN" sz="2000"/>
              <a:t> </a:t>
            </a:r>
            <a:r>
              <a:rPr lang="zh-CN" altLang="en-US" sz="2000"/>
              <a:t>和 </a:t>
            </a:r>
            <a:r>
              <a:rPr lang="en-US" altLang="zh-CN" sz="2000">
                <a:hlinkClick r:id="rId5"/>
              </a:rPr>
              <a:t>ML-KEM</a:t>
            </a:r>
            <a:r>
              <a:rPr lang="en-US" altLang="zh-CN" sz="2000"/>
              <a:t> </a:t>
            </a:r>
            <a:r>
              <a:rPr lang="zh-CN" altLang="en-US" sz="2000"/>
              <a:t>算法实现了 </a:t>
            </a:r>
            <a:r>
              <a:rPr lang="en-US" altLang="zh-CN" sz="2000"/>
              <a:t>LASX/LSX SIMD </a:t>
            </a:r>
            <a:r>
              <a:rPr lang="zh-CN" altLang="en-US" sz="2000"/>
              <a:t>优化，涵盖 </a:t>
            </a:r>
            <a:r>
              <a:rPr lang="en-US" altLang="zh-CN" sz="2000"/>
              <a:t>NTT、</a:t>
            </a:r>
            <a:r>
              <a:rPr lang="zh-CN" altLang="en-US" sz="2000"/>
              <a:t>多项式运算、编码等核心模块，并明确需要新增汇编函数和调度代码</a:t>
            </a:r>
            <a:endParaRPr lang="zh-CN" altLang="en-US" sz="2000"/>
          </a:p>
          <a:p>
            <a:pPr lvl="1"/>
            <a:r>
              <a:rPr lang="en-US" altLang="zh-CN" sz="2000"/>
              <a:t>nihui </a:t>
            </a:r>
            <a:r>
              <a:rPr lang="zh-CN" altLang="en-US" sz="2000"/>
              <a:t>为 </a:t>
            </a:r>
            <a:r>
              <a:rPr lang="en-US" altLang="zh-CN" sz="2000"/>
              <a:t>ncnn </a:t>
            </a:r>
            <a:r>
              <a:rPr lang="zh-CN" altLang="en-US" sz="2000"/>
              <a:t>框架中的大量算子</a:t>
            </a:r>
            <a:r>
              <a:rPr lang="zh-CN" altLang="en-US" sz="2000">
                <a:hlinkClick r:id="rId6"/>
              </a:rPr>
              <a:t>增加了</a:t>
            </a:r>
            <a:r>
              <a:rPr lang="zh-CN" altLang="en-US" sz="2000"/>
              <a:t> 4</a:t>
            </a:r>
            <a:r>
              <a:rPr lang="en-US" altLang="zh-CN" sz="2000"/>
              <a:t>D </a:t>
            </a:r>
            <a:r>
              <a:rPr lang="zh-CN" altLang="en-US" sz="2000"/>
              <a:t>张量 (</a:t>
            </a:r>
            <a:r>
              <a:rPr lang="en-US" altLang="zh-CN" sz="2000"/>
              <a:t>tensor) </a:t>
            </a:r>
            <a:r>
              <a:rPr lang="zh-CN" altLang="en-US" sz="2000"/>
              <a:t>支持，龙架构方面利用 </a:t>
            </a:r>
            <a:r>
              <a:rPr lang="en-US" altLang="zh-CN" sz="2000"/>
              <a:t>LSX/LASX </a:t>
            </a:r>
            <a:r>
              <a:rPr lang="zh-CN" altLang="en-US" sz="2000"/>
              <a:t>向量扩展实现算子的 4</a:t>
            </a:r>
            <a:r>
              <a:rPr lang="en-US" altLang="zh-CN" sz="2000"/>
              <a:t>D </a:t>
            </a:r>
            <a:r>
              <a:rPr lang="zh-CN" altLang="en-US" sz="2000"/>
              <a:t>张量处理</a:t>
            </a:r>
            <a:endParaRPr lang="zh-CN" altLang="en-US" sz="2000"/>
          </a:p>
          <a:p>
            <a:pPr lvl="1"/>
            <a:r>
              <a:rPr lang="en-US" altLang="zh-CN" sz="2000"/>
              <a:t>doruche </a:t>
            </a:r>
            <a:r>
              <a:rPr lang="zh-CN" altLang="en-US" sz="2000"/>
              <a:t>为 </a:t>
            </a:r>
            <a:r>
              <a:rPr lang="en-US" altLang="zh-CN" sz="2000"/>
              <a:t>Anemone </a:t>
            </a:r>
            <a:r>
              <a:rPr lang="zh-CN" altLang="en-US" sz="2000"/>
              <a:t>内核</a:t>
            </a:r>
            <a:r>
              <a:rPr lang="zh-CN" altLang="en-US" sz="2000">
                <a:hlinkClick r:id="rId7"/>
              </a:rPr>
              <a:t>新增了</a:t>
            </a:r>
            <a:r>
              <a:rPr lang="zh-CN" altLang="en-US" sz="2000"/>
              <a:t> </a:t>
            </a:r>
            <a:r>
              <a:rPr lang="en-US" altLang="zh-CN" sz="2000"/>
              <a:t>futex、interval timer、</a:t>
            </a:r>
            <a:r>
              <a:rPr lang="zh-CN" altLang="en-US" sz="2000"/>
              <a:t>大量 </a:t>
            </a:r>
            <a:r>
              <a:rPr lang="en-US" altLang="zh-CN" sz="2000"/>
              <a:t>I/O </a:t>
            </a:r>
            <a:r>
              <a:rPr lang="zh-CN" altLang="en-US" sz="2000"/>
              <a:t>和凭证系统调用，并重构了内部锁机制以提高中断上下文安全性，龙架构也同步更新了系统调用表</a:t>
            </a:r>
            <a:endParaRPr lang="en-US" altLang="zh-CN" sz="2000">
              <a:solidFill>
                <a:srgbClr val="E60013"/>
              </a:solidFill>
            </a:endParaRPr>
          </a:p>
        </p:txBody>
      </p:sp>
      <p:sp>
        <p:nvSpPr>
          <p:cNvPr id="4" name="文本占位符 3"/>
          <p:cNvSpPr>
            <a:spLocks noGrp="1"/>
          </p:cNvSpPr>
          <p:nvPr>
            <p:ph type="body" idx="10"/>
          </p:nvPr>
        </p:nvSpPr>
        <p:spPr/>
        <p:txBody>
          <a:bodyPr/>
          <a:p>
            <a:r>
              <a:rPr lang="zh-CN" altLang="en-US">
                <a:solidFill>
                  <a:schemeClr val="bg1">
                    <a:lumMod val="75000"/>
                  </a:schemeClr>
                </a:solidFill>
                <a:ea typeface="Source Han Sans CN" charset="0"/>
              </a:rPr>
              <a:t>白铭骢</a:t>
            </a:r>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rPr>
              <a:t>其他开源项目动向</a:t>
            </a:r>
            <a:endParaRPr lang="zh-CN" altLang="en-US"/>
          </a:p>
        </p:txBody>
      </p:sp>
      <p:sp>
        <p:nvSpPr>
          <p:cNvPr id="3" name="内容占位符 2"/>
          <p:cNvSpPr>
            <a:spLocks noGrp="1"/>
          </p:cNvSpPr>
          <p:nvPr>
            <p:ph idx="1"/>
          </p:nvPr>
        </p:nvSpPr>
        <p:spPr>
          <a:xfrm>
            <a:off x="513999" y="1259762"/>
            <a:ext cx="11077942" cy="4657501"/>
          </a:xfrm>
        </p:spPr>
        <p:txBody>
          <a:bodyPr/>
          <a:p>
            <a:pPr lvl="0"/>
            <a:r>
              <a:rPr lang="zh-CN" altLang="en-US" sz="2000"/>
              <a:t>上游功能实现、修复等</a:t>
            </a:r>
            <a:endParaRPr lang="zh-CN" altLang="en-US" sz="2000"/>
          </a:p>
          <a:p>
            <a:pPr lvl="1"/>
            <a:r>
              <a:rPr lang="en-US" altLang="zh-CN" sz="2000"/>
              <a:t>Gelbpunkt </a:t>
            </a:r>
            <a:r>
              <a:rPr lang="zh-CN" altLang="en-US" sz="2000"/>
              <a:t>为 </a:t>
            </a:r>
            <a:r>
              <a:rPr lang="en-US" altLang="zh-CN" sz="2000"/>
              <a:t>zlib-rs（</a:t>
            </a:r>
            <a:r>
              <a:rPr lang="zh-CN" altLang="en-US" sz="2000"/>
              <a:t>一个用 </a:t>
            </a:r>
            <a:r>
              <a:rPr lang="en-US" altLang="zh-CN" sz="2000"/>
              <a:t>Rust </a:t>
            </a:r>
            <a:r>
              <a:rPr lang="zh-CN" altLang="en-US" sz="2000"/>
              <a:t>编写的 </a:t>
            </a:r>
            <a:r>
              <a:rPr lang="en-US" altLang="zh-CN" sz="2000"/>
              <a:t>zlib </a:t>
            </a:r>
            <a:r>
              <a:rPr lang="zh-CN" altLang="en-US" sz="2000"/>
              <a:t>库）</a:t>
            </a:r>
            <a:r>
              <a:rPr lang="zh-CN" altLang="en-US" sz="2000">
                <a:hlinkClick r:id="rId1"/>
              </a:rPr>
              <a:t>添加了</a:t>
            </a:r>
            <a:r>
              <a:rPr lang="zh-CN" altLang="en-US" sz="2000"/>
              <a:t>龙架构的 </a:t>
            </a:r>
            <a:r>
              <a:rPr lang="en-US" altLang="zh-CN" sz="2000"/>
              <a:t>CRC32 </a:t>
            </a:r>
            <a:r>
              <a:rPr lang="zh-CN" altLang="en-US" sz="2000"/>
              <a:t>硬件加速实现，利用架构内置的 </a:t>
            </a:r>
            <a:r>
              <a:rPr lang="en-US" altLang="zh-CN" sz="2000"/>
              <a:t>CRC </a:t>
            </a:r>
            <a:r>
              <a:rPr lang="zh-CN" altLang="en-US" sz="2000"/>
              <a:t>校验指令，因内建函数尚不稳定而暂时使用内联汇编，并计划后续推动 </a:t>
            </a:r>
            <a:r>
              <a:rPr lang="en-US" altLang="zh-CN" sz="2000"/>
              <a:t>stdarch </a:t>
            </a:r>
            <a:r>
              <a:rPr lang="zh-CN" altLang="en-US" sz="2000"/>
              <a:t>改进；此外，</a:t>
            </a:r>
            <a:r>
              <a:rPr lang="en-US" altLang="zh-CN" sz="2000"/>
              <a:t>Gelbpunkt </a:t>
            </a:r>
            <a:r>
              <a:rPr lang="zh-CN" altLang="en-US" sz="2000"/>
              <a:t>还修复了 </a:t>
            </a:r>
            <a:r>
              <a:rPr lang="en-US" altLang="zh-CN" sz="2000"/>
              <a:t>libz-sys​ </a:t>
            </a:r>
            <a:r>
              <a:rPr lang="zh-CN" altLang="en-US" sz="2000"/>
              <a:t>构建 </a:t>
            </a:r>
            <a:r>
              <a:rPr lang="en-US" altLang="zh-CN" sz="2000"/>
              <a:t>zlib-ng </a:t>
            </a:r>
            <a:r>
              <a:rPr lang="zh-CN" altLang="en-US" sz="2000"/>
              <a:t>时因缺少龙架构目录而导致的 </a:t>
            </a:r>
            <a:r>
              <a:rPr lang="en-US" altLang="zh-CN" sz="2000"/>
              <a:t>CMake </a:t>
            </a:r>
            <a:r>
              <a:rPr lang="zh-CN" altLang="en-US" sz="2000"/>
              <a:t>编译失败问题</a:t>
            </a:r>
            <a:endParaRPr lang="zh-CN" altLang="en-US" sz="2000"/>
          </a:p>
          <a:p>
            <a:pPr lvl="1"/>
            <a:r>
              <a:rPr lang="en-US" altLang="zh-CN" sz="2000"/>
              <a:t>numpy1314 </a:t>
            </a:r>
            <a:r>
              <a:rPr lang="zh-CN" altLang="en-US" sz="2000">
                <a:hlinkClick r:id="rId2"/>
              </a:rPr>
              <a:t>修复了</a:t>
            </a:r>
            <a:r>
              <a:rPr lang="zh-CN" altLang="en-US" sz="2000"/>
              <a:t> </a:t>
            </a:r>
            <a:r>
              <a:rPr lang="en-US" altLang="zh-CN" sz="2000"/>
              <a:t>QEMU-LVZ（</a:t>
            </a:r>
            <a:r>
              <a:rPr lang="zh-CN" altLang="en-US" sz="2000"/>
              <a:t>一个支持龙架构虚拟化的 </a:t>
            </a:r>
            <a:r>
              <a:rPr lang="en-US" altLang="zh-CN" sz="2000"/>
              <a:t>QEMU </a:t>
            </a:r>
            <a:r>
              <a:rPr lang="zh-CN" altLang="en-US" sz="2000"/>
              <a:t>分支）版本中 </a:t>
            </a:r>
            <a:r>
              <a:rPr lang="en-US" altLang="zh-CN" sz="2000"/>
              <a:t>lddir​/ldpte​ </a:t>
            </a:r>
            <a:r>
              <a:rPr lang="zh-CN" altLang="en-US" sz="2000"/>
              <a:t>辅助函数因标志位错误参与物理地址计算而导致的页表遍历错误，并在 </a:t>
            </a:r>
            <a:r>
              <a:rPr lang="en-US" altLang="zh-CN" sz="2000"/>
              <a:t>rcore-os </a:t>
            </a:r>
            <a:r>
              <a:rPr lang="zh-CN" altLang="en-US" sz="2000"/>
              <a:t>中也提交了这个补丁修复</a:t>
            </a:r>
            <a:endParaRPr lang="zh-CN" altLang="en-US" sz="2000"/>
          </a:p>
          <a:p>
            <a:pPr lvl="1"/>
            <a:r>
              <a:rPr lang="en-US" altLang="zh-CN" sz="2000"/>
              <a:t>numpy1314 </a:t>
            </a:r>
            <a:r>
              <a:rPr lang="zh-CN" altLang="en-US" sz="2000"/>
              <a:t>为 </a:t>
            </a:r>
            <a:r>
              <a:rPr lang="en-US" altLang="zh-CN" sz="2000"/>
              <a:t>AxVisor (Type-1 </a:t>
            </a:r>
            <a:r>
              <a:rPr lang="zh-CN" altLang="en-US" sz="2000"/>
              <a:t>虚拟机监控程序) </a:t>
            </a:r>
            <a:r>
              <a:rPr lang="zh-CN" altLang="en-US" sz="2000">
                <a:hlinkClick r:id="rId3"/>
              </a:rPr>
              <a:t>添加了</a:t>
            </a:r>
            <a:r>
              <a:rPr lang="zh-CN" altLang="en-US" sz="2000"/>
              <a:t>龙架构下运行 </a:t>
            </a:r>
            <a:r>
              <a:rPr lang="en-US" altLang="zh-CN" sz="2000"/>
              <a:t>ArceOS </a:t>
            </a:r>
            <a:r>
              <a:rPr lang="zh-CN" altLang="en-US" sz="2000"/>
              <a:t>访客机的最小启动支持，修复了页表标志位、</a:t>
            </a:r>
            <a:r>
              <a:rPr lang="en-US" altLang="zh-CN" sz="2000"/>
              <a:t>MMIO </a:t>
            </a:r>
            <a:r>
              <a:rPr lang="zh-CN" altLang="en-US" sz="2000"/>
              <a:t>处理、</a:t>
            </a:r>
            <a:r>
              <a:rPr lang="en-US" altLang="zh-CN" sz="2000"/>
              <a:t>CI </a:t>
            </a:r>
            <a:r>
              <a:rPr lang="zh-CN" altLang="en-US" sz="2000"/>
              <a:t>配置等问题，并最终更新 </a:t>
            </a:r>
            <a:r>
              <a:rPr lang="en-US" altLang="zh-CN" sz="2000"/>
              <a:t>QEMU-LVZ </a:t>
            </a:r>
            <a:r>
              <a:rPr lang="zh-CN" altLang="en-US" sz="2000"/>
              <a:t>依赖以确保正确性</a:t>
            </a:r>
            <a:endParaRPr lang="zh-CN" altLang="en-US" sz="2000"/>
          </a:p>
          <a:p>
            <a:pPr lvl="1"/>
            <a:r>
              <a:rPr lang="en-US" altLang="zh-CN" sz="2000"/>
              <a:t>JounQin </a:t>
            </a:r>
            <a:r>
              <a:rPr lang="zh-CN" altLang="en-US" sz="2000"/>
              <a:t>为 </a:t>
            </a:r>
            <a:r>
              <a:rPr lang="en-US" altLang="zh-CN" sz="2000"/>
              <a:t>unrs-resolver </a:t>
            </a:r>
            <a:r>
              <a:rPr lang="zh-CN" altLang="en-US" sz="2000">
                <a:hlinkClick r:id="rId4"/>
              </a:rPr>
              <a:t>增加了</a:t>
            </a:r>
            <a:r>
              <a:rPr lang="zh-CN" altLang="en-US" sz="2000"/>
              <a:t>条件编译逻辑，在 </a:t>
            </a:r>
            <a:r>
              <a:rPr lang="en-US" altLang="zh-CN" sz="2000"/>
              <a:t>loongarch64-musl </a:t>
            </a:r>
            <a:r>
              <a:rPr lang="zh-CN" altLang="en-US" sz="2000"/>
              <a:t>目标平台上自动禁用 </a:t>
            </a:r>
            <a:r>
              <a:rPr lang="en-US" altLang="zh-CN" sz="2000"/>
              <a:t>statx​ </a:t>
            </a:r>
            <a:r>
              <a:rPr lang="zh-CN" altLang="en-US" sz="2000"/>
              <a:t>的 </a:t>
            </a:r>
            <a:r>
              <a:rPr lang="en-US" altLang="zh-CN" sz="2000"/>
              <a:t>STATX_DONT_SYNC​ </a:t>
            </a:r>
            <a:r>
              <a:rPr lang="zh-CN" altLang="en-US" sz="2000"/>
              <a:t>标志，解决了 </a:t>
            </a:r>
            <a:r>
              <a:rPr lang="en-US" altLang="zh-CN" sz="2000"/>
              <a:t>rustix </a:t>
            </a:r>
            <a:r>
              <a:rPr lang="zh-CN" altLang="en-US" sz="2000"/>
              <a:t>在该平台上未导出该标志的编译问题</a:t>
            </a:r>
            <a:endParaRPr lang="zh-CN" altLang="en-US" sz="2000"/>
          </a:p>
          <a:p>
            <a:pPr lvl="1"/>
            <a:r>
              <a:rPr lang="en-US" altLang="zh-CN" sz="2000"/>
              <a:t>anematode </a:t>
            </a:r>
            <a:r>
              <a:rPr lang="zh-CN" altLang="en-US" sz="2000"/>
              <a:t>为 </a:t>
            </a:r>
            <a:r>
              <a:rPr lang="en-US" altLang="zh-CN" sz="2000"/>
              <a:t>Stockfish </a:t>
            </a:r>
            <a:r>
              <a:rPr lang="zh-CN" altLang="en-US" sz="2000"/>
              <a:t>国际象棋引擎</a:t>
            </a:r>
            <a:r>
              <a:rPr lang="zh-CN" altLang="en-US" sz="2000">
                <a:hlinkClick r:id="rId5"/>
              </a:rPr>
              <a:t>增加了</a:t>
            </a:r>
            <a:r>
              <a:rPr lang="zh-CN" altLang="en-US" sz="2000"/>
              <a:t>龙架构的性能优化。主要利用内联汇编实现 </a:t>
            </a:r>
            <a:r>
              <a:rPr lang="en-US" altLang="zh-CN" sz="2000"/>
              <a:t>hyperbola quintessence​ </a:t>
            </a:r>
            <a:r>
              <a:rPr lang="zh-CN" altLang="en-US" sz="2000"/>
              <a:t>算法所需的位反转操作，优化了位棋盘 (</a:t>
            </a:r>
            <a:r>
              <a:rPr lang="en-US" altLang="zh-CN" sz="2000"/>
              <a:t>bitboard) </a:t>
            </a:r>
            <a:r>
              <a:rPr lang="zh-CN" altLang="en-US" sz="2000"/>
              <a:t>算法和 </a:t>
            </a:r>
            <a:r>
              <a:rPr lang="en-US" altLang="zh-CN" sz="2000"/>
              <a:t>NNUE (</a:t>
            </a:r>
            <a:r>
              <a:rPr lang="zh-CN" altLang="en-US" sz="2000"/>
              <a:t>神经网络评估) 的 </a:t>
            </a:r>
            <a:r>
              <a:rPr lang="en-US" altLang="zh-CN" sz="2000"/>
              <a:t>SIMD </a:t>
            </a:r>
            <a:r>
              <a:rPr lang="zh-CN" altLang="en-US" sz="2000"/>
              <a:t>类型处理</a:t>
            </a:r>
            <a:endParaRPr lang="en-US" altLang="zh-CN" sz="2000">
              <a:solidFill>
                <a:srgbClr val="E60013"/>
              </a:solidFill>
            </a:endParaRPr>
          </a:p>
        </p:txBody>
      </p:sp>
      <p:sp>
        <p:nvSpPr>
          <p:cNvPr id="4" name="文本占位符 3"/>
          <p:cNvSpPr>
            <a:spLocks noGrp="1"/>
          </p:cNvSpPr>
          <p:nvPr>
            <p:ph type="body" idx="10"/>
          </p:nvPr>
        </p:nvSpPr>
        <p:spPr/>
        <p:txBody>
          <a:bodyPr/>
          <a:p>
            <a:r>
              <a:rPr lang="zh-CN" altLang="en-US">
                <a:solidFill>
                  <a:schemeClr val="bg1">
                    <a:lumMod val="75000"/>
                  </a:schemeClr>
                </a:solidFill>
                <a:ea typeface="Source Han Sans CN" charset="0"/>
              </a:rPr>
              <a:t>白铭骢</a:t>
            </a:r>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rPr>
              <a:t>其他开源项目动向</a:t>
            </a:r>
            <a:endParaRPr lang="zh-CN" altLang="en-US"/>
          </a:p>
        </p:txBody>
      </p:sp>
      <p:sp>
        <p:nvSpPr>
          <p:cNvPr id="3" name="内容占位符 2"/>
          <p:cNvSpPr>
            <a:spLocks noGrp="1"/>
          </p:cNvSpPr>
          <p:nvPr>
            <p:ph idx="1"/>
          </p:nvPr>
        </p:nvSpPr>
        <p:spPr>
          <a:xfrm>
            <a:off x="513999" y="1259762"/>
            <a:ext cx="11077942" cy="4657501"/>
          </a:xfrm>
        </p:spPr>
        <p:txBody>
          <a:bodyPr/>
          <a:p>
            <a:pPr lvl="0"/>
            <a:r>
              <a:rPr lang="zh-CN" altLang="en-US" sz="2000"/>
              <a:t>上游功能实现、修复等</a:t>
            </a:r>
            <a:endParaRPr lang="zh-CN" altLang="en-US" sz="2000"/>
          </a:p>
          <a:p>
            <a:pPr lvl="1"/>
            <a:r>
              <a:rPr lang="en-US" altLang="zh-CN" sz="2000"/>
              <a:t>arrowd </a:t>
            </a:r>
            <a:r>
              <a:rPr lang="zh-CN" altLang="en-US" sz="2000"/>
              <a:t>为 </a:t>
            </a:r>
            <a:r>
              <a:rPr lang="en-US" altLang="zh-CN" sz="2000"/>
              <a:t>snappy-java（Java </a:t>
            </a:r>
            <a:r>
              <a:rPr lang="zh-CN" altLang="en-US" sz="2000"/>
              <a:t>版的 </a:t>
            </a:r>
            <a:r>
              <a:rPr lang="en-US" altLang="zh-CN" sz="2000"/>
              <a:t>Snappy </a:t>
            </a:r>
            <a:r>
              <a:rPr lang="zh-CN" altLang="en-US" sz="2000"/>
              <a:t>压缩库）项目</a:t>
            </a:r>
            <a:r>
              <a:rPr lang="zh-CN" altLang="en-US" sz="2000">
                <a:hlinkClick r:id="rId1"/>
              </a:rPr>
              <a:t>添加了</a:t>
            </a:r>
            <a:r>
              <a:rPr lang="zh-CN" altLang="en-US" sz="2000"/>
              <a:t>龙架构的构建支持，利用 </a:t>
            </a:r>
            <a:r>
              <a:rPr lang="en-US" altLang="zh-CN" sz="2000"/>
              <a:t>dockcross </a:t>
            </a:r>
            <a:r>
              <a:rPr lang="zh-CN" altLang="en-US" sz="2000"/>
              <a:t>工具链进行交叉编译，使项目能够为龙架构生成 </a:t>
            </a:r>
            <a:r>
              <a:rPr lang="en-US" altLang="zh-CN" sz="2000"/>
              <a:t>native </a:t>
            </a:r>
            <a:r>
              <a:rPr lang="zh-CN" altLang="en-US" sz="2000"/>
              <a:t>库，但 </a:t>
            </a:r>
            <a:r>
              <a:rPr lang="en-US" altLang="zh-CN" sz="2000"/>
              <a:t>AI </a:t>
            </a:r>
            <a:r>
              <a:rPr lang="zh-CN" altLang="en-US" sz="2000"/>
              <a:t>审阅发现辅助脚本中存在重复函数定义和过时注释的问题待修复</a:t>
            </a:r>
            <a:endParaRPr lang="zh-CN" altLang="en-US" sz="2000"/>
          </a:p>
          <a:p>
            <a:pPr lvl="1"/>
            <a:r>
              <a:rPr lang="en-US" altLang="zh-CN" sz="2000"/>
              <a:t>yetist </a:t>
            </a:r>
            <a:r>
              <a:rPr lang="zh-CN" altLang="en-US" sz="2000"/>
              <a:t>为 </a:t>
            </a:r>
            <a:r>
              <a:rPr lang="en-US" altLang="zh-CN" sz="2000"/>
              <a:t>iPXE（</a:t>
            </a:r>
            <a:r>
              <a:rPr lang="zh-CN" altLang="en-US" sz="2000"/>
              <a:t>网络引导固件）的龙架构</a:t>
            </a:r>
            <a:r>
              <a:rPr lang="zh-CN" altLang="en-US" sz="2000">
                <a:hlinkClick r:id="rId2"/>
              </a:rPr>
              <a:t>禁用了</a:t>
            </a:r>
            <a:r>
              <a:rPr lang="zh-CN" altLang="en-US" sz="2000"/>
              <a:t> </a:t>
            </a:r>
            <a:r>
              <a:rPr lang="en-US" altLang="zh-CN" sz="2000"/>
              <a:t>LSX/LASX SIMD </a:t>
            </a:r>
            <a:r>
              <a:rPr lang="zh-CN" altLang="en-US" sz="2000"/>
              <a:t>指令，并用纯汇编重写了 </a:t>
            </a:r>
            <a:r>
              <a:rPr lang="en-US" altLang="zh-CN" sz="2000"/>
              <a:t>TCP/IP </a:t>
            </a:r>
            <a:r>
              <a:rPr lang="zh-CN" altLang="en-US" sz="2000"/>
              <a:t>校验和函数，性能提升约 39 倍；同时经过维护者审阅，已支持 </a:t>
            </a:r>
            <a:r>
              <a:rPr lang="en-US" altLang="zh-CN" sz="2000"/>
              <a:t>Secure Boot </a:t>
            </a:r>
            <a:r>
              <a:rPr lang="zh-CN" altLang="en-US" sz="2000"/>
              <a:t>构建，但审阅者表示希望龙芯未来能明确 </a:t>
            </a:r>
            <a:r>
              <a:rPr lang="en-US" altLang="zh-CN" sz="2000"/>
              <a:t>UEFI Secure Boot </a:t>
            </a:r>
            <a:r>
              <a:rPr lang="zh-CN" altLang="en-US" sz="2000"/>
              <a:t>的处理方案</a:t>
            </a:r>
            <a:endParaRPr lang="zh-CN" altLang="en-US" sz="2000"/>
          </a:p>
          <a:p>
            <a:pPr lvl="1"/>
            <a:r>
              <a:rPr lang="en-US" altLang="zh-CN" sz="2000"/>
              <a:t>zhaixiaojuan </a:t>
            </a:r>
            <a:r>
              <a:rPr lang="zh-CN" altLang="en-US" sz="2000"/>
              <a:t>为 </a:t>
            </a:r>
            <a:r>
              <a:rPr lang="en-US" altLang="zh-CN" sz="2000"/>
              <a:t>rules_go (Bazel </a:t>
            </a:r>
            <a:r>
              <a:rPr lang="zh-CN" altLang="en-US" sz="2000"/>
              <a:t>的 </a:t>
            </a:r>
            <a:r>
              <a:rPr lang="en-US" altLang="zh-CN" sz="2000"/>
              <a:t>Go </a:t>
            </a:r>
            <a:r>
              <a:rPr lang="zh-CN" altLang="en-US" sz="2000"/>
              <a:t>语言规则集) </a:t>
            </a:r>
            <a:r>
              <a:rPr lang="zh-CN" altLang="en-US" sz="2000">
                <a:hlinkClick r:id="rId3"/>
              </a:rPr>
              <a:t>添加了</a:t>
            </a:r>
            <a:r>
              <a:rPr lang="zh-CN" altLang="en-US" sz="2000"/>
              <a:t>龙架构支持</a:t>
            </a:r>
            <a:endParaRPr lang="zh-CN" altLang="en-US" sz="2000"/>
          </a:p>
          <a:p>
            <a:pPr lvl="1"/>
            <a:r>
              <a:rPr lang="en-US" altLang="zh-CN" sz="2000"/>
              <a:t>leno23 </a:t>
            </a:r>
            <a:r>
              <a:rPr lang="zh-CN" altLang="en-US" sz="2000"/>
              <a:t>为 </a:t>
            </a:r>
            <a:r>
              <a:rPr lang="en-US" altLang="zh-CN" sz="2000"/>
              <a:t>simdjson </a:t>
            </a:r>
            <a:r>
              <a:rPr lang="zh-CN" altLang="en-US" sz="2000"/>
              <a:t>的龙架构</a:t>
            </a:r>
            <a:r>
              <a:rPr lang="zh-CN" altLang="en-US" sz="2000">
                <a:hlinkClick r:id="rId4"/>
              </a:rPr>
              <a:t>添加了</a:t>
            </a:r>
            <a:r>
              <a:rPr lang="zh-CN" altLang="en-US" sz="2000"/>
              <a:t>经 </a:t>
            </a:r>
            <a:r>
              <a:rPr lang="en-US" altLang="zh-CN" sz="2000"/>
              <a:t>LSX SIMD </a:t>
            </a:r>
            <a:r>
              <a:rPr lang="zh-CN" altLang="en-US" sz="2000"/>
              <a:t>优化的 </a:t>
            </a:r>
            <a:r>
              <a:rPr lang="en-US" altLang="zh-CN" sz="2000"/>
              <a:t>fast_needs_escaping​ </a:t>
            </a:r>
            <a:r>
              <a:rPr lang="zh-CN" altLang="en-US" sz="2000"/>
              <a:t>函数，用于</a:t>
            </a:r>
            <a:br>
              <a:rPr lang="zh-CN" altLang="en-US" sz="2000"/>
            </a:br>
            <a:r>
              <a:rPr lang="zh-CN" altLang="en-US" sz="2000"/>
              <a:t>加速 </a:t>
            </a:r>
            <a:r>
              <a:rPr lang="en-US" altLang="zh-CN" sz="2000"/>
              <a:t>JSON </a:t>
            </a:r>
            <a:r>
              <a:rPr lang="zh-CN" altLang="en-US" sz="2000"/>
              <a:t>序列化时的转义字符检测</a:t>
            </a:r>
            <a:endParaRPr lang="en-US" altLang="zh-CN" sz="2000">
              <a:solidFill>
                <a:srgbClr val="E60013"/>
              </a:solidFill>
            </a:endParaRPr>
          </a:p>
        </p:txBody>
      </p:sp>
      <p:sp>
        <p:nvSpPr>
          <p:cNvPr id="4" name="文本占位符 3"/>
          <p:cNvSpPr>
            <a:spLocks noGrp="1"/>
          </p:cNvSpPr>
          <p:nvPr>
            <p:ph type="body" idx="10"/>
          </p:nvPr>
        </p:nvSpPr>
        <p:spPr/>
        <p:txBody>
          <a:bodyPr/>
          <a:p>
            <a:r>
              <a:rPr lang="zh-CN" altLang="en-US">
                <a:solidFill>
                  <a:schemeClr val="bg1">
                    <a:lumMod val="75000"/>
                  </a:schemeClr>
                </a:solidFill>
                <a:ea typeface="Source Han Sans CN" charset="0"/>
              </a:rPr>
              <a:t>白铭骢</a:t>
            </a:r>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5590681" cy="497923"/>
          </a:xfrm>
        </p:spPr>
        <p:txBody>
          <a:bodyPr/>
          <a:p>
            <a:r>
              <a:rPr lang="zh-CN" altLang="en-US" sz="2800">
                <a:solidFill>
                  <a:schemeClr val="tx1"/>
                </a:solidFill>
                <a:ea typeface="Source Han Sans CN" charset="0"/>
              </a:rPr>
              <a:t>发行版与操作系统动向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 </a:t>
            </a:r>
            <a:r>
              <a:rPr lang="en-US" altLang="zh-CN"/>
              <a:t>OS</a:t>
            </a:r>
            <a:endParaRPr lang="zh-CN" altLang="en-US"/>
          </a:p>
        </p:txBody>
      </p:sp>
      <p:sp>
        <p:nvSpPr>
          <p:cNvPr id="3" name="内容占位符 2"/>
          <p:cNvSpPr>
            <a:spLocks noGrp="1"/>
          </p:cNvSpPr>
          <p:nvPr>
            <p:ph idx="1"/>
          </p:nvPr>
        </p:nvSpPr>
        <p:spPr>
          <a:xfrm>
            <a:off x="513999" y="1259762"/>
            <a:ext cx="11678001" cy="4657501"/>
          </a:xfrm>
        </p:spPr>
        <p:txBody>
          <a:bodyPr/>
          <a:p>
            <a:r>
              <a:rPr lang="en-US" altLang="zh-CN" sz="2000" b="1"/>
              <a:t>Core 13.2.0 </a:t>
            </a:r>
            <a:r>
              <a:rPr lang="zh-CN" altLang="en-US" sz="2000" b="1"/>
              <a:t>已正式交付</a:t>
            </a:r>
            <a:endParaRPr lang="zh-CN" altLang="en-US" sz="2000" b="1"/>
          </a:p>
          <a:p>
            <a:pPr lvl="1"/>
            <a:r>
              <a:rPr lang="zh-CN" altLang="en-US" sz="2000"/>
              <a:t>从 </a:t>
            </a:r>
            <a:r>
              <a:rPr lang="en-US" altLang="zh-CN" sz="2000"/>
              <a:t>GCC 1</a:t>
            </a:r>
            <a:r>
              <a:rPr lang="en-US" altLang="zh-CN" sz="2000">
                <a:solidFill>
                  <a:schemeClr val="tx1"/>
                </a:solidFill>
                <a:ea typeface="Source Han Sans CN" charset="0"/>
              </a:rPr>
              <a:t>6.2</a:t>
            </a:r>
            <a:r>
              <a:rPr lang="en-US" altLang="zh-CN" sz="2000"/>
              <a:t> </a:t>
            </a:r>
            <a:r>
              <a:rPr lang="zh-CN" altLang="en-US" sz="2000"/>
              <a:t>向 </a:t>
            </a:r>
            <a:r>
              <a:rPr lang="en-US" altLang="zh-CN" sz="2000"/>
              <a:t>15.2 </a:t>
            </a:r>
            <a:r>
              <a:rPr lang="zh-CN" altLang="en-US" sz="2000"/>
              <a:t>回合了 </a:t>
            </a:r>
            <a:r>
              <a:rPr lang="en-US" altLang="zh-CN" sz="2000"/>
              <a:t>GCC stack protector </a:t>
            </a:r>
            <a:r>
              <a:rPr lang="zh-CN" altLang="en-US" sz="2000"/>
              <a:t>加固</a:t>
            </a:r>
            <a:endParaRPr lang="zh-CN" altLang="en-US" sz="2000"/>
          </a:p>
          <a:p>
            <a:pPr lvl="1"/>
            <a:r>
              <a:rPr lang="zh-CN" altLang="en-US" sz="2000"/>
              <a:t>从</a:t>
            </a:r>
            <a:r>
              <a:rPr lang="en-US" altLang="zh-CN" sz="2000"/>
              <a:t> glibc 2.44 </a:t>
            </a:r>
            <a:r>
              <a:rPr lang="zh-CN" altLang="en-US" sz="2000"/>
              <a:t>向 </a:t>
            </a:r>
            <a:r>
              <a:rPr lang="en-US" altLang="zh-CN" sz="2000"/>
              <a:t>2.42 </a:t>
            </a:r>
            <a:r>
              <a:rPr lang="zh-CN" altLang="en-US" sz="2000"/>
              <a:t>回合了 </a:t>
            </a:r>
            <a:r>
              <a:rPr lang="en-US" altLang="zh-CN" sz="2000"/>
              <a:t>glibc THP</a:t>
            </a:r>
            <a:r>
              <a:rPr lang="zh-CN" altLang="en-US" sz="2000"/>
              <a:t>-</a:t>
            </a:r>
            <a:r>
              <a:rPr lang="en-US" altLang="zh-CN" sz="2000"/>
              <a:t>aware load segment aligning</a:t>
            </a:r>
            <a:r>
              <a:rPr lang="zh-CN" altLang="en-US" sz="2000"/>
              <a:t>，</a:t>
            </a:r>
            <a:br>
              <a:rPr lang="zh-CN" altLang="en-US" sz="2000"/>
            </a:br>
            <a:r>
              <a:rPr lang="zh-CN" altLang="en-US" sz="2000"/>
              <a:t>实测在使用基于 </a:t>
            </a:r>
            <a:r>
              <a:rPr lang="en-US" altLang="zh-CN" sz="2000"/>
              <a:t>LLVM </a:t>
            </a:r>
            <a:r>
              <a:rPr lang="zh-CN" altLang="en-US" sz="2000"/>
              <a:t>的编译器编译大型项目时可减小约 </a:t>
            </a:r>
            <a:r>
              <a:rPr lang="en-US" altLang="zh-CN" sz="2000"/>
              <a:t>2% </a:t>
            </a:r>
            <a:r>
              <a:rPr lang="zh-CN" altLang="en-US" sz="2000"/>
              <a:t>的 </a:t>
            </a:r>
            <a:r>
              <a:rPr lang="en-US" altLang="zh-CN" sz="2000"/>
              <a:t>CPU </a:t>
            </a:r>
            <a:r>
              <a:rPr lang="zh-CN" altLang="en-US" sz="2000"/>
              <a:t>时间</a:t>
            </a:r>
            <a:endParaRPr lang="zh-CN" altLang="en-US" sz="2000"/>
          </a:p>
          <a:p>
            <a:pPr lvl="1"/>
            <a:r>
              <a:rPr lang="zh-CN" altLang="en-US" sz="2000"/>
              <a:t>回合安全修复 </a:t>
            </a:r>
            <a:r>
              <a:rPr lang="en-US" altLang="zh-CN" sz="2000"/>
              <a:t>3</a:t>
            </a:r>
            <a:r>
              <a:rPr lang="zh-CN" altLang="en-US" sz="2000"/>
              <a:t> 项</a:t>
            </a:r>
            <a:endParaRPr lang="zh-CN" altLang="en-US" sz="2000"/>
          </a:p>
          <a:p>
            <a:r>
              <a:rPr lang="en-US" altLang="zh-CN" sz="2000" b="1"/>
              <a:t>Linux 7.0.9</a:t>
            </a:r>
            <a:r>
              <a:rPr lang="zh-CN" altLang="en-US" sz="2000" b="1"/>
              <a:t> 已交付测试：</a:t>
            </a:r>
            <a:r>
              <a:rPr lang="en-US" altLang="zh-CN" sz="2000" b="1">
                <a:solidFill>
                  <a:srgbClr val="E60013"/>
                </a:solidFill>
              </a:rPr>
              <a:t>oma topics </a:t>
            </a:r>
            <a:r>
              <a:rPr lang="zh-CN" altLang="en-US" sz="2000" b="1">
                <a:solidFill>
                  <a:srgbClr val="E60013"/>
                </a:solidFill>
              </a:rPr>
              <a:t>--</a:t>
            </a:r>
            <a:r>
              <a:rPr lang="en-US" altLang="zh-CN" sz="2000" b="1">
                <a:solidFill>
                  <a:srgbClr val="E60013"/>
                </a:solidFill>
              </a:rPr>
              <a:t>opt</a:t>
            </a:r>
            <a:r>
              <a:rPr lang="zh-CN" altLang="en-US" sz="2000" b="1">
                <a:solidFill>
                  <a:srgbClr val="E60013"/>
                </a:solidFill>
              </a:rPr>
              <a:t>-</a:t>
            </a:r>
            <a:r>
              <a:rPr lang="en-US" altLang="zh-CN" sz="2000" b="1">
                <a:solidFill>
                  <a:srgbClr val="E60013"/>
                </a:solidFill>
              </a:rPr>
              <a:t>in linux</a:t>
            </a:r>
            <a:r>
              <a:rPr lang="zh-CN" altLang="en-US" sz="2000" b="1">
                <a:solidFill>
                  <a:srgbClr val="E60013"/>
                </a:solidFill>
              </a:rPr>
              <a:t>-</a:t>
            </a:r>
            <a:r>
              <a:rPr lang="en-US" altLang="zh-CN" sz="2000" b="1">
                <a:solidFill>
                  <a:srgbClr val="E60013"/>
                </a:solidFill>
              </a:rPr>
              <a:t>kernel</a:t>
            </a:r>
            <a:r>
              <a:rPr lang="zh-CN" altLang="en-US" sz="2000" b="1">
                <a:solidFill>
                  <a:srgbClr val="E60013"/>
                </a:solidFill>
              </a:rPr>
              <a:t>-</a:t>
            </a:r>
            <a:r>
              <a:rPr lang="en-US" altLang="zh-CN" sz="2000" b="1">
                <a:solidFill>
                  <a:srgbClr val="E60013"/>
                </a:solidFill>
              </a:rPr>
              <a:t>7.0.y</a:t>
            </a:r>
            <a:endParaRPr lang="zh-CN" altLang="en-US" sz="2000" b="1">
              <a:solidFill>
                <a:srgbClr val="E60013"/>
              </a:solidFill>
            </a:endParaRPr>
          </a:p>
          <a:p>
            <a:pPr lvl="1"/>
            <a:r>
              <a:rPr lang="zh-CN" altLang="en-US" sz="2000"/>
              <a:t>从 </a:t>
            </a:r>
            <a:r>
              <a:rPr lang="en-US" altLang="zh-CN" sz="2000"/>
              <a:t>7.1 </a:t>
            </a:r>
            <a:r>
              <a:rPr lang="zh-CN" altLang="en-US" sz="2000"/>
              <a:t>回合了 </a:t>
            </a:r>
            <a:r>
              <a:rPr lang="en-US" altLang="zh-CN" sz="2000"/>
              <a:t>AMDGPU </a:t>
            </a:r>
            <a:r>
              <a:rPr lang="zh-CN" altLang="en-US" sz="2000"/>
              <a:t>驱动内核态 </a:t>
            </a:r>
            <a:r>
              <a:rPr lang="en-US" altLang="zh-CN" sz="2000"/>
              <a:t>FPU </a:t>
            </a:r>
            <a:r>
              <a:rPr lang="zh-CN" altLang="en-US" sz="2000"/>
              <a:t>上下文保存恢复代码的重构，</a:t>
            </a:r>
            <a:br>
              <a:rPr lang="zh-CN" altLang="en-US" sz="2000"/>
            </a:br>
            <a:r>
              <a:rPr lang="zh-CN" altLang="en-US" sz="2000"/>
              <a:t>以解决 </a:t>
            </a:r>
            <a:r>
              <a:rPr lang="en-US" altLang="zh-CN" sz="2000"/>
              <a:t>9070 XT </a:t>
            </a:r>
            <a:r>
              <a:rPr lang="zh-CN" altLang="en-US" sz="2000"/>
              <a:t>等显卡无法工作的问题</a:t>
            </a:r>
            <a:endParaRPr lang="zh-CN" altLang="en-US" sz="2000"/>
          </a:p>
          <a:p>
            <a:pPr lvl="1"/>
            <a:r>
              <a:rPr lang="zh-CN" altLang="en-US" sz="2000"/>
              <a:t>已查明上次会议提到的 </a:t>
            </a:r>
            <a:r>
              <a:rPr lang="en-US" altLang="zh-CN" sz="2000"/>
              <a:t>Intel </a:t>
            </a:r>
            <a:r>
              <a:rPr lang="zh-CN" altLang="en-US" sz="2000"/>
              <a:t>显卡无法工作和 </a:t>
            </a:r>
            <a:r>
              <a:rPr lang="en-US" altLang="zh-CN" sz="2000"/>
              <a:t>AMD RX 7600 </a:t>
            </a:r>
            <a:r>
              <a:rPr lang="zh-CN" altLang="en-US" sz="2000"/>
              <a:t>显示异常是因为不小心开了</a:t>
            </a:r>
            <a:br>
              <a:rPr lang="zh-CN" altLang="en-US" sz="2000"/>
            </a:br>
            <a:r>
              <a:rPr lang="zh-CN" altLang="en-US" sz="2000"/>
              <a:t>（龙芯从来没正确实现过的）写合并，现已关闭</a:t>
            </a:r>
            <a:endParaRPr lang="zh-CN" altLang="en-US" sz="2000"/>
          </a:p>
          <a:p>
            <a:pPr lvl="0"/>
            <a:r>
              <a:rPr lang="en-US" altLang="zh-CN" sz="2000" b="1"/>
              <a:t>LoongGPU </a:t>
            </a:r>
            <a:r>
              <a:rPr lang="zh-CN" altLang="en-US" sz="2000" b="1"/>
              <a:t>更新：从 1.0.2-0</a:t>
            </a:r>
            <a:r>
              <a:rPr lang="en-US" altLang="zh-CN" sz="2000" b="1"/>
              <a:t>ky11.1~0.10 </a:t>
            </a:r>
            <a:r>
              <a:rPr lang="zh-CN" altLang="en-US" sz="2000" b="1"/>
              <a:t>更新到 1.0.2-</a:t>
            </a:r>
            <a:r>
              <a:rPr lang="en-US" altLang="zh-CN" sz="2000" b="1"/>
              <a:t>ud25.1~rc1.10.1</a:t>
            </a:r>
            <a:endParaRPr lang="en-US" altLang="zh-CN" sz="2000" b="1"/>
          </a:p>
          <a:p>
            <a:pPr lvl="1"/>
            <a:r>
              <a:rPr lang="en-US" altLang="zh-CN" sz="2000"/>
              <a:t>DKMS </a:t>
            </a:r>
            <a:r>
              <a:rPr lang="zh-CN" altLang="en-US" sz="2000"/>
              <a:t>代码中日期从 2026 年 1 月 27 日变为 2026 年 3 月 13 日，可能“修复了一些问题”</a:t>
            </a:r>
            <a:endParaRPr lang="zh-CN" altLang="en-US" sz="2000"/>
          </a:p>
          <a:p>
            <a:pPr lvl="1"/>
            <a:r>
              <a:rPr lang="zh-CN" altLang="en-US" sz="2000"/>
              <a:t>实测修复了香橙派 </a:t>
            </a:r>
            <a:r>
              <a:rPr lang="en-US" altLang="zh-CN" sz="2000"/>
              <a:t>Nova </a:t>
            </a:r>
            <a:r>
              <a:rPr lang="zh-CN" altLang="en-US" sz="2000"/>
              <a:t>上 </a:t>
            </a:r>
            <a:r>
              <a:rPr lang="en-US" altLang="zh-CN" sz="2000"/>
              <a:t>MIPI </a:t>
            </a:r>
            <a:r>
              <a:rPr lang="zh-CN" altLang="en-US" sz="2000"/>
              <a:t>屏不可用的问题</a:t>
            </a:r>
            <a:endParaRPr lang="zh-CN" altLang="en-US" sz="2000"/>
          </a:p>
          <a:p>
            <a:pPr lvl="1"/>
            <a:r>
              <a:rPr lang="zh-CN" altLang="en-US" sz="2000"/>
              <a:t>阅读代码发现显然没有修复 4 </a:t>
            </a:r>
            <a:r>
              <a:rPr lang="en-US" altLang="zh-CN" sz="2000"/>
              <a:t>KiB </a:t>
            </a:r>
            <a:r>
              <a:rPr lang="zh-CN" altLang="en-US" sz="2000"/>
              <a:t>页兼容性问题</a:t>
            </a:r>
            <a:endParaRPr lang="zh-CN" altLang="en-US" sz="2000"/>
          </a:p>
          <a:p>
            <a:pPr lvl="1"/>
            <a:endParaRPr lang="zh-CN" altLang="en-US" sz="2000"/>
          </a:p>
        </p:txBody>
      </p:sp>
      <p:sp>
        <p:nvSpPr>
          <p:cNvPr id="4" name="文本占位符 3"/>
          <p:cNvSpPr>
            <a:spLocks noGrp="1"/>
          </p:cNvSpPr>
          <p:nvPr>
            <p:ph type="body" idx="10"/>
          </p:nvPr>
        </p:nvSpPr>
        <p:spPr/>
        <p:txBody>
          <a:bodyPr/>
          <a:p>
            <a:r>
              <a:rPr lang="zh-CN" altLang="en-US"/>
              <a:t>白铭骢</a:t>
            </a:r>
            <a:endParaRPr lang="zh-CN" altLang="en-US"/>
          </a:p>
        </p:txBody>
      </p:sp>
      <p:pic>
        <p:nvPicPr>
          <p:cNvPr id="7" name="图片 6" descr="upload_post_object_v2_3539254031"/>
          <p:cNvPicPr>
            <a:picLocks noChangeAspect="1"/>
          </p:cNvPicPr>
          <p:nvPr/>
        </p:nvPicPr>
        <p:blipFill>
          <a:blip r:embed="rId1"/>
          <a:srcRect l="10000" t="29569" r="10000" b="25497"/>
          <a:stretch>
            <a:fillRect/>
          </a:stretch>
        </p:blipFill>
        <p:spPr>
          <a:xfrm>
            <a:off x="9669557" y="942314"/>
            <a:ext cx="2522443" cy="2522443"/>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2" name="标题 1"/>
          <p:cNvSpPr>
            <a:spLocks noGrp="1"/>
          </p:cNvSpPr>
          <p:nvPr>
            <p:ph type="title"/>
          </p:nvPr>
        </p:nvSpPr>
        <p:spPr/>
        <p:txBody>
          <a:bodyPr/>
          <a:p>
            <a:r>
              <a:rPr lang="zh-CN" altLang="en-US"/>
              <a:t>安同</a:t>
            </a:r>
            <a:r>
              <a:rPr lang="en-US" altLang="zh-CN"/>
              <a:t> OS</a:t>
            </a:r>
            <a:endParaRPr lang="zh-CN" altLang="en-US"/>
          </a:p>
        </p:txBody>
      </p:sp>
      <p:sp>
        <p:nvSpPr>
          <p:cNvPr id="3" name="内容占位符 2"/>
          <p:cNvSpPr>
            <a:spLocks noGrp="1"/>
          </p:cNvSpPr>
          <p:nvPr>
            <p:ph idx="1"/>
          </p:nvPr>
        </p:nvSpPr>
        <p:spPr>
          <a:xfrm>
            <a:off x="513999" y="1259762"/>
            <a:ext cx="11271609" cy="4657501"/>
          </a:xfrm>
        </p:spPr>
        <p:txBody>
          <a:bodyPr/>
          <a:p>
            <a:pPr lvl="0">
              <a:buFont typeface="Arial" panose="020B0604020202020204" pitchFamily="34" charset="0"/>
              <a:buChar char="•"/>
            </a:pPr>
            <a:r>
              <a:rPr lang="en-US" altLang="zh-CN" sz="2000" b="1"/>
              <a:t>GHC </a:t>
            </a:r>
            <a:r>
              <a:rPr lang="zh-CN" altLang="en-US" sz="2000" b="1"/>
              <a:t>已为龙架构推送，附加 </a:t>
            </a:r>
            <a:r>
              <a:rPr lang="en-US" altLang="zh-CN" sz="2000" b="1"/>
              <a:t>pandoc</a:t>
            </a:r>
            <a:endParaRPr lang="zh-CN" altLang="en-US" sz="2000" b="1"/>
          </a:p>
          <a:p>
            <a:pPr lvl="1">
              <a:buFont typeface="Arial" panose="020B0604020202020204" pitchFamily="34" charset="0"/>
              <a:buChar char="•"/>
            </a:pPr>
            <a:r>
              <a:rPr lang="zh-CN" altLang="en-US" sz="2000">
                <a:solidFill>
                  <a:schemeClr val="tx1"/>
                </a:solidFill>
                <a:ea typeface="Source Han Sans CN" charset="0"/>
              </a:rPr>
              <a:t>思源笔记</a:t>
            </a:r>
            <a:r>
              <a:rPr lang="zh-CN" altLang="en-US" sz="2000"/>
              <a:t>即将推送</a:t>
            </a:r>
            <a:endParaRPr lang="zh-CN" altLang="en-US" sz="1710"/>
          </a:p>
          <a:p>
            <a:pPr lvl="0">
              <a:buFont typeface="Arial" panose="020B0604020202020204" pitchFamily="34" charset="0"/>
              <a:buChar char="•"/>
            </a:pPr>
            <a:r>
              <a:rPr lang="en-US" altLang="zh-CN" sz="2000" b="1"/>
              <a:t>Zotero 9.x </a:t>
            </a:r>
            <a:r>
              <a:rPr lang="zh-CN" altLang="en-US" sz="2000" b="1"/>
              <a:t>发布，迁移到了 </a:t>
            </a:r>
            <a:r>
              <a:rPr lang="en-US" altLang="zh-CN" sz="2000" b="1"/>
              <a:t>Firefox 140 ESR </a:t>
            </a:r>
            <a:r>
              <a:rPr lang="zh-CN" altLang="en-US" sz="2000" b="1"/>
              <a:t>核心</a:t>
            </a:r>
            <a:endParaRPr lang="zh-CN" altLang="en-US" sz="2000" b="1"/>
          </a:p>
          <a:p>
            <a:pPr lvl="1">
              <a:buFont typeface="Arial" panose="020B0604020202020204" pitchFamily="34" charset="0"/>
              <a:buChar char="•"/>
            </a:pPr>
            <a:r>
              <a:rPr lang="zh-CN" altLang="en-US" sz="2000"/>
              <a:t>龙架构软件包已推送，各位独立研究员、学生和资料收集爱好者可以用了</a:t>
            </a:r>
            <a:r>
              <a:rPr lang="zh-CN" altLang="en-US" sz="2000" b="1"/>
              <a:t>！</a:t>
            </a:r>
            <a:endParaRPr lang="zh-CN" altLang="en-US" sz="1710" b="1"/>
          </a:p>
          <a:p>
            <a:pPr lvl="0">
              <a:buFont typeface="Arial" panose="020B0604020202020204" pitchFamily="34" charset="0"/>
              <a:buChar char="•"/>
            </a:pPr>
            <a:r>
              <a:rPr lang="zh-CN" altLang="en-US" sz="2000" b="1"/>
              <a:t>过去两周，安同 </a:t>
            </a:r>
            <a:r>
              <a:rPr lang="en-US" altLang="zh-CN" sz="2000" b="1"/>
              <a:t>OS </a:t>
            </a:r>
            <a:r>
              <a:rPr lang="zh-CN" altLang="en-US" sz="2000" b="1"/>
              <a:t>维护者发布 </a:t>
            </a:r>
            <a:r>
              <a:rPr lang="en-US" altLang="zh-CN" sz="2000" b="1"/>
              <a:t>25 </a:t>
            </a:r>
            <a:r>
              <a:rPr lang="zh-CN" altLang="en-US" sz="2000" b="1"/>
              <a:t>个安全更新，含 </a:t>
            </a:r>
            <a:r>
              <a:rPr lang="en-US" altLang="zh-CN" sz="2000" b="1">
                <a:solidFill>
                  <a:srgbClr val="E60013"/>
                </a:solidFill>
              </a:rPr>
              <a:t>5 </a:t>
            </a:r>
            <a:r>
              <a:rPr lang="zh-CN" altLang="en-US" sz="2000" b="1">
                <a:solidFill>
                  <a:srgbClr val="E60013"/>
                </a:solidFill>
              </a:rPr>
              <a:t>个严重漏洞及 </a:t>
            </a:r>
            <a:r>
              <a:rPr lang="en-US" altLang="zh-CN" sz="2000" b="1">
                <a:solidFill>
                  <a:srgbClr val="E60013"/>
                </a:solidFill>
              </a:rPr>
              <a:t>31 </a:t>
            </a:r>
            <a:r>
              <a:rPr lang="zh-CN" altLang="en-US" sz="2000" b="1">
                <a:solidFill>
                  <a:srgbClr val="E60013"/>
                </a:solidFill>
              </a:rPr>
              <a:t>个</a:t>
            </a:r>
            <a:br>
              <a:rPr lang="zh-CN" altLang="en-US" sz="2000" b="1">
                <a:solidFill>
                  <a:srgbClr val="E60013"/>
                </a:solidFill>
              </a:rPr>
            </a:br>
            <a:r>
              <a:rPr lang="zh-CN" altLang="en-US" sz="2000" b="1">
                <a:solidFill>
                  <a:srgbClr val="E60013"/>
                </a:solidFill>
              </a:rPr>
              <a:t>高危漏洞，</a:t>
            </a:r>
            <a:r>
              <a:rPr lang="zh-CN" altLang="en-US" sz="2000">
                <a:solidFill>
                  <a:srgbClr val="000000"/>
                </a:solidFill>
              </a:rPr>
              <a:t>其中包括…</a:t>
            </a:r>
            <a:endParaRPr lang="zh-CN" altLang="en-US" sz="2000">
              <a:solidFill>
                <a:srgbClr val="000000"/>
              </a:solidFill>
            </a:endParaRPr>
          </a:p>
          <a:p>
            <a:pPr lvl="1">
              <a:buFont typeface="Arial" panose="020B0604020202020204" pitchFamily="34" charset="0"/>
              <a:buChar char="•"/>
            </a:pPr>
            <a:r>
              <a:rPr lang="zh-CN" altLang="en-US" sz="2000">
                <a:solidFill>
                  <a:srgbClr val="000000"/>
                </a:solidFill>
              </a:rPr>
              <a:t>针对 </a:t>
            </a:r>
            <a:r>
              <a:rPr lang="en-US" altLang="zh-CN" sz="2000">
                <a:solidFill>
                  <a:srgbClr val="000000"/>
                </a:solidFill>
              </a:rPr>
              <a:t>Linux </a:t>
            </a:r>
            <a:r>
              <a:rPr lang="zh-CN" altLang="en-US" sz="2000">
                <a:solidFill>
                  <a:srgbClr val="000000"/>
                </a:solidFill>
              </a:rPr>
              <a:t>内核的代号为 </a:t>
            </a:r>
            <a:r>
              <a:rPr lang="en-US" altLang="zh-CN" sz="2000">
                <a:solidFill>
                  <a:srgbClr val="000000"/>
                </a:solidFill>
              </a:rPr>
              <a:t>Dirty Frag </a:t>
            </a:r>
            <a:r>
              <a:rPr lang="zh-CN" altLang="en-US" sz="2000">
                <a:solidFill>
                  <a:srgbClr val="000000"/>
                </a:solidFill>
              </a:rPr>
              <a:t>及 </a:t>
            </a:r>
            <a:r>
              <a:rPr lang="en-US" altLang="zh-CN" sz="2000">
                <a:solidFill>
                  <a:srgbClr val="000000"/>
                </a:solidFill>
              </a:rPr>
              <a:t>PinTheft </a:t>
            </a:r>
            <a:r>
              <a:rPr lang="zh-CN" altLang="en-US" sz="2000">
                <a:solidFill>
                  <a:srgbClr val="000000"/>
                </a:solidFill>
              </a:rPr>
              <a:t>的本地提权漏洞</a:t>
            </a:r>
            <a:endParaRPr lang="zh-CN" altLang="en-US" sz="2000">
              <a:solidFill>
                <a:srgbClr val="000000"/>
              </a:solidFill>
            </a:endParaRPr>
          </a:p>
          <a:p>
            <a:pPr lvl="1">
              <a:buFont typeface="Arial" panose="020B0604020202020204" pitchFamily="34" charset="0"/>
              <a:buChar char="•"/>
            </a:pPr>
            <a:r>
              <a:rPr lang="en-US" altLang="zh-CN" sz="2000">
                <a:solidFill>
                  <a:srgbClr val="000000"/>
                </a:solidFill>
              </a:rPr>
              <a:t>PostgreSQL 14.23/15.18/16.14/17.10/18.4 </a:t>
            </a:r>
            <a:r>
              <a:rPr lang="zh-CN" altLang="en-US" sz="2000">
                <a:solidFill>
                  <a:srgbClr val="000000"/>
                </a:solidFill>
              </a:rPr>
              <a:t>涉及的 </a:t>
            </a:r>
            <a:r>
              <a:rPr lang="en-US" altLang="zh-CN" sz="2000">
                <a:solidFill>
                  <a:srgbClr val="000000"/>
                </a:solidFill>
              </a:rPr>
              <a:t>7 </a:t>
            </a:r>
            <a:r>
              <a:rPr lang="zh-CN" altLang="en-US" sz="2000">
                <a:solidFill>
                  <a:srgbClr val="000000"/>
                </a:solidFill>
              </a:rPr>
              <a:t>个高危漏洞</a:t>
            </a:r>
            <a:endParaRPr lang="zh-CN" altLang="en-US" sz="2000">
              <a:solidFill>
                <a:srgbClr val="000000"/>
              </a:solidFill>
            </a:endParaRPr>
          </a:p>
          <a:p>
            <a:pPr lvl="0">
              <a:buFont typeface="Arial" panose="020B0604020202020204" pitchFamily="34" charset="0"/>
              <a:buChar char="•"/>
            </a:pPr>
            <a:r>
              <a:rPr lang="zh-CN" altLang="en-US" sz="2000" b="1"/>
              <a:t>建议关注公众号“安同开源”或社区主页 (</a:t>
            </a:r>
            <a:r>
              <a:rPr lang="en-US" altLang="zh-CN" sz="2000" b="1"/>
              <a:t>aosc.io) </a:t>
            </a:r>
            <a:r>
              <a:rPr lang="zh-CN" altLang="en-US" sz="2000" b="1"/>
              <a:t>新闻</a:t>
            </a:r>
            <a:endParaRPr lang="zh-CN" altLang="en-US" sz="2000" b="1"/>
          </a:p>
        </p:txBody>
      </p:sp>
      <p:sp>
        <p:nvSpPr>
          <p:cNvPr id="4" name="文本占位符 3"/>
          <p:cNvSpPr>
            <a:spLocks noGrp="1"/>
          </p:cNvSpPr>
          <p:nvPr>
            <p:ph type="body" idx="10"/>
          </p:nvPr>
        </p:nvSpPr>
        <p:spPr>
          <a:xfrm>
            <a:off x="1652905" y="6353175"/>
            <a:ext cx="2818130" cy="367665"/>
          </a:xfrm>
        </p:spPr>
        <p:txBody>
          <a:bodyPr/>
          <a:p>
            <a:r>
              <a:rPr lang="zh-CN" altLang="en-US"/>
              <a:t>白铭骢</a:t>
            </a:r>
            <a:endParaRPr lang="zh-CN" altLang="en-US"/>
          </a:p>
        </p:txBody>
      </p:sp>
      <p:pic>
        <p:nvPicPr>
          <p:cNvPr id="7" name="图片 6" descr="upload_post_object_v2_3539254031"/>
          <p:cNvPicPr>
            <a:picLocks noChangeAspect="1"/>
          </p:cNvPicPr>
          <p:nvPr/>
        </p:nvPicPr>
        <p:blipFill>
          <a:blip r:embed="rId2"/>
          <a:srcRect l="10000" t="29569" r="10000" b="25497"/>
          <a:stretch>
            <a:fillRect/>
          </a:stretch>
        </p:blipFill>
        <p:spPr>
          <a:xfrm>
            <a:off x="9669557" y="942314"/>
            <a:ext cx="2522443" cy="252244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OpenWrt</a:t>
            </a:r>
            <a:endParaRPr lang="zh-CN" altLang="en-US"/>
          </a:p>
        </p:txBody>
      </p:sp>
      <p:sp>
        <p:nvSpPr>
          <p:cNvPr id="3" name="内容占位符 2"/>
          <p:cNvSpPr>
            <a:spLocks noGrp="1"/>
          </p:cNvSpPr>
          <p:nvPr>
            <p:ph idx="1"/>
          </p:nvPr>
        </p:nvSpPr>
        <p:spPr>
          <a:xfrm>
            <a:off x="513999" y="1259762"/>
            <a:ext cx="10255398" cy="4657501"/>
          </a:xfrm>
        </p:spPr>
        <p:txBody>
          <a:bodyPr/>
          <a:p>
            <a:r>
              <a:rPr lang="en-US" altLang="zh-CN"/>
              <a:t>Xinmu </a:t>
            </a:r>
            <a:r>
              <a:rPr lang="zh-CN" altLang="en-US"/>
              <a:t>向上游</a:t>
            </a:r>
            <a:r>
              <a:rPr lang="zh-CN" altLang="en-US">
                <a:hlinkClick r:id="rId1"/>
              </a:rPr>
              <a:t>提交了</a:t>
            </a:r>
            <a:r>
              <a:rPr lang="zh-CN" altLang="en-US"/>
              <a:t>三个内核补丁，可为 </a:t>
            </a:r>
            <a:r>
              <a:rPr lang="en-US" altLang="zh-CN"/>
              <a:t>OpenWrt </a:t>
            </a:r>
            <a:r>
              <a:rPr lang="zh-CN" altLang="en-US"/>
              <a:t>使用的 </a:t>
            </a:r>
            <a:r>
              <a:rPr lang="en-US" altLang="zh-CN"/>
              <a:t>6.12 </a:t>
            </a:r>
            <a:r>
              <a:rPr lang="zh-CN" altLang="en-US"/>
              <a:t>内核添加了龙芯 </a:t>
            </a:r>
            <a:r>
              <a:rPr lang="en-US" altLang="zh-CN"/>
              <a:t>2K3000/3B6000M SoC </a:t>
            </a:r>
            <a:r>
              <a:rPr lang="zh-CN" altLang="en-US"/>
              <a:t>集成以太网的支持</a:t>
            </a:r>
            <a:endParaRPr lang="zh-CN" altLang="en-US"/>
          </a:p>
          <a:p>
            <a:pPr lvl="1"/>
            <a:r>
              <a:rPr lang="zh-CN" altLang="en-US"/>
              <a:t>目前该拉取请求已得到上游维护者认可，下一版本将包含</a:t>
            </a:r>
            <a:endParaRPr lang="zh-CN" altLang="en-US"/>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5" name=""/>
        <p:cNvGrpSpPr/>
        <p:nvPr/>
      </p:nvGrpSpPr>
      <p:grpSpPr/>
      <p:sp>
        <p:nvSpPr>
          <p:cNvPr id="1048593" name="标题 1"/>
          <p:cNvSpPr>
            <a:spLocks noGrp="1"/>
          </p:cNvSpPr>
          <p:nvPr>
            <p:ph type="ctrTitle"/>
          </p:nvPr>
        </p:nvSpPr>
        <p:spPr/>
        <p:txBody>
          <a:bodyPr/>
          <a:p>
            <a:r>
              <a:rPr lang="zh-CN" altLang="en-US" sz="6600">
                <a:solidFill>
                  <a:schemeClr val="tx1"/>
                </a:solidFill>
              </a:rPr>
              <a:t>龙架构</a:t>
            </a:r>
            <a:r>
              <a:rPr lang="zh-CN" altLang="en-US" sz="6600"/>
              <a:t>双周会</a:t>
            </a:r>
            <a:endParaRPr lang="zh-CN" altLang="en-US" sz="6600"/>
          </a:p>
        </p:txBody>
      </p:sp>
      <p:sp>
        <p:nvSpPr>
          <p:cNvPr id="1048594" name="副标题 2"/>
          <p:cNvSpPr>
            <a:spLocks noGrp="1"/>
          </p:cNvSpPr>
          <p:nvPr>
            <p:ph type="subTitle" idx="1"/>
          </p:nvPr>
        </p:nvSpPr>
        <p:spPr>
          <a:xfrm>
            <a:off x="771298" y="3642820"/>
            <a:ext cx="7656626" cy="955123"/>
          </a:xfrm>
        </p:spPr>
        <p:txBody>
          <a:bodyPr/>
          <a:p>
            <a:r>
              <a:rPr lang="en-US" altLang="zh-CN" sz="4400" b="1">
                <a:solidFill>
                  <a:schemeClr val="bg1"/>
                </a:solidFill>
                <a:latin typeface="Source Han Sans CN" charset="0"/>
                <a:ea typeface="Source Han Sans CN" charset="0"/>
                <a:cs typeface="Source Han Sans CN" charset="0"/>
              </a:rPr>
              <a:t>20</a:t>
            </a:r>
            <a:r>
              <a:rPr lang="en-US" altLang="zh-CN" sz="4400" b="1">
                <a:solidFill>
                  <a:schemeClr val="bg1"/>
                </a:solidFill>
                <a:latin typeface="Source Han Sans CN" charset="0"/>
                <a:ea typeface="Source Han Sans CN" charset="0"/>
                <a:cs typeface="Arial" panose="020B0604020202020204" pitchFamily="34" charset="0"/>
              </a:rPr>
              <a:t>26</a:t>
            </a:r>
            <a:r>
              <a:rPr lang="en-US" altLang="zh-CN" sz="4400" b="1">
                <a:solidFill>
                  <a:schemeClr val="bg1"/>
                </a:solidFill>
                <a:latin typeface="Source Han Sans CN" charset="0"/>
                <a:ea typeface="Source Han Sans CN" charset="0"/>
                <a:cs typeface="Source Han Sans CN" charset="0"/>
              </a:rPr>
              <a:t> </a:t>
            </a:r>
            <a:r>
              <a:rPr lang="zh-CN" altLang="en-US" sz="4400" b="1">
                <a:solidFill>
                  <a:schemeClr val="bg1"/>
                </a:solidFill>
                <a:latin typeface="Source Han Sans CN" charset="0"/>
                <a:ea typeface="Source Han Sans CN" charset="0"/>
                <a:cs typeface="Source Han Sans CN" charset="0"/>
              </a:rPr>
              <a:t>年 </a:t>
            </a:r>
            <a:r>
              <a:rPr lang="en-US" altLang="zh-CN" sz="4400" b="1">
                <a:solidFill>
                  <a:schemeClr val="bg1"/>
                </a:solidFill>
                <a:latin typeface="Source Han Sans CN" charset="0"/>
                <a:ea typeface="Source Han Sans CN" charset="0"/>
                <a:cs typeface="Source Han Sans CN" charset="0"/>
              </a:rPr>
              <a:t>5 </a:t>
            </a:r>
            <a:r>
              <a:rPr lang="zh-CN" altLang="en-US" sz="4400" b="1">
                <a:solidFill>
                  <a:schemeClr val="bg1"/>
                </a:solidFill>
                <a:latin typeface="Source Han Sans CN" charset="0"/>
                <a:ea typeface="Source Han Sans CN" charset="0"/>
                <a:cs typeface="Source Han Sans CN" charset="0"/>
              </a:rPr>
              <a:t>月 </a:t>
            </a:r>
            <a:r>
              <a:rPr lang="en-US" altLang="zh-CN" sz="4400" b="1">
                <a:solidFill>
                  <a:schemeClr val="bg1"/>
                </a:solidFill>
                <a:latin typeface="Source Han Sans CN" charset="0"/>
                <a:ea typeface="Source Han Sans CN" charset="0"/>
                <a:cs typeface="Source Han Sans CN" charset="0"/>
              </a:rPr>
              <a:t>24</a:t>
            </a:r>
            <a:r>
              <a:rPr lang="zh-CN" altLang="en-US" sz="4400" b="1">
                <a:solidFill>
                  <a:schemeClr val="bg1"/>
                </a:solidFill>
                <a:latin typeface="Source Han Sans CN" charset="0"/>
                <a:ea typeface="Source Han Sans CN" charset="0"/>
                <a:cs typeface="Source Han Sans CN" charset="0"/>
              </a:rPr>
              <a:t> 日</a:t>
            </a:r>
            <a:r>
              <a:rPr lang="ja-JP" altLang="en-US" sz="4400" b="1">
                <a:solidFill>
                  <a:schemeClr val="bg1"/>
                </a:solidFill>
                <a:latin typeface="Source Han Sans CN" charset="0"/>
                <a:ea typeface="Source Han Sans CN" charset="0"/>
                <a:cs typeface="Source Han Sans CN" charset="0"/>
              </a:rPr>
              <a:t>・</a:t>
            </a:r>
            <a:r>
              <a:rPr lang="zh-CN" altLang="en-US" sz="4400" b="1">
                <a:solidFill>
                  <a:schemeClr val="bg1"/>
                </a:solidFill>
                <a:latin typeface="Source Han Sans CN" charset="0"/>
                <a:ea typeface="Source Han Sans CN" charset="0"/>
                <a:cs typeface="Source Han Sans CN" charset="0"/>
              </a:rPr>
              <a:t>第 </a:t>
            </a:r>
            <a:r>
              <a:rPr lang="en-US" altLang="zh-CN" sz="4400" b="1">
                <a:solidFill>
                  <a:schemeClr val="bg1"/>
                </a:solidFill>
                <a:latin typeface="Source Han Sans CN" charset="0"/>
                <a:ea typeface="Source Han Sans CN" charset="0"/>
                <a:cs typeface="Source Han Sans CN" charset="0"/>
              </a:rPr>
              <a:t>37</a:t>
            </a:r>
            <a:r>
              <a:rPr lang="zh-CN" altLang="en-US" sz="4400" b="1">
                <a:solidFill>
                  <a:schemeClr val="bg1"/>
                </a:solidFill>
                <a:latin typeface="Source Han Sans CN" charset="0"/>
                <a:ea typeface="Source Han Sans CN" charset="0"/>
                <a:cs typeface="Source Han Sans CN" charset="0"/>
              </a:rPr>
              <a:t> 次</a:t>
            </a:r>
            <a:endParaRPr lang="zh-CN" altLang="en-US" sz="4400" b="1">
              <a:solidFill>
                <a:schemeClr val="bg1"/>
              </a:solidFill>
              <a:latin typeface="Source Han Sans CN" charset="0"/>
              <a:ea typeface="Source Han Sans CN" charset="0"/>
              <a:cs typeface="Source Han Sans CN" charset="0"/>
            </a:endParaRPr>
          </a:p>
        </p:txBody>
      </p:sp>
      <p:pic>
        <p:nvPicPr>
          <p:cNvPr id="2097152" name="图片 3" descr="upload_post_object_v2_3573890905"/>
          <p:cNvPicPr>
            <a:picLocks noChangeAspect="1"/>
          </p:cNvPicPr>
          <p:nvPr/>
        </p:nvPicPr>
        <p:blipFill>
          <a:blip r:embed="rId2"/>
          <a:srcRect l="9880" t="30263" r="9431" b="26132"/>
          <a:stretch>
            <a:fillRect/>
          </a:stretch>
        </p:blipFill>
        <p:spPr>
          <a:xfrm>
            <a:off x="9267434" y="3828098"/>
            <a:ext cx="2468139" cy="2404885"/>
          </a:xfrm>
          <a:prstGeom prst="rect">
            <a:avLst/>
          </a:prstGeom>
        </p:spPr>
      </p:pic>
      <p:pic>
        <p:nvPicPr>
          <p:cNvPr id="2097153" name="图片 6" descr="upload_post_object_v2_423861644"/>
          <p:cNvPicPr>
            <a:picLocks noChangeAspect="1"/>
          </p:cNvPicPr>
          <p:nvPr/>
        </p:nvPicPr>
        <p:blipFill>
          <a:blip r:embed="rId3"/>
          <a:stretch>
            <a:fillRect/>
          </a:stretch>
        </p:blipFill>
        <p:spPr>
          <a:xfrm>
            <a:off x="9210677" y="1080329"/>
            <a:ext cx="2581652" cy="24048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solidFill>
                  <a:schemeClr val="tx1"/>
                </a:solidFill>
                <a:ea typeface="Source Han Sans CN" charset="0"/>
              </a:rPr>
              <a:t>社区事务</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龙架构处理器主题钥匙扣：欢迎领取</a:t>
            </a:r>
            <a:endParaRPr lang="zh-CN" altLang="en-US"/>
          </a:p>
        </p:txBody>
      </p:sp>
      <p:sp>
        <p:nvSpPr>
          <p:cNvPr id="3" name="内容占位符 2"/>
          <p:cNvSpPr>
            <a:spLocks noGrp="1"/>
          </p:cNvSpPr>
          <p:nvPr>
            <p:ph idx="1"/>
          </p:nvPr>
        </p:nvSpPr>
        <p:spPr/>
        <p:txBody>
          <a:bodyPr/>
          <a:p>
            <a:endParaRPr lang="zh-CN" altLang="en-US"/>
          </a:p>
        </p:txBody>
      </p:sp>
      <p:sp>
        <p:nvSpPr>
          <p:cNvPr id="4" name="文本占位符 3"/>
          <p:cNvSpPr>
            <a:spLocks noGrp="1"/>
          </p:cNvSpPr>
          <p:nvPr>
            <p:ph type="body" idx="10"/>
          </p:nvPr>
        </p:nvSpPr>
        <p:spPr/>
        <p:txBody>
          <a:bodyPr/>
          <a:p>
            <a:endParaRPr lang="zh-CN" altLang="en-US"/>
          </a:p>
        </p:txBody>
      </p:sp>
      <p:pic>
        <p:nvPicPr>
          <p:cNvPr id="5" name="图片 4"/>
          <p:cNvPicPr>
            <a:picLocks noChangeAspect="1"/>
          </p:cNvPicPr>
          <p:nvPr/>
        </p:nvPicPr>
        <p:blipFill>
          <a:blip r:embed="rId1"/>
          <a:stretch>
            <a:fillRect/>
          </a:stretch>
        </p:blipFill>
        <p:spPr>
          <a:xfrm>
            <a:off x="513997" y="1259774"/>
            <a:ext cx="8630646" cy="4045615"/>
          </a:xfrm>
          <a:prstGeom prst="rect">
            <a:avLst/>
          </a:prstGeom>
        </p:spPr>
      </p:pic>
      <p:pic>
        <p:nvPicPr>
          <p:cNvPr id="6" name="图片 5"/>
          <p:cNvPicPr>
            <a:picLocks noChangeAspect="1"/>
          </p:cNvPicPr>
          <p:nvPr/>
        </p:nvPicPr>
        <p:blipFill>
          <a:blip r:embed="rId2"/>
          <a:stretch>
            <a:fillRect/>
          </a:stretch>
        </p:blipFill>
        <p:spPr>
          <a:xfrm>
            <a:off x="9144663" y="1645271"/>
            <a:ext cx="2674625" cy="304979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charset="0"/>
              </a:rPr>
              <a:t>第二次外语龙架构双周会</a:t>
            </a:r>
            <a:endParaRPr lang="zh-CN" altLang="en-US">
              <a:ea typeface="Source Han Sans CN" charset="0"/>
            </a:endParaRPr>
          </a:p>
        </p:txBody>
      </p:sp>
      <p:sp>
        <p:nvSpPr>
          <p:cNvPr id="3" name="内容占位符 2"/>
          <p:cNvSpPr>
            <a:spLocks noGrp="1"/>
          </p:cNvSpPr>
          <p:nvPr>
            <p:ph idx="1"/>
          </p:nvPr>
        </p:nvSpPr>
        <p:spPr>
          <a:xfrm>
            <a:off x="513999" y="1259762"/>
            <a:ext cx="10255398" cy="4657501"/>
          </a:xfrm>
        </p:spPr>
        <p:txBody>
          <a:bodyPr/>
          <a:p>
            <a:r>
              <a:rPr lang="zh-CN" altLang="en-US" sz="2200" b="1">
                <a:solidFill>
                  <a:srgbClr val="E60013"/>
                </a:solidFill>
              </a:rPr>
              <a:t>感谢各位捧场第一次外语龙架构双周会！</a:t>
            </a:r>
            <a:endParaRPr lang="zh-CN" altLang="en-US" sz="2200"/>
          </a:p>
          <a:p>
            <a:pPr lvl="1"/>
            <a:r>
              <a:rPr lang="zh-CN" altLang="en-US" sz="2200"/>
              <a:t>首场参会人数超过 </a:t>
            </a:r>
            <a:r>
              <a:rPr lang="en-US" altLang="zh-CN" sz="2200"/>
              <a:t>50 </a:t>
            </a:r>
            <a:r>
              <a:rPr lang="zh-CN" altLang="en-US" sz="2200"/>
              <a:t>人</a:t>
            </a:r>
            <a:endParaRPr lang="zh-CN" altLang="en-US" sz="2200"/>
          </a:p>
          <a:p>
            <a:pPr lvl="1"/>
            <a:r>
              <a:rPr lang="zh-CN" altLang="en-US" sz="2200"/>
              <a:t>来自 </a:t>
            </a:r>
            <a:r>
              <a:rPr lang="en-US" altLang="zh-CN" sz="2200"/>
              <a:t>Tramplin</a:t>
            </a:r>
            <a:r>
              <a:rPr lang="zh-CN" altLang="en-US" sz="2200"/>
              <a:t> </a:t>
            </a:r>
            <a:r>
              <a:rPr lang="en-US" altLang="zh-CN" sz="2200"/>
              <a:t>Electronics</a:t>
            </a:r>
            <a:r>
              <a:rPr lang="zh-CN" altLang="en-US" sz="2200"/>
              <a:t> 的 </a:t>
            </a:r>
            <a:r>
              <a:rPr lang="en-US" altLang="zh-CN" sz="2200"/>
              <a:t>UEFI </a:t>
            </a:r>
            <a:r>
              <a:rPr lang="zh-CN" altLang="en-US" sz="2200"/>
              <a:t>固件工程师 </a:t>
            </a:r>
            <a:r>
              <a:rPr lang="en-US" altLang="zh-CN" sz="2200"/>
              <a:t>Mia </a:t>
            </a:r>
            <a:r>
              <a:rPr lang="zh-CN" altLang="en-US" sz="2200"/>
              <a:t>介绍了固件调试排障技巧</a:t>
            </a:r>
            <a:endParaRPr lang="zh-CN" altLang="en-US" sz="2200"/>
          </a:p>
          <a:p>
            <a:pPr lvl="1"/>
            <a:r>
              <a:rPr lang="zh-CN" altLang="en-US" sz="2200"/>
              <a:t>来自 </a:t>
            </a:r>
            <a:r>
              <a:rPr lang="en-US" altLang="zh-CN" sz="2200"/>
              <a:t>Tramplin</a:t>
            </a:r>
            <a:r>
              <a:rPr lang="zh-CN" altLang="en-US" sz="2200"/>
              <a:t> </a:t>
            </a:r>
            <a:r>
              <a:rPr lang="en-US" altLang="zh-CN" sz="2200"/>
              <a:t>Electronics</a:t>
            </a:r>
            <a:r>
              <a:rPr lang="zh-CN" altLang="en-US" sz="2200"/>
              <a:t> 的同事们支持了现场传译和幻灯片翻译工作，</a:t>
            </a:r>
            <a:br>
              <a:rPr lang="zh-CN" altLang="en-US" sz="2200"/>
            </a:br>
            <a:r>
              <a:rPr lang="zh-CN" altLang="en-US" sz="2200"/>
              <a:t>并已剪辑好俄文版的回放视频</a:t>
            </a:r>
            <a:endParaRPr lang="zh-CN" altLang="en-US" sz="2200"/>
          </a:p>
          <a:p>
            <a:pPr lvl="0"/>
            <a:r>
              <a:rPr lang="zh-CN" altLang="en-US" sz="2200"/>
              <a:t>第二次会议：</a:t>
            </a:r>
            <a:r>
              <a:rPr lang="en-US" altLang="zh-CN" sz="2200"/>
              <a:t>UTC</a:t>
            </a:r>
            <a:r>
              <a:rPr lang="zh-CN" altLang="en-US" sz="2200"/>
              <a:t>+</a:t>
            </a:r>
            <a:r>
              <a:rPr lang="en-US" altLang="zh-CN" sz="2200"/>
              <a:t>8 </a:t>
            </a:r>
            <a:r>
              <a:rPr lang="zh-CN" altLang="en-US" sz="2200"/>
              <a:t>时间 </a:t>
            </a:r>
            <a:r>
              <a:rPr lang="en-US" altLang="zh-CN" sz="2200"/>
              <a:t>5</a:t>
            </a:r>
            <a:r>
              <a:rPr lang="zh-CN" altLang="en-US" sz="2200"/>
              <a:t> 月 </a:t>
            </a:r>
            <a:r>
              <a:rPr lang="en-US" altLang="zh-CN" sz="2200"/>
              <a:t>28</a:t>
            </a:r>
            <a:r>
              <a:rPr lang="zh-CN" altLang="en-US" sz="2200"/>
              <a:t> 日晚 </a:t>
            </a:r>
            <a:r>
              <a:rPr lang="en-US" altLang="zh-CN" sz="2200"/>
              <a:t>9 </a:t>
            </a:r>
            <a:r>
              <a:rPr lang="zh-CN" altLang="en-US" sz="2200"/>
              <a:t>时</a:t>
            </a:r>
            <a:endParaRPr lang="zh-CN" altLang="en-US" sz="2200"/>
          </a:p>
          <a:p>
            <a:pPr lvl="1"/>
            <a:r>
              <a:rPr lang="zh-CN" altLang="en-US" sz="2200"/>
              <a:t>欢迎各位继续参加，多交朋友，</a:t>
            </a:r>
            <a:r>
              <a:rPr lang="zh-CN" altLang="en-US" sz="2200" strike="sngStrike"/>
              <a:t>多练口语听力！</a:t>
            </a:r>
            <a:endParaRPr lang="zh-CN" altLang="en-US" sz="2200" strike="sngStrike"/>
          </a:p>
          <a:p>
            <a:pPr lvl="0"/>
            <a:r>
              <a:rPr lang="zh-CN" altLang="en-US" sz="2200"/>
              <a:t>欢迎订阅龙芯爱好者社区 </a:t>
            </a:r>
            <a:r>
              <a:rPr lang="en-US" altLang="zh-CN" sz="2200"/>
              <a:t>YouTube </a:t>
            </a:r>
            <a:r>
              <a:rPr lang="zh-CN" altLang="en-US" sz="2200"/>
              <a:t>频道</a:t>
            </a:r>
            <a:endParaRPr lang="zh-CN" altLang="en-US" sz="2200"/>
          </a:p>
          <a:p>
            <a:pPr lvl="1"/>
            <a:r>
              <a:rPr lang="en-US" altLang="zh-CN" sz="2200" b="1">
                <a:hlinkClick r:id="rId1"/>
              </a:rPr>
              <a:t>https://www.youtube.com/</a:t>
            </a:r>
            <a:r>
              <a:rPr lang="zh-CN" altLang="en-US" sz="2200" b="1">
                <a:hlinkClick r:id="rId1"/>
              </a:rPr>
              <a:t>@</a:t>
            </a:r>
            <a:r>
              <a:rPr lang="en-US" altLang="zh-CN" sz="2200" b="1">
                <a:hlinkClick r:id="rId1"/>
              </a:rPr>
              <a:t>loongfans</a:t>
            </a:r>
            <a:endParaRPr lang="zh-CN" altLang="en-US" sz="2200" b="1"/>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ea typeface="Source Han Sans CN" charset="0"/>
              </a:rPr>
              <a:t>问答环节</a:t>
            </a:r>
            <a:endParaRPr lang="zh-CN" altLang="en-US"/>
          </a:p>
        </p:txBody>
      </p:sp>
      <p:sp>
        <p:nvSpPr>
          <p:cNvPr id="2" name="副标题 1"/>
          <p:cNvSpPr/>
          <p:nvPr>
            <p:ph type="subTitle" idx="1"/>
          </p:nvPr>
        </p:nvSpPr>
        <p:spPr>
          <a:xfrm>
            <a:off x="2420684" y="3294697"/>
            <a:ext cx="4418126" cy="497923"/>
          </a:xfrm>
        </p:spPr>
        <p:txBody>
          <a:bodyPr/>
          <a:p>
            <a:r>
              <a:rPr lang="zh-CN" altLang="en-US" sz="2800"/>
              <a:t>社区问答及意见反馈</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53" name=""/>
        <p:cNvGrpSpPr/>
        <p:nvPr/>
      </p:nvGrpSpPr>
      <p:grpSpPr/>
      <p:pic>
        <p:nvPicPr>
          <p:cNvPr id="2097155" name="图片 3" descr="upload_post_object_v2_3573890905"/>
          <p:cNvPicPr>
            <a:picLocks noChangeAspect="1"/>
          </p:cNvPicPr>
          <p:nvPr/>
        </p:nvPicPr>
        <p:blipFill>
          <a:blip r:embed="rId2"/>
          <a:srcRect l="9880" t="30263" r="9431" b="26132"/>
          <a:stretch>
            <a:fillRect/>
          </a:stretch>
        </p:blipFill>
        <p:spPr>
          <a:xfrm>
            <a:off x="8997890" y="2529078"/>
            <a:ext cx="1847344" cy="1800000"/>
          </a:xfrm>
          <a:prstGeom prst="rect">
            <a:avLst/>
          </a:prstGeom>
        </p:spPr>
      </p:pic>
      <p:pic>
        <p:nvPicPr>
          <p:cNvPr id="2097156" name="图片 6" descr="upload_post_object_v2_423861644"/>
          <p:cNvPicPr>
            <a:picLocks noChangeAspect="1"/>
          </p:cNvPicPr>
          <p:nvPr/>
        </p:nvPicPr>
        <p:blipFill>
          <a:blip r:embed="rId3"/>
          <a:stretch>
            <a:fillRect/>
          </a:stretch>
        </p:blipFill>
        <p:spPr>
          <a:xfrm>
            <a:off x="6771600" y="2529000"/>
            <a:ext cx="1932320" cy="1800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ea typeface="Source Han Sans CN" charset="0"/>
              </a:rPr>
              <a:t>会前注意事项</a:t>
            </a:r>
            <a:endParaRPr lang="zh-CN" altLang="en-US"/>
          </a:p>
        </p:txBody>
      </p:sp>
      <p:sp>
        <p:nvSpPr>
          <p:cNvPr id="2" name="副标题 1"/>
          <p:cNvSpPr/>
          <p:nvPr>
            <p:ph type="subTitle" idx="1"/>
          </p:nvPr>
        </p:nvSpPr>
        <p:spPr>
          <a:xfrm>
            <a:off x="2420684" y="3294697"/>
            <a:ext cx="4418126" cy="497923"/>
          </a:xfrm>
        </p:spPr>
        <p:txBody>
          <a:bodyPr/>
          <a:p>
            <a:endParaRPr lang="zh-CN" altLang="en-US" sz="36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6" name="标题 5"/>
          <p:cNvSpPr>
            <a:spLocks noGrp="1"/>
          </p:cNvSpPr>
          <p:nvPr>
            <p:ph type="title"/>
          </p:nvPr>
        </p:nvSpPr>
        <p:spPr>
          <a:xfrm>
            <a:off x="514049" y="727831"/>
            <a:ext cx="9452278" cy="758458"/>
          </a:xfrm>
        </p:spPr>
        <p:txBody>
          <a:bodyPr/>
          <a:p>
            <a:r>
              <a:rPr lang="zh-CN" altLang="en-US"/>
              <a:t>会前注意事项</a:t>
            </a:r>
            <a:endParaRPr lang="zh-CN" altLang="en-US"/>
          </a:p>
        </p:txBody>
      </p:sp>
      <p:sp>
        <p:nvSpPr>
          <p:cNvPr id="3" name="Content Placeholder 2"/>
          <p:cNvSpPr>
            <a:spLocks noGrp="1"/>
          </p:cNvSpPr>
          <p:nvPr>
            <p:ph idx="1"/>
          </p:nvPr>
        </p:nvSpPr>
        <p:spPr>
          <a:xfrm>
            <a:off x="513999" y="1545512"/>
            <a:ext cx="11395627" cy="4657501"/>
          </a:xfrm>
        </p:spPr>
        <p:txBody>
          <a:bodyPr/>
          <a:p>
            <a:pPr>
              <a:lnSpc>
                <a:spcPct val="110000"/>
              </a:lnSpc>
            </a:pPr>
            <a:r>
              <a:rPr lang="en-US">
                <a:solidFill>
                  <a:schemeClr val="tx1"/>
                </a:solidFill>
                <a:latin typeface="Source Han Sans CN" charset="0"/>
                <a:ea typeface="Source Han Sans CN" charset="0"/>
              </a:rPr>
              <a:t>本次会议仅涉及</a:t>
            </a:r>
            <a:r>
              <a:rPr lang="zh-CN" altLang="en-US">
                <a:solidFill>
                  <a:schemeClr val="tx1"/>
                </a:solidFill>
                <a:latin typeface="Source Han Sans CN" charset="0"/>
                <a:ea typeface="Source Han Sans CN" charset="0"/>
              </a:rPr>
              <a:t>软件</a:t>
            </a:r>
            <a:r>
              <a:rPr lang="en-US">
                <a:solidFill>
                  <a:schemeClr val="tx1"/>
                </a:solidFill>
                <a:latin typeface="Source Han Sans CN" charset="0"/>
                <a:ea typeface="Source Han Sans CN" charset="0"/>
              </a:rPr>
              <a:t>技术</a:t>
            </a:r>
            <a:r>
              <a:rPr lang="zh-CN" altLang="en-US">
                <a:solidFill>
                  <a:schemeClr val="tx1"/>
                </a:solidFill>
                <a:latin typeface="Source Han Sans CN" charset="0"/>
                <a:ea typeface="Source Han Sans CN" charset="0"/>
              </a:rPr>
              <a:t>课题</a:t>
            </a:r>
            <a:endParaRPr lang="zh-CN" altLang="en-US">
              <a:solidFill>
                <a:schemeClr val="tx1"/>
              </a:solidFill>
              <a:latin typeface="Source Han Sans CN" charset="0"/>
              <a:ea typeface="Source Han Sans CN" charset="0"/>
            </a:endParaRPr>
          </a:p>
          <a:p>
            <a:pPr lvl="1">
              <a:lnSpc>
                <a:spcPct val="110000"/>
              </a:lnSpc>
            </a:pPr>
            <a:r>
              <a:rPr lang="en-US">
                <a:solidFill>
                  <a:schemeClr val="tx1"/>
                </a:solidFill>
                <a:latin typeface="Source Han Sans CN" charset="0"/>
                <a:ea typeface="Source Han Sans CN" charset="0"/>
              </a:rPr>
              <a:t>关于龙芯相关的硬件产品</a:t>
            </a:r>
            <a:r>
              <a:rPr lang="zh-CN" altLang="en-US">
                <a:solidFill>
                  <a:schemeClr val="tx1"/>
                </a:solidFill>
                <a:latin typeface="Source Han Sans CN" charset="0"/>
                <a:ea typeface="Source Han Sans CN" charset="0"/>
              </a:rPr>
              <a:t>，除官方层面已解禁的消息及本文档内</a:t>
            </a:r>
            <a:br>
              <a:rPr lang="zh-CN" altLang="en-US">
                <a:solidFill>
                  <a:schemeClr val="tx1"/>
                </a:solidFill>
                <a:latin typeface="Source Han Sans CN" charset="0"/>
                <a:ea typeface="Source Han Sans CN" charset="0"/>
              </a:rPr>
            </a:br>
            <a:r>
              <a:rPr lang="zh-CN" altLang="en-US">
                <a:solidFill>
                  <a:schemeClr val="tx1"/>
                </a:solidFill>
                <a:latin typeface="Source Han Sans CN" charset="0"/>
                <a:ea typeface="Source Han Sans CN" charset="0"/>
              </a:rPr>
              <a:t>可公开的消息外，</a:t>
            </a:r>
            <a:r>
              <a:rPr lang="zh-CN" altLang="en-US" b="1" u="sng">
                <a:solidFill>
                  <a:schemeClr val="tx1"/>
                </a:solidFill>
                <a:latin typeface="Source Han Sans CN" charset="0"/>
                <a:ea typeface="Source Han Sans CN" charset="0"/>
              </a:rPr>
              <a:t>其他均不作任何回应</a:t>
            </a:r>
            <a:endParaRPr lang="zh-CN" altLang="en-US" b="1" u="sng">
              <a:solidFill>
                <a:schemeClr val="tx1"/>
              </a:solidFill>
              <a:latin typeface="Source Han Sans CN" charset="0"/>
              <a:ea typeface="Source Han Sans CN" charset="0"/>
            </a:endParaRPr>
          </a:p>
          <a:p>
            <a:pPr>
              <a:lnSpc>
                <a:spcPct val="110000"/>
              </a:lnSpc>
            </a:pPr>
            <a:r>
              <a:rPr lang="zh-CN" altLang="en-US"/>
              <a:t>本次会议</a:t>
            </a:r>
            <a:r>
              <a:rPr lang="zh-CN" altLang="en-US" b="1" u="sng"/>
              <a:t>与股市无关</a:t>
            </a:r>
            <a:r>
              <a:rPr lang="zh-CN" altLang="en-US"/>
              <a:t>，不构成任何投资建议</a:t>
            </a:r>
            <a:endParaRPr lang="zh-CN" altLang="en-US"/>
          </a:p>
          <a:p>
            <a:pPr marL="0" indent="0">
              <a:lnSpc>
                <a:spcPct val="110000"/>
              </a:lnSpc>
              <a:buNone/>
            </a:pPr>
            <a:endParaRPr lang="en-US"/>
          </a:p>
          <a:p>
            <a:pPr marL="0" indent="0">
              <a:lnSpc>
                <a:spcPct val="110000"/>
              </a:lnSpc>
              <a:buNone/>
            </a:pPr>
            <a:r>
              <a:rPr lang="zh-CN" altLang="en-US" b="1"/>
              <a:t>倡议：龙架构双周会及附属群组主要为社区开发者提供技术沟通和协调渠道，而非投资者交流或政治、商业讨论，请自觉控制话题及占用时长，更不要主动引发甚至煽动厂商间对立、饭圈争议等非建设性议题</a:t>
            </a:r>
            <a:endParaRPr lang="zh-CN" altLang="en-US" b="1"/>
          </a:p>
          <a:p>
            <a:pPr marL="0" indent="0" algn="r">
              <a:lnSpc>
                <a:spcPct val="110000"/>
              </a:lnSpc>
              <a:buNone/>
            </a:pPr>
            <a:r>
              <a:rPr lang="zh-CN" altLang="en-US" sz="1400"/>
              <a:t>（白铭骢）		</a:t>
            </a:r>
            <a:endParaRPr lang="en-US" sz="1400"/>
          </a:p>
        </p:txBody>
      </p:sp>
      <p:sp>
        <p:nvSpPr>
          <p:cNvPr id="7" name="文本占位符 6"/>
          <p:cNvSpPr>
            <a:spLocks noGrp="1"/>
          </p:cNvSpPr>
          <p:nvPr>
            <p:ph type="body" idx="10"/>
          </p:nvPr>
        </p:nvSpPr>
        <p:spPr/>
        <p:txBody>
          <a:bodyPr/>
          <a:p>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t>上游动向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GCC</a:t>
            </a:r>
            <a:endParaRPr lang="zh-CN" altLang="en-US"/>
          </a:p>
        </p:txBody>
      </p:sp>
      <p:sp>
        <p:nvSpPr>
          <p:cNvPr id="3" name="内容占位符 2"/>
          <p:cNvSpPr>
            <a:spLocks noGrp="1"/>
          </p:cNvSpPr>
          <p:nvPr>
            <p:ph idx="1"/>
          </p:nvPr>
        </p:nvSpPr>
        <p:spPr>
          <a:xfrm>
            <a:off x="513999" y="1259762"/>
            <a:ext cx="11061412" cy="4657501"/>
          </a:xfrm>
        </p:spPr>
        <p:txBody>
          <a:bodyPr/>
          <a:p>
            <a:r>
              <a:rPr lang="en-US" altLang="zh-CN" sz="2600"/>
              <a:t>Zh</a:t>
            </a:r>
            <a:r>
              <a:rPr lang="en-US" altLang="zh-CN" sz="2600">
                <a:cs typeface="Arial" panose="020B0604020202020204" pitchFamily="34" charset="0"/>
              </a:rPr>
              <a:t>ou Qiankang:</a:t>
            </a:r>
            <a:endParaRPr lang="en-US" altLang="zh-CN" sz="2600">
              <a:cs typeface="Arial" panose="020B0604020202020204" pitchFamily="34" charset="0"/>
            </a:endParaRPr>
          </a:p>
          <a:p>
            <a:pPr lvl="1"/>
            <a:r>
              <a:rPr lang="zh-CN" altLang="en-US" sz="2200">
                <a:cs typeface="Arial" panose="020B0604020202020204" pitchFamily="34" charset="0"/>
                <a:hlinkClick r:id="rId1"/>
              </a:rPr>
              <a:t>修复</a:t>
            </a:r>
            <a:r>
              <a:rPr lang="zh-CN" altLang="en-US" sz="2200">
                <a:cs typeface="Arial" panose="020B0604020202020204" pitchFamily="34" charset="0"/>
              </a:rPr>
              <a:t>未安装内部头文件 </a:t>
            </a:r>
            <a:r>
              <a:rPr lang="en-US" altLang="zh-CN" sz="2200">
                <a:cs typeface="Arial" panose="020B0604020202020204" pitchFamily="34" charset="0"/>
              </a:rPr>
              <a:t>cpu</a:t>
            </a:r>
            <a:r>
              <a:rPr lang="zh-CN" altLang="en-US" sz="2200">
                <a:cs typeface="Arial" panose="020B0604020202020204" pitchFamily="34" charset="0"/>
              </a:rPr>
              <a:t>-</a:t>
            </a:r>
            <a:r>
              <a:rPr lang="en-US" altLang="zh-CN" sz="2200">
                <a:cs typeface="Arial" panose="020B0604020202020204" pitchFamily="34" charset="0"/>
              </a:rPr>
              <a:t>features.h </a:t>
            </a:r>
            <a:r>
              <a:rPr lang="zh-CN" altLang="en-US" sz="2200">
                <a:cs typeface="Arial" panose="020B0604020202020204" pitchFamily="34" charset="0"/>
              </a:rPr>
              <a:t>导致 </a:t>
            </a:r>
            <a:r>
              <a:rPr lang="en-US" altLang="zh-CN" sz="2200">
                <a:cs typeface="Arial" panose="020B0604020202020204" pitchFamily="34" charset="0"/>
              </a:rPr>
              <a:t>GCC plugin </a:t>
            </a:r>
            <a:r>
              <a:rPr lang="zh-CN" altLang="en-US" sz="2200">
                <a:cs typeface="Arial" panose="020B0604020202020204" pitchFamily="34" charset="0"/>
              </a:rPr>
              <a:t>无法构建的问题，已合并，</a:t>
            </a:r>
            <a:br>
              <a:rPr lang="zh-CN" altLang="en-US" sz="2200">
                <a:cs typeface="Arial" panose="020B0604020202020204" pitchFamily="34" charset="0"/>
              </a:rPr>
            </a:br>
            <a:r>
              <a:rPr lang="zh-CN" altLang="en-US" sz="2200">
                <a:cs typeface="Arial" panose="020B0604020202020204" pitchFamily="34" charset="0"/>
              </a:rPr>
              <a:t>并已回合到 </a:t>
            </a:r>
            <a:r>
              <a:rPr lang="en-US" altLang="zh-CN" sz="2200">
                <a:cs typeface="Arial" panose="020B0604020202020204" pitchFamily="34" charset="0"/>
              </a:rPr>
              <a:t>16.2</a:t>
            </a:r>
            <a:endParaRPr lang="en-US" altLang="zh-CN" sz="2200">
              <a:cs typeface="Arial" panose="020B0604020202020204" pitchFamily="34" charset="0"/>
            </a:endParaRPr>
          </a:p>
          <a:p>
            <a:r>
              <a:rPr lang="en-US" altLang="zh-CN" sz="2600">
                <a:cs typeface="Arial" panose="020B0604020202020204" pitchFamily="34" charset="0"/>
              </a:rPr>
              <a:t>Xi Ruoyao:</a:t>
            </a:r>
            <a:endParaRPr lang="en-US" altLang="zh-CN" sz="2600">
              <a:cs typeface="Arial" panose="020B0604020202020204" pitchFamily="34" charset="0"/>
            </a:endParaRPr>
          </a:p>
          <a:p>
            <a:pPr lvl="1"/>
            <a:r>
              <a:rPr lang="zh-CN" altLang="en-US" sz="2200">
                <a:cs typeface="Arial" panose="020B0604020202020204" pitchFamily="34" charset="0"/>
              </a:rPr>
              <a:t>上次会议提到的 </a:t>
            </a:r>
            <a:r>
              <a:rPr lang="en-US" altLang="zh-CN" sz="2200">
                <a:cs typeface="Arial" panose="020B0604020202020204" pitchFamily="34" charset="0"/>
                <a:hlinkClick r:id="rId2"/>
              </a:rPr>
              <a:t>spaceship</a:t>
            </a:r>
            <a:r>
              <a:rPr lang="en-US" altLang="zh-CN" sz="2200">
                <a:cs typeface="Arial" panose="020B0604020202020204" pitchFamily="34" charset="0"/>
              </a:rPr>
              <a:t> </a:t>
            </a:r>
            <a:r>
              <a:rPr lang="zh-CN" altLang="en-US" sz="2200">
                <a:cs typeface="Arial" panose="020B0604020202020204" pitchFamily="34" charset="0"/>
              </a:rPr>
              <a:t>操作和 </a:t>
            </a:r>
            <a:r>
              <a:rPr lang="en-US" altLang="zh-CN" sz="2200">
                <a:cs typeface="Arial" panose="020B0604020202020204" pitchFamily="34" charset="0"/>
              </a:rPr>
              <a:t>a ^ b ^ (a|c) </a:t>
            </a:r>
            <a:r>
              <a:rPr lang="zh-CN" altLang="en-US" sz="2200">
                <a:cs typeface="Arial" panose="020B0604020202020204" pitchFamily="34" charset="0"/>
              </a:rPr>
              <a:t>=</a:t>
            </a:r>
            <a:r>
              <a:rPr lang="en-US" altLang="zh-CN" sz="2200">
                <a:cs typeface="Arial" panose="020B0604020202020204" pitchFamily="34" charset="0"/>
              </a:rPr>
              <a:t>&gt; (c </a:t>
            </a:r>
            <a:r>
              <a:rPr lang="zh-CN" altLang="en-US" sz="2200">
                <a:cs typeface="Arial" panose="020B0604020202020204" pitchFamily="34" charset="0"/>
              </a:rPr>
              <a:t>&amp; </a:t>
            </a:r>
            <a:r>
              <a:rPr lang="en-US" altLang="zh-CN" sz="2200">
                <a:cs typeface="Arial" panose="020B0604020202020204" pitchFamily="34" charset="0"/>
              </a:rPr>
              <a:t>~a) ^ b </a:t>
            </a:r>
            <a:r>
              <a:rPr lang="zh-CN" altLang="en-US" sz="2200">
                <a:cs typeface="Arial" panose="020B0604020202020204" pitchFamily="34" charset="0"/>
                <a:hlinkClick r:id="rId3"/>
              </a:rPr>
              <a:t>变换</a:t>
            </a:r>
            <a:r>
              <a:rPr lang="zh-CN" altLang="en-US" sz="2200">
                <a:cs typeface="Arial" panose="020B0604020202020204" pitchFamily="34" charset="0"/>
              </a:rPr>
              <a:t>已改版并合并</a:t>
            </a:r>
            <a:endParaRPr lang="zh-CN" altLang="en-US" sz="2200">
              <a:cs typeface="Arial" panose="020B0604020202020204" pitchFamily="34" charset="0"/>
            </a:endParaRPr>
          </a:p>
          <a:p>
            <a:pPr lvl="1"/>
            <a:r>
              <a:rPr lang="zh-CN" altLang="en-US" sz="2200">
                <a:cs typeface="Arial" panose="020B0604020202020204" pitchFamily="34" charset="0"/>
              </a:rPr>
              <a:t>上次会议提到的 </a:t>
            </a:r>
            <a:r>
              <a:rPr lang="en-US" altLang="zh-CN" sz="2200">
                <a:cs typeface="Arial" panose="020B0604020202020204" pitchFamily="34" charset="0"/>
              </a:rPr>
              <a:t>stack protector </a:t>
            </a:r>
            <a:r>
              <a:rPr lang="zh-CN" altLang="en-US" sz="2200">
                <a:cs typeface="Arial" panose="020B0604020202020204" pitchFamily="34" charset="0"/>
              </a:rPr>
              <a:t>加固措施已</a:t>
            </a:r>
            <a:r>
              <a:rPr lang="zh-CN" altLang="en-US" sz="2200">
                <a:cs typeface="Arial" panose="020B0604020202020204" pitchFamily="34" charset="0"/>
                <a:hlinkClick r:id="rId4"/>
              </a:rPr>
              <a:t>回合</a:t>
            </a:r>
            <a:r>
              <a:rPr lang="zh-CN" altLang="en-US" sz="2200">
                <a:cs typeface="Arial" panose="020B0604020202020204" pitchFamily="34" charset="0"/>
              </a:rPr>
              <a:t>到 </a:t>
            </a:r>
            <a:r>
              <a:rPr lang="en-US" altLang="zh-CN" sz="2200">
                <a:cs typeface="Arial" panose="020B0604020202020204" pitchFamily="34" charset="0"/>
              </a:rPr>
              <a:t>15.3</a:t>
            </a:r>
            <a:r>
              <a:rPr lang="zh-CN" altLang="en-US" sz="2200">
                <a:cs typeface="Arial" panose="020B0604020202020204" pitchFamily="34" charset="0"/>
              </a:rPr>
              <a:t>，</a:t>
            </a:r>
            <a:r>
              <a:rPr lang="en-US" altLang="zh-CN" sz="2200">
                <a:cs typeface="Arial" panose="020B0604020202020204" pitchFamily="34" charset="0"/>
              </a:rPr>
              <a:t>14.4 </a:t>
            </a:r>
            <a:r>
              <a:rPr lang="zh-CN" altLang="en-US" sz="2200">
                <a:cs typeface="Arial" panose="020B0604020202020204" pitchFamily="34" charset="0"/>
              </a:rPr>
              <a:t>和 </a:t>
            </a:r>
            <a:r>
              <a:rPr lang="en-US" altLang="zh-CN" sz="2200">
                <a:cs typeface="Arial" panose="020B0604020202020204" pitchFamily="34" charset="0"/>
              </a:rPr>
              <a:t>13.5 </a:t>
            </a:r>
            <a:r>
              <a:rPr lang="zh-CN" altLang="en-US" sz="2200">
                <a:cs typeface="Arial" panose="020B0604020202020204" pitchFamily="34" charset="0"/>
              </a:rPr>
              <a:t>施工中</a:t>
            </a:r>
            <a:endParaRPr lang="zh-CN" altLang="en-US" sz="2200">
              <a:cs typeface="Arial" panose="020B0604020202020204" pitchFamily="34" charset="0"/>
            </a:endParaRPr>
          </a:p>
          <a:p>
            <a:pPr lvl="1"/>
            <a:r>
              <a:rPr lang="zh-CN" altLang="en-US" sz="2200">
                <a:cs typeface="Arial" panose="020B0604020202020204" pitchFamily="34" charset="0"/>
              </a:rPr>
              <a:t>将 </a:t>
            </a:r>
            <a:r>
              <a:rPr lang="en-US" altLang="zh-CN" sz="2200">
                <a:cs typeface="Arial" panose="020B0604020202020204" pitchFamily="34" charset="0"/>
              </a:rPr>
              <a:t>rbit&lt;mode&gt; </a:t>
            </a:r>
            <a:r>
              <a:rPr lang="zh-CN" altLang="en-US" sz="2200">
                <a:cs typeface="Arial" panose="020B0604020202020204" pitchFamily="34" charset="0"/>
                <a:hlinkClick r:id="rId5"/>
              </a:rPr>
              <a:t>重命名</a:t>
            </a:r>
            <a:r>
              <a:rPr lang="zh-CN" altLang="en-US" sz="2200">
                <a:cs typeface="Arial" panose="020B0604020202020204" pitchFamily="34" charset="0"/>
              </a:rPr>
              <a:t>为 </a:t>
            </a:r>
            <a:r>
              <a:rPr lang="en-US" altLang="zh-CN" sz="2200">
                <a:cs typeface="Arial" panose="020B0604020202020204" pitchFamily="34" charset="0"/>
              </a:rPr>
              <a:t>bitreverse&lt;mode&gt;2</a:t>
            </a:r>
            <a:r>
              <a:rPr lang="zh-CN" altLang="en-US" sz="2200">
                <a:cs typeface="Arial" panose="020B0604020202020204" pitchFamily="34" charset="0"/>
              </a:rPr>
              <a:t>，以适配 </a:t>
            </a:r>
            <a:r>
              <a:rPr lang="en-US" altLang="zh-CN" sz="2200">
                <a:cs typeface="Arial" panose="020B0604020202020204" pitchFamily="34" charset="0"/>
              </a:rPr>
              <a:t>GCC 17 </a:t>
            </a:r>
            <a:r>
              <a:rPr lang="zh-CN" altLang="en-US" sz="2200">
                <a:cs typeface="Arial" panose="020B0604020202020204" pitchFamily="34" charset="0"/>
              </a:rPr>
              <a:t>新引入的 </a:t>
            </a:r>
            <a:r>
              <a:rPr lang="en-US" altLang="zh-CN" sz="2200">
                <a:cs typeface="Arial" panose="020B0604020202020204" pitchFamily="34" charset="0"/>
              </a:rPr>
              <a:t>__builtin_bitreverse{8,16,32,64} </a:t>
            </a:r>
            <a:r>
              <a:rPr lang="zh-CN" altLang="en-US" sz="2200">
                <a:cs typeface="Arial" panose="020B0604020202020204" pitchFamily="34" charset="0"/>
              </a:rPr>
              <a:t>内建函数</a:t>
            </a:r>
            <a:endParaRPr lang="zh-CN" altLang="en-US" sz="2200">
              <a:cs typeface="Arial" panose="020B0604020202020204" pitchFamily="34" charset="0"/>
            </a:endParaRPr>
          </a:p>
          <a:p>
            <a:pPr lvl="1"/>
            <a:r>
              <a:rPr lang="zh-CN" altLang="en-US" sz="2200">
                <a:cs typeface="Arial" panose="020B0604020202020204" pitchFamily="34" charset="0"/>
              </a:rPr>
              <a:t>发现 </a:t>
            </a:r>
            <a:r>
              <a:rPr lang="en-US" altLang="zh-CN" sz="2200">
                <a:cs typeface="Arial" panose="020B0604020202020204" pitchFamily="34" charset="0"/>
              </a:rPr>
              <a:t>GCC 16.1 </a:t>
            </a:r>
            <a:r>
              <a:rPr lang="zh-CN" altLang="en-US" sz="2200">
                <a:cs typeface="Arial" panose="020B0604020202020204" pitchFamily="34" charset="0"/>
              </a:rPr>
              <a:t>会将 </a:t>
            </a:r>
            <a:r>
              <a:rPr lang="en-US" altLang="zh-CN" sz="2200">
                <a:cs typeface="Arial" panose="020B0604020202020204" pitchFamily="34" charset="0"/>
              </a:rPr>
              <a:t>libarchive</a:t>
            </a:r>
            <a:r>
              <a:rPr lang="zh-CN" altLang="en-US" sz="2200">
                <a:cs typeface="Arial" panose="020B0604020202020204" pitchFamily="34" charset="0"/>
              </a:rPr>
              <a:t>-</a:t>
            </a:r>
            <a:r>
              <a:rPr lang="en-US" altLang="zh-CN" sz="2200">
                <a:cs typeface="Arial" panose="020B0604020202020204" pitchFamily="34" charset="0"/>
              </a:rPr>
              <a:t>3.8.7 </a:t>
            </a:r>
            <a:r>
              <a:rPr lang="zh-CN" altLang="en-US" sz="2200">
                <a:cs typeface="Arial" panose="020B0604020202020204" pitchFamily="34" charset="0"/>
              </a:rPr>
              <a:t>的 </a:t>
            </a:r>
            <a:r>
              <a:rPr lang="en-US" altLang="zh-CN" sz="2200">
                <a:cs typeface="Arial" panose="020B0604020202020204" pitchFamily="34" charset="0"/>
              </a:rPr>
              <a:t>rar </a:t>
            </a:r>
            <a:r>
              <a:rPr lang="zh-CN" altLang="en-US" sz="2200">
                <a:cs typeface="Arial" panose="020B0604020202020204" pitchFamily="34" charset="0"/>
              </a:rPr>
              <a:t>读取代码编译成错误的龙架构汇编，</a:t>
            </a:r>
            <a:br>
              <a:rPr lang="zh-CN" altLang="en-US" sz="2200">
                <a:cs typeface="Arial" panose="020B0604020202020204" pitchFamily="34" charset="0"/>
              </a:rPr>
            </a:br>
            <a:r>
              <a:rPr lang="zh-CN" altLang="en-US" sz="2200">
                <a:cs typeface="Arial" panose="020B0604020202020204" pitchFamily="34" charset="0"/>
              </a:rPr>
              <a:t>已归因为架构无关问题，</a:t>
            </a:r>
            <a:r>
              <a:rPr lang="zh-CN" altLang="en-US" sz="2200">
                <a:cs typeface="Arial" panose="020B0604020202020204" pitchFamily="34" charset="0"/>
                <a:hlinkClick r:id="rId6"/>
              </a:rPr>
              <a:t>修复</a:t>
            </a:r>
            <a:r>
              <a:rPr lang="zh-CN" altLang="en-US" sz="2200">
                <a:cs typeface="Arial" panose="020B0604020202020204" pitchFamily="34" charset="0"/>
              </a:rPr>
              <a:t>已合并并回合到 </a:t>
            </a:r>
            <a:r>
              <a:rPr lang="en-US" altLang="zh-CN" sz="2200">
                <a:cs typeface="Arial" panose="020B0604020202020204" pitchFamily="34" charset="0"/>
              </a:rPr>
              <a:t>16.2</a:t>
            </a:r>
            <a:endParaRPr lang="en-US" altLang="zh-CN" sz="2200">
              <a:cs typeface="Arial" panose="020B0604020202020204" pitchFamily="34" charset="0"/>
            </a:endParaRPr>
          </a:p>
          <a:p>
            <a:endParaRPr lang="zh-CN" altLang="en-US"/>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LLVM</a:t>
            </a:r>
            <a:endParaRPr lang="zh-CN" altLang="en-US"/>
          </a:p>
        </p:txBody>
      </p:sp>
      <p:sp>
        <p:nvSpPr>
          <p:cNvPr id="3" name="内容占位符 2"/>
          <p:cNvSpPr>
            <a:spLocks noGrp="1"/>
          </p:cNvSpPr>
          <p:nvPr>
            <p:ph idx="1"/>
          </p:nvPr>
        </p:nvSpPr>
        <p:spPr>
          <a:xfrm>
            <a:off x="513999" y="1259762"/>
            <a:ext cx="10705145" cy="4657501"/>
          </a:xfrm>
        </p:spPr>
        <p:txBody>
          <a:bodyPr/>
          <a:p>
            <a:r>
              <a:rPr lang="en-US" altLang="zh-CN" sz="2600"/>
              <a:t>heiher </a:t>
            </a:r>
            <a:r>
              <a:rPr lang="zh-CN" altLang="en-US" sz="2600"/>
              <a:t>将主分支的 </a:t>
            </a:r>
            <a:r>
              <a:rPr lang="zh-CN" altLang="en-US" sz="2600">
                <a:hlinkClick r:id="rId1"/>
              </a:rPr>
              <a:t>301</a:t>
            </a:r>
            <a:r>
              <a:rPr lang="en-US" altLang="zh-CN" sz="2600">
                <a:hlinkClick r:id="rId1"/>
              </a:rPr>
              <a:t>e89f</a:t>
            </a:r>
            <a:r>
              <a:rPr lang="en-US" altLang="zh-CN" sz="2600"/>
              <a:t> </a:t>
            </a:r>
            <a:r>
              <a:rPr lang="zh-CN" altLang="en-US" sz="2600"/>
              <a:t>提交回合到 22.</a:t>
            </a:r>
            <a:r>
              <a:rPr lang="en-US" altLang="zh-CN" sz="2600"/>
              <a:t>x </a:t>
            </a:r>
            <a:r>
              <a:rPr lang="zh-CN" altLang="en-US" sz="2600"/>
              <a:t>分支，该提交撤回了之前添加的用于生成向量平均值指令：该提交未考虑向量元素的和的实际值可能超过向量元素类型表示范围，导致计算结果错误</a:t>
            </a:r>
            <a:endParaRPr lang="zh-CN" altLang="en-US" sz="2600"/>
          </a:p>
          <a:p>
            <a:r>
              <a:rPr lang="en-US" altLang="zh-CN" sz="2600"/>
              <a:t>heiher </a:t>
            </a:r>
            <a:r>
              <a:rPr lang="zh-CN" altLang="en-US" sz="2600">
                <a:hlinkClick r:id="rId2"/>
              </a:rPr>
              <a:t>修复了</a:t>
            </a:r>
            <a:r>
              <a:rPr lang="zh-CN" altLang="en-US" sz="2600"/>
              <a:t>龙架构在必须尾调用 (</a:t>
            </a:r>
            <a:r>
              <a:rPr lang="en-US" altLang="zh-CN" sz="2600"/>
              <a:t>musttail) </a:t>
            </a:r>
            <a:r>
              <a:rPr lang="zh-CN" altLang="en-US" sz="2600"/>
              <a:t>场景下，传递间接参数时，通常会分配一个栈上临时对象，并将指向该临时对象的指针传递给被调用者，尾调用会释放调用者的栈帧，导致指针指向的内存失效的问题</a:t>
            </a:r>
            <a:endParaRPr lang="zh-CN" altLang="en-US" sz="2600"/>
          </a:p>
          <a:p>
            <a:r>
              <a:rPr lang="en-US" altLang="zh-CN" sz="2600"/>
              <a:t>hazohelet </a:t>
            </a:r>
            <a:r>
              <a:rPr lang="zh-CN" altLang="en-US" sz="2600">
                <a:hlinkClick r:id="rId3"/>
              </a:rPr>
              <a:t>报告了</a:t>
            </a:r>
            <a:r>
              <a:rPr lang="zh-CN" altLang="en-US" sz="2600"/>
              <a:t>龙架构在启用 </a:t>
            </a:r>
            <a:r>
              <a:rPr lang="en-US" altLang="zh-CN" sz="2600"/>
              <a:t>LSX </a:t>
            </a:r>
            <a:r>
              <a:rPr lang="zh-CN" altLang="en-US" sz="2600"/>
              <a:t>向量扩展时，无法正确处理向量半精度浮点扩展 (</a:t>
            </a:r>
            <a:r>
              <a:rPr lang="en-US" altLang="zh-CN" sz="2600"/>
              <a:t>fpext &lt;N x half&gt;​) </a:t>
            </a:r>
            <a:r>
              <a:rPr lang="zh-CN" altLang="en-US" sz="2600"/>
              <a:t>操作，触发编译器崩溃的问题</a:t>
            </a:r>
            <a:endParaRPr lang="zh-CN" altLang="en-US" sz="2600"/>
          </a:p>
        </p:txBody>
      </p:sp>
      <p:sp>
        <p:nvSpPr>
          <p:cNvPr id="4" name="文本占位符 3"/>
          <p:cNvSpPr>
            <a:spLocks noGrp="1"/>
          </p:cNvSpPr>
          <p:nvPr>
            <p:ph type="body" idx="10"/>
          </p:nvPr>
        </p:nvSpPr>
        <p:spPr/>
        <p:txBody>
          <a:bodyPr/>
          <a:p>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zh-CN" altLang="en-US"/>
              <a:t>内核</a:t>
            </a:r>
            <a:endParaRPr lang="zh-CN" altLang="en-US"/>
          </a:p>
        </p:txBody>
      </p:sp>
      <p:sp>
        <p:nvSpPr>
          <p:cNvPr id="3" name="内容占位符 2"/>
          <p:cNvSpPr>
            <a:spLocks noGrp="1"/>
          </p:cNvSpPr>
          <p:nvPr>
            <p:ph idx="1"/>
          </p:nvPr>
        </p:nvSpPr>
        <p:spPr>
          <a:xfrm>
            <a:off x="513999" y="1275824"/>
            <a:ext cx="11094484" cy="4657501"/>
          </a:xfrm>
        </p:spPr>
        <p:txBody>
          <a:bodyPr/>
          <a:p>
            <a:r>
              <a:rPr lang="zh-CN" altLang="en-US" sz="2000"/>
              <a:t>平台支持</a:t>
            </a:r>
            <a:endParaRPr lang="zh-CN" altLang="en-US" sz="2000"/>
          </a:p>
          <a:p>
            <a:pPr lvl="1"/>
            <a:r>
              <a:rPr lang="en-US" altLang="zh-CN" sz="2000"/>
              <a:t>Tianyang Zhang: </a:t>
            </a:r>
            <a:r>
              <a:rPr lang="zh-CN" altLang="en-US" sz="2000"/>
              <a:t>龙芯（</a:t>
            </a:r>
            <a:r>
              <a:rPr lang="en-US" altLang="zh-CN" sz="2000"/>
              <a:t>3B/C6000</a:t>
            </a:r>
            <a:r>
              <a:rPr lang="zh-CN" altLang="en-US" sz="2000"/>
              <a:t>）中断重定向控制器支持（</a:t>
            </a:r>
            <a:r>
              <a:rPr lang="zh-CN" altLang="en-US" sz="2000">
                <a:hlinkClick r:id="rId1"/>
              </a:rPr>
              <a:t>第 </a:t>
            </a:r>
            <a:r>
              <a:rPr lang="en-US" altLang="zh-CN" sz="2000">
                <a:hlinkClick r:id="rId1"/>
              </a:rPr>
              <a:t>12 </a:t>
            </a:r>
            <a:r>
              <a:rPr lang="zh-CN" altLang="en-US" sz="2000">
                <a:hlinkClick r:id="rId1"/>
              </a:rPr>
              <a:t>版</a:t>
            </a:r>
            <a:r>
              <a:rPr lang="zh-CN" altLang="en-US" sz="2000"/>
              <a:t>）</a:t>
            </a:r>
            <a:endParaRPr lang="zh-CN" altLang="en-US" sz="2000"/>
          </a:p>
          <a:p>
            <a:pPr lvl="0"/>
            <a:r>
              <a:rPr lang="en-US" altLang="zh-CN" sz="2000"/>
              <a:t>KVM </a:t>
            </a:r>
            <a:r>
              <a:rPr lang="zh-CN" altLang="en-US" sz="2000"/>
              <a:t>子系统</a:t>
            </a:r>
            <a:endParaRPr lang="zh-CN" altLang="en-US" sz="2000"/>
          </a:p>
          <a:p>
            <a:pPr lvl="1"/>
            <a:r>
              <a:rPr lang="en-US" altLang="zh-CN" sz="2000"/>
              <a:t>Bibo Mao: </a:t>
            </a:r>
            <a:r>
              <a:rPr lang="zh-CN" altLang="en-US" sz="2000"/>
              <a:t>改善终端植入功能，简化终端状态获取方式，引入 </a:t>
            </a:r>
            <a:r>
              <a:rPr lang="en-US" altLang="zh-CN" sz="2000"/>
              <a:t>kvm_vcpu_sync_intr() </a:t>
            </a:r>
            <a:r>
              <a:rPr lang="zh-CN" altLang="en-US" sz="2000"/>
              <a:t>助手函数并删除性能代价较高的 </a:t>
            </a:r>
            <a:r>
              <a:rPr lang="en-US" altLang="zh-CN" sz="2000"/>
              <a:t>vcpu_{load,put}() </a:t>
            </a:r>
            <a:r>
              <a:rPr lang="zh-CN" altLang="en-US" sz="2000"/>
              <a:t>函数（</a:t>
            </a:r>
            <a:r>
              <a:rPr lang="zh-CN" altLang="en-US" sz="2000">
                <a:hlinkClick r:id="rId2"/>
              </a:rPr>
              <a:t>第 </a:t>
            </a:r>
            <a:r>
              <a:rPr lang="en-US" altLang="zh-CN" sz="2000">
                <a:hlinkClick r:id="rId2"/>
              </a:rPr>
              <a:t>4 </a:t>
            </a:r>
            <a:r>
              <a:rPr lang="zh-CN" altLang="en-US" sz="2000">
                <a:hlinkClick r:id="rId2"/>
              </a:rPr>
              <a:t>版</a:t>
            </a:r>
            <a:r>
              <a:rPr lang="zh-CN" altLang="en-US" sz="2000"/>
              <a:t>）</a:t>
            </a:r>
            <a:endParaRPr lang="zh-CN" altLang="en-US" sz="2000"/>
          </a:p>
          <a:p>
            <a:pPr lvl="1"/>
            <a:r>
              <a:rPr lang="en-US" altLang="zh-CN" sz="2000"/>
              <a:t>Chi</a:t>
            </a:r>
            <a:r>
              <a:rPr lang="zh-CN" altLang="en-US" sz="2000"/>
              <a:t> </a:t>
            </a:r>
            <a:r>
              <a:rPr lang="en-US" altLang="zh-CN" sz="2000"/>
              <a:t>Zeng: </a:t>
            </a:r>
            <a:r>
              <a:rPr lang="zh-CN" altLang="en-US" sz="2000"/>
              <a:t>补全 </a:t>
            </a:r>
            <a:r>
              <a:rPr lang="en-US" altLang="zh-CN" sz="2000"/>
              <a:t>EIOINTC </a:t>
            </a:r>
            <a:r>
              <a:rPr lang="zh-CN" altLang="en-US" sz="2000"/>
              <a:t>虚拟扩展设备注册逻辑中缺少的 </a:t>
            </a:r>
            <a:r>
              <a:rPr lang="en-US" altLang="zh-CN" sz="2000"/>
              <a:t>kvm</a:t>
            </a:r>
            <a:r>
              <a:rPr lang="zh-CN" altLang="en-US" sz="2000"/>
              <a:t>-</a:t>
            </a:r>
            <a:r>
              <a:rPr lang="en-US" altLang="zh-CN" sz="2000"/>
              <a:t>&gt;slots_lock </a:t>
            </a:r>
            <a:r>
              <a:rPr lang="zh-CN" altLang="en-US" sz="2000"/>
              <a:t>锁操作（</a:t>
            </a:r>
            <a:r>
              <a:rPr lang="zh-CN" altLang="en-US" sz="2000">
                <a:hlinkClick r:id="rId3"/>
              </a:rPr>
              <a:t>第 </a:t>
            </a:r>
            <a:r>
              <a:rPr lang="en-US" altLang="zh-CN" sz="2000">
                <a:hlinkClick r:id="rId3"/>
              </a:rPr>
              <a:t>1 </a:t>
            </a:r>
            <a:r>
              <a:rPr lang="zh-CN" altLang="en-US" sz="2000">
                <a:hlinkClick r:id="rId3"/>
              </a:rPr>
              <a:t>版</a:t>
            </a:r>
            <a:r>
              <a:rPr lang="zh-CN" altLang="en-US" sz="2000"/>
              <a:t>）</a:t>
            </a:r>
            <a:endParaRPr lang="zh-CN" altLang="en-US" sz="2000"/>
          </a:p>
          <a:p>
            <a:pPr lvl="2"/>
            <a:r>
              <a:rPr lang="en-US" altLang="zh-CN" sz="2000"/>
              <a:t>Bibo Mao </a:t>
            </a:r>
            <a:r>
              <a:rPr lang="zh-CN" altLang="en-US" sz="2000">
                <a:hlinkClick r:id="rId4"/>
              </a:rPr>
              <a:t>指出</a:t>
            </a:r>
            <a:r>
              <a:rPr lang="zh-CN" altLang="en-US" sz="2000"/>
              <a:t>，在 </a:t>
            </a:r>
            <a:r>
              <a:rPr lang="en-US" altLang="zh-CN" sz="2000"/>
              <a:t>pch_pic.c​、ipi.c​ </a:t>
            </a:r>
            <a:r>
              <a:rPr lang="zh-CN" altLang="en-US" sz="2000"/>
              <a:t>和 </a:t>
            </a:r>
            <a:r>
              <a:rPr lang="en-US" altLang="zh-CN" sz="2000"/>
              <a:t>eiointc.c​ </a:t>
            </a:r>
            <a:r>
              <a:rPr lang="zh-CN" altLang="en-US" sz="2000"/>
              <a:t>文件中，对 </a:t>
            </a:r>
            <a:r>
              <a:rPr lang="en-US" altLang="zh-CN" sz="2000"/>
              <a:t>kvm_io_bus_unregister_</a:t>
            </a:r>
            <a:br>
              <a:rPr lang="en-US" altLang="zh-CN" sz="2000"/>
            </a:br>
            <a:r>
              <a:rPr lang="en-US" altLang="zh-CN" sz="2000"/>
              <a:t>dev()​ </a:t>
            </a:r>
            <a:r>
              <a:rPr lang="zh-CN" altLang="en-US" sz="2000"/>
              <a:t>函数的调用也存在类似的锁保护缺失问题</a:t>
            </a:r>
            <a:endParaRPr lang="en-US" altLang="zh-CN" sz="2000"/>
          </a:p>
          <a:p>
            <a:pPr lvl="0"/>
            <a:r>
              <a:rPr lang="zh-CN" altLang="en-US" sz="2000"/>
              <a:t>代码或功能修复</a:t>
            </a:r>
            <a:endParaRPr lang="zh-CN" altLang="en-US" sz="2000"/>
          </a:p>
          <a:p>
            <a:pPr lvl="1"/>
            <a:r>
              <a:rPr lang="en-US" altLang="zh-CN" sz="2000"/>
              <a:t>Eric Biggers</a:t>
            </a:r>
            <a:r>
              <a:rPr lang="en-US" altLang="zh-CN" sz="2000">
                <a:solidFill>
                  <a:schemeClr val="tx1"/>
                </a:solidFill>
                <a:ea typeface="Source Han Sans CN" charset="0"/>
              </a:rPr>
              <a:t>: </a:t>
            </a:r>
            <a:r>
              <a:rPr lang="zh-CN" altLang="en-US" sz="2000"/>
              <a:t>为龙芯</a:t>
            </a:r>
            <a:r>
              <a:rPr lang="zh-CN" altLang="en-US" sz="2000">
                <a:solidFill>
                  <a:schemeClr val="tx1"/>
                </a:solidFill>
                <a:ea typeface="Source Han Sans CN" charset="0"/>
              </a:rPr>
              <a:t>随机数生成器</a:t>
            </a:r>
            <a:r>
              <a:rPr lang="zh-CN" altLang="en-US" sz="2000"/>
              <a:t>驱动 (</a:t>
            </a:r>
            <a:r>
              <a:rPr lang="en-US" altLang="zh-CN" sz="2000"/>
              <a:t>CRYPTO_DEV_LOONGSON_RNG​) </a:t>
            </a:r>
            <a:r>
              <a:rPr lang="zh-CN" altLang="en-US" sz="2000"/>
              <a:t>的 </a:t>
            </a:r>
            <a:r>
              <a:rPr lang="en-US" altLang="zh-CN" sz="2000"/>
              <a:t>Kconfig </a:t>
            </a:r>
            <a:r>
              <a:rPr lang="zh-CN" altLang="en-US" sz="2000"/>
              <a:t>添加</a:t>
            </a:r>
            <a:r>
              <a:rPr lang="en-US" altLang="zh-CN" sz="2000"/>
              <a:t>select CRYPTO_RNG​ </a:t>
            </a:r>
            <a:r>
              <a:rPr lang="zh-CN" altLang="en-US" sz="2000"/>
              <a:t>依赖标记，以解决构建失败的问题（</a:t>
            </a:r>
            <a:r>
              <a:rPr lang="zh-CN" altLang="en-US" sz="2000">
                <a:hlinkClick r:id="rId5"/>
              </a:rPr>
              <a:t>第 </a:t>
            </a:r>
            <a:r>
              <a:rPr lang="en-US" altLang="zh-CN" sz="2000">
                <a:hlinkClick r:id="rId5"/>
              </a:rPr>
              <a:t>1 </a:t>
            </a:r>
            <a:r>
              <a:rPr lang="zh-CN" altLang="en-US" sz="2000">
                <a:hlinkClick r:id="rId5"/>
              </a:rPr>
              <a:t>版</a:t>
            </a:r>
            <a:r>
              <a:rPr lang="zh-CN" altLang="en-US" sz="2000"/>
              <a:t>）</a:t>
            </a:r>
            <a:endParaRPr lang="en-US" altLang="zh-CN" sz="2000"/>
          </a:p>
          <a:p>
            <a:pPr lvl="1"/>
            <a:r>
              <a:rPr lang="en-US" altLang="zh-CN" sz="2000"/>
              <a:t>Bibo Mao: </a:t>
            </a:r>
            <a:r>
              <a:rPr lang="zh-CN" altLang="en-US" sz="2000"/>
              <a:t>去除在软件计时器过期时不必要的中断植入（</a:t>
            </a:r>
            <a:r>
              <a:rPr lang="zh-CN" altLang="en-US" sz="2000">
                <a:hlinkClick r:id="rId6"/>
              </a:rPr>
              <a:t>第 </a:t>
            </a:r>
            <a:r>
              <a:rPr lang="en-US" altLang="zh-CN" sz="2000">
                <a:hlinkClick r:id="rId6"/>
              </a:rPr>
              <a:t>2</a:t>
            </a:r>
            <a:r>
              <a:rPr lang="zh-CN" altLang="en-US" sz="2000">
                <a:hlinkClick r:id="rId6"/>
              </a:rPr>
              <a:t> 版</a:t>
            </a:r>
            <a:r>
              <a:rPr lang="zh-CN" altLang="en-US" sz="2000"/>
              <a:t>）</a:t>
            </a:r>
            <a:endParaRPr lang="en-US" altLang="zh-CN" sz="2000"/>
          </a:p>
        </p:txBody>
      </p:sp>
      <p:sp>
        <p:nvSpPr>
          <p:cNvPr id="4" name="文本占位符 3"/>
          <p:cNvSpPr>
            <a:spLocks noGrp="1"/>
          </p:cNvSpPr>
          <p:nvPr>
            <p:ph type="body" idx="10"/>
          </p:nvPr>
        </p:nvSpPr>
        <p:spPr/>
        <p:txBody>
          <a:bodyPr/>
          <a:p>
            <a:r>
              <a:rPr lang="en-US" altLang="zh-CN"/>
              <a:t>xen0n</a:t>
            </a:r>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zh-CN" altLang="en-US"/>
              <a:t>内核</a:t>
            </a:r>
            <a:endParaRPr lang="zh-CN" altLang="en-US"/>
          </a:p>
        </p:txBody>
      </p:sp>
      <p:sp>
        <p:nvSpPr>
          <p:cNvPr id="3" name="内容占位符 2"/>
          <p:cNvSpPr>
            <a:spLocks noGrp="1"/>
          </p:cNvSpPr>
          <p:nvPr>
            <p:ph idx="1"/>
          </p:nvPr>
        </p:nvSpPr>
        <p:spPr>
          <a:xfrm>
            <a:off x="513999" y="1275824"/>
            <a:ext cx="11094484" cy="4657501"/>
          </a:xfrm>
        </p:spPr>
        <p:txBody>
          <a:bodyPr/>
          <a:p>
            <a:r>
              <a:rPr lang="zh-CN" altLang="en-US" sz="2000"/>
              <a:t>代码或功能修复（续）</a:t>
            </a:r>
            <a:endParaRPr lang="zh-CN" altLang="en-US" sz="2000"/>
          </a:p>
          <a:p>
            <a:pPr lvl="1"/>
            <a:r>
              <a:rPr lang="en-US" altLang="zh-CN" sz="2000"/>
              <a:t>Rui Wang: </a:t>
            </a:r>
            <a:r>
              <a:rPr lang="zh-CN" altLang="en-US" sz="2000"/>
              <a:t>将 </a:t>
            </a:r>
            <a:r>
              <a:rPr lang="en-US" altLang="zh-CN" sz="2000"/>
              <a:t>KASLR </a:t>
            </a:r>
            <a:r>
              <a:rPr lang="zh-CN" altLang="en-US" sz="2000"/>
              <a:t>逻辑移入 </a:t>
            </a:r>
            <a:r>
              <a:rPr lang="en-US" altLang="zh-CN" sz="2000"/>
              <a:t>EFI Stub，</a:t>
            </a:r>
            <a:r>
              <a:rPr lang="zh-CN" altLang="en-US" sz="2000"/>
              <a:t>避免与 </a:t>
            </a:r>
            <a:r>
              <a:rPr lang="en-US" altLang="zh-CN" sz="2000"/>
              <a:t>initrd </a:t>
            </a:r>
            <a:r>
              <a:rPr lang="zh-CN" altLang="en-US" sz="2000"/>
              <a:t>内存段重合导致启动失败（</a:t>
            </a:r>
            <a:r>
              <a:rPr lang="zh-CN" altLang="en-US" sz="2000">
                <a:hlinkClick r:id="rId1"/>
              </a:rPr>
              <a:t>第 </a:t>
            </a:r>
            <a:r>
              <a:rPr lang="en-US" altLang="zh-CN" sz="2000">
                <a:hlinkClick r:id="rId1"/>
              </a:rPr>
              <a:t>5</a:t>
            </a:r>
            <a:r>
              <a:rPr lang="zh-CN" altLang="en-US" sz="2000">
                <a:hlinkClick r:id="rId1"/>
              </a:rPr>
              <a:t> 版</a:t>
            </a:r>
            <a:r>
              <a:rPr lang="zh-CN" altLang="en-US" sz="2000"/>
              <a:t>）</a:t>
            </a:r>
            <a:endParaRPr lang="zh-CN" altLang="en-US" sz="2000"/>
          </a:p>
          <a:p>
            <a:pPr lvl="1" algn="just"/>
            <a:r>
              <a:rPr lang="en-US" altLang="zh-CN" sz="2000"/>
              <a:t>Tiezhu Yang: </a:t>
            </a:r>
            <a:r>
              <a:rPr lang="zh-CN" altLang="en-US" sz="2000"/>
              <a:t>修复 </a:t>
            </a:r>
            <a:r>
              <a:rPr lang="en-US" altLang="zh-CN" sz="2000"/>
              <a:t>ftrace </a:t>
            </a:r>
            <a:r>
              <a:rPr lang="zh-CN" altLang="en-US" sz="2000"/>
              <a:t>及 </a:t>
            </a:r>
            <a:r>
              <a:rPr lang="en-US" altLang="zh-CN" sz="2000"/>
              <a:t>kprobes </a:t>
            </a:r>
            <a:r>
              <a:rPr lang="zh-CN" altLang="en-US" sz="2000"/>
              <a:t>中的数个功能问题（</a:t>
            </a:r>
            <a:r>
              <a:rPr lang="zh-CN" altLang="en-US" sz="2000">
                <a:hlinkClick r:id="rId2"/>
              </a:rPr>
              <a:t>第 </a:t>
            </a:r>
            <a:r>
              <a:rPr lang="en-US" altLang="zh-CN" sz="2000">
                <a:hlinkClick r:id="rId2"/>
              </a:rPr>
              <a:t>1 </a:t>
            </a:r>
            <a:r>
              <a:rPr lang="zh-CN" altLang="en-US" sz="2000">
                <a:hlinkClick r:id="rId2"/>
              </a:rPr>
              <a:t>版</a:t>
            </a:r>
            <a:r>
              <a:rPr lang="zh-CN" altLang="en-US" sz="2000"/>
              <a:t>）</a:t>
            </a:r>
            <a:endParaRPr lang="zh-CN" altLang="en-US" sz="2000"/>
          </a:p>
          <a:p>
            <a:pPr lvl="1" algn="just"/>
            <a:r>
              <a:rPr lang="en-US" altLang="zh-CN" sz="2000"/>
              <a:t>Tiezhu</a:t>
            </a:r>
            <a:r>
              <a:rPr lang="zh-CN" altLang="en-US" sz="2000"/>
              <a:t> </a:t>
            </a:r>
            <a:r>
              <a:rPr lang="en-US" altLang="zh-CN" sz="2000"/>
              <a:t>Yang:</a:t>
            </a:r>
            <a:r>
              <a:rPr lang="zh-CN" altLang="en-US" sz="2000"/>
              <a:t> 修复 </a:t>
            </a:r>
            <a:r>
              <a:rPr lang="en-US" altLang="zh-CN" sz="2000"/>
              <a:t>BPF </a:t>
            </a:r>
            <a:r>
              <a:rPr lang="zh-CN" altLang="en-US" sz="2000"/>
              <a:t>子系统中数个尾调用问题，所有相关单元测试均可通过（</a:t>
            </a:r>
            <a:r>
              <a:rPr lang="zh-CN" altLang="en-US" sz="2000">
                <a:hlinkClick r:id="rId3"/>
              </a:rPr>
              <a:t>第 </a:t>
            </a:r>
            <a:r>
              <a:rPr lang="en-US" altLang="zh-CN" sz="2000">
                <a:hlinkClick r:id="rId3"/>
              </a:rPr>
              <a:t>1 </a:t>
            </a:r>
            <a:r>
              <a:rPr lang="zh-CN" altLang="en-US" sz="2000">
                <a:hlinkClick r:id="rId3"/>
              </a:rPr>
              <a:t>版</a:t>
            </a:r>
            <a:r>
              <a:rPr lang="zh-CN" altLang="en-US" sz="2000"/>
              <a:t>）</a:t>
            </a:r>
            <a:endParaRPr lang="en-US" altLang="zh-CN" sz="2000"/>
          </a:p>
          <a:p>
            <a:pPr lvl="0"/>
            <a:r>
              <a:rPr lang="zh-CN" altLang="en-US" sz="2000"/>
              <a:t>代码重构或清理</a:t>
            </a:r>
            <a:endParaRPr lang="zh-CN" altLang="en-US" sz="2000"/>
          </a:p>
          <a:p>
            <a:pPr lvl="1"/>
            <a:r>
              <a:rPr lang="en-US" altLang="zh-CN" sz="2000"/>
              <a:t>Huacai Chen: </a:t>
            </a:r>
            <a:r>
              <a:rPr lang="zh-CN" altLang="en-US" sz="2000"/>
              <a:t>清理内存管理器代码中未使用的 </a:t>
            </a:r>
            <a:r>
              <a:rPr lang="en-US" altLang="zh-CN" sz="2000"/>
              <a:t>page </a:t>
            </a:r>
            <a:r>
              <a:rPr lang="zh-CN" altLang="en-US" sz="2000"/>
              <a:t>变量，解决编译警告（</a:t>
            </a:r>
            <a:r>
              <a:rPr lang="zh-CN" altLang="en-US" sz="2000">
                <a:hlinkClick r:id="rId4"/>
              </a:rPr>
              <a:t>第 </a:t>
            </a:r>
            <a:r>
              <a:rPr lang="en-US" altLang="zh-CN" sz="2000">
                <a:hlinkClick r:id="rId4"/>
              </a:rPr>
              <a:t>1 </a:t>
            </a:r>
            <a:r>
              <a:rPr lang="zh-CN" altLang="en-US" sz="2000">
                <a:hlinkClick r:id="rId4"/>
              </a:rPr>
              <a:t>版</a:t>
            </a:r>
            <a:r>
              <a:rPr lang="zh-CN" altLang="en-US" sz="2000"/>
              <a:t>）</a:t>
            </a:r>
            <a:endParaRPr lang="zh-CN" altLang="en-US" sz="2000"/>
          </a:p>
          <a:p>
            <a:pPr lvl="1"/>
            <a:r>
              <a:rPr lang="en-US" altLang="zh-CN" sz="2000"/>
              <a:t>Ethan</a:t>
            </a:r>
            <a:r>
              <a:rPr lang="zh-CN" altLang="en-US" sz="2000"/>
              <a:t> </a:t>
            </a:r>
            <a:r>
              <a:rPr lang="en-US" altLang="zh-CN" sz="2000"/>
              <a:t>Nelson</a:t>
            </a:r>
            <a:r>
              <a:rPr lang="zh-CN" altLang="en-US" sz="2000"/>
              <a:t>-</a:t>
            </a:r>
            <a:r>
              <a:rPr lang="en-US" altLang="zh-CN" sz="2000"/>
              <a:t>Moore: </a:t>
            </a:r>
            <a:r>
              <a:rPr lang="zh-CN" altLang="en-US" sz="2000"/>
              <a:t>删除不再使用的 </a:t>
            </a:r>
            <a:r>
              <a:rPr lang="en-US" altLang="zh-CN" sz="2000"/>
              <a:t>arch/loongarch/crypto </a:t>
            </a:r>
            <a:r>
              <a:rPr lang="zh-CN" altLang="en-US" sz="2000"/>
              <a:t>路径（</a:t>
            </a:r>
            <a:r>
              <a:rPr lang="zh-CN" altLang="en-US" sz="2000">
                <a:hlinkClick r:id="rId5"/>
              </a:rPr>
              <a:t>第 </a:t>
            </a:r>
            <a:r>
              <a:rPr lang="en-US" altLang="zh-CN" sz="2000">
                <a:hlinkClick r:id="rId5"/>
              </a:rPr>
              <a:t>1 </a:t>
            </a:r>
            <a:r>
              <a:rPr lang="zh-CN" altLang="en-US" sz="2000">
                <a:hlinkClick r:id="rId5"/>
              </a:rPr>
              <a:t>版</a:t>
            </a:r>
            <a:r>
              <a:rPr lang="zh-CN" altLang="en-US" sz="2000"/>
              <a:t>）</a:t>
            </a:r>
            <a:endParaRPr lang="en-US" altLang="zh-CN" sz="2000"/>
          </a:p>
        </p:txBody>
      </p:sp>
      <p:sp>
        <p:nvSpPr>
          <p:cNvPr id="4" name="文本占位符 3"/>
          <p:cNvSpPr>
            <a:spLocks noGrp="1"/>
          </p:cNvSpPr>
          <p:nvPr>
            <p:ph type="body" idx="10"/>
          </p:nvPr>
        </p:nvSpPr>
        <p:spPr/>
        <p:txBody>
          <a:bodyPr/>
          <a:p>
            <a:r>
              <a:rPr lang="en-US" altLang="zh-CN"/>
              <a:t>xen0n</a:t>
            </a:r>
            <a:endParaRPr lang="zh-CN" altLang="en-US"/>
          </a:p>
        </p:txBody>
      </p:sp>
    </p:spTree>
  </p:cSld>
  <p:clrMapOvr>
    <a:masterClrMapping/>
  </p:clrMapOvr>
</p:sld>
</file>

<file path=ppt/theme/theme1.xml><?xml version="1.0" encoding="utf-8"?>
<a:theme xmlns:a="http://schemas.openxmlformats.org/drawingml/2006/main" name="龙架构双周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spect">
      <a:maj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5795</Words>
  <Application>WPS Office WWO_wpscloud_20260521192124-597ff31d3d</Application>
  <PresentationFormat/>
  <Paragraphs>208</Paragraphs>
  <Slides>24</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24</vt:i4>
      </vt:variant>
    </vt:vector>
  </HeadingPairs>
  <TitlesOfParts>
    <vt:vector size="40" baseType="lpstr">
      <vt:lpstr>Arial</vt:lpstr>
      <vt:lpstr>宋体</vt:lpstr>
      <vt:lpstr>Wingdings</vt:lpstr>
      <vt:lpstr>Source Sans 3</vt:lpstr>
      <vt:lpstr>Noto Sans Thai</vt:lpstr>
      <vt:lpstr>Source Han Sans CN</vt:lpstr>
      <vt:lpstr>Noto Sans Mono CJK JP</vt:lpstr>
      <vt:lpstr>微软雅黑</vt:lpstr>
      <vt:lpstr>汉仪旗黑KW 55S</vt:lpstr>
      <vt:lpstr>Fira Code</vt:lpstr>
      <vt:lpstr>Source Han Sans CN</vt:lpstr>
      <vt:lpstr>汉仪书宋二KW</vt:lpstr>
      <vt:lpstr>Kingsoft Confetti</vt:lpstr>
      <vt:lpstr>宋体</vt:lpstr>
      <vt:lpstr>MS PGothic</vt:lpstr>
      <vt:lpstr>龙架构双周会</vt:lpstr>
      <vt:lpstr>欢迎参加龙架构双周会</vt:lpstr>
      <vt:lpstr>龙架构双周会</vt:lpstr>
      <vt:lpstr>会前注意事项</vt:lpstr>
      <vt:lpstr>会前注意事项</vt:lpstr>
      <vt:lpstr>快速报告</vt:lpstr>
      <vt:lpstr>GCC</vt:lpstr>
      <vt:lpstr>PowerPoint 演示文稿</vt:lpstr>
      <vt:lpstr>Linux Kernel</vt:lpstr>
      <vt:lpstr>Linux 内核</vt:lpstr>
      <vt:lpstr>PowerPoint 演示文稿</vt:lpstr>
      <vt:lpstr>Box64</vt:lpstr>
      <vt:lpstr>Box64</vt:lpstr>
      <vt:lpstr>其他开源项目动向</vt:lpstr>
      <vt:lpstr>其他开源项目动向</vt:lpstr>
      <vt:lpstr>其他开源项目动向</vt:lpstr>
      <vt:lpstr>快速报告</vt:lpstr>
      <vt:lpstr>安同 OS</vt:lpstr>
      <vt:lpstr>安同 OS</vt:lpstr>
      <vt:lpstr>PowerPoint 演示文稿</vt:lpstr>
      <vt:lpstr>快速报告</vt:lpstr>
      <vt:lpstr>PowerPoint 演示文稿</vt:lpstr>
      <vt:lpstr>OpenWrt</vt:lpstr>
      <vt:lpstr>问答环节</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欢迎参加龙架构双周会</dc:title>
  <dc:creator>DBY2-W00</dc:creator>
  <cp:lastModifiedBy>yang</cp:lastModifiedBy>
  <dcterms:created xsi:type="dcterms:W3CDTF">2026-05-24T06:01:13Z</dcterms:created>
  <dcterms:modified xsi:type="dcterms:W3CDTF">2026-05-24T06:01:13Z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2052-12.9.0.26832</vt:lpwstr>
  </property>
  <property fmtid="{D5CDD505-2E9C-101B-9397-08002B2CF9AE}" pid="3" name="ICV">
    <vt:lpwstr>47B5133B91E7D92B8904E1676A1AE32D_43</vt:lpwstr>
  </property>
</Properties>
</file>