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
  </p:notesMasterIdLst>
  <p:handoutMasterIdLst>
    <p:handoutMasterId r:id="rId39"/>
  </p:handoutMasterIdLst>
  <p:sldIdLst>
    <p:sldId id="257" r:id="rId3"/>
    <p:sldId id="258" r:id="rId4"/>
    <p:sldId id="364" r:id="rId5"/>
    <p:sldId id="349" r:id="rId6"/>
    <p:sldId id="363" r:id="rId8"/>
    <p:sldId id="433" r:id="rId9"/>
    <p:sldId id="436" r:id="rId10"/>
    <p:sldId id="428" r:id="rId11"/>
    <p:sldId id="431" r:id="rId12"/>
    <p:sldId id="432" r:id="rId13"/>
    <p:sldId id="434" r:id="rId14"/>
    <p:sldId id="437" r:id="rId15"/>
    <p:sldId id="439" r:id="rId16"/>
    <p:sldId id="365" r:id="rId17"/>
    <p:sldId id="421" r:id="rId18"/>
    <p:sldId id="426" r:id="rId19"/>
    <p:sldId id="442" r:id="rId20"/>
    <p:sldId id="386" r:id="rId21"/>
    <p:sldId id="425" r:id="rId22"/>
    <p:sldId id="450" r:id="rId23"/>
    <p:sldId id="451" r:id="rId24"/>
    <p:sldId id="448" r:id="rId25"/>
    <p:sldId id="449" r:id="rId26"/>
    <p:sldId id="429" r:id="rId27"/>
    <p:sldId id="435" r:id="rId28"/>
    <p:sldId id="368" r:id="rId29"/>
    <p:sldId id="423" r:id="rId30"/>
    <p:sldId id="438" r:id="rId31"/>
    <p:sldId id="440" r:id="rId32"/>
    <p:sldId id="443" r:id="rId33"/>
    <p:sldId id="445" r:id="rId34"/>
    <p:sldId id="446" r:id="rId35"/>
    <p:sldId id="447" r:id="rId36"/>
    <p:sldId id="444" r:id="rId37"/>
    <p:sldId id="275" r:id="rId38"/>
  </p:sldIdLst>
  <p:sldSz cx="12192000" cy="6858000" type="screen16x9"/>
  <p:notesSz cx="7103745" cy="1023429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en0n_QfAzfENV" initials="authorId_120933426"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MasterView">
  <p:normalViewPr horzBarState="maximized">
    <p:restoredLeft sz="15987" autoAdjust="0"/>
    <p:restoredTop sz="94660"/>
  </p:normalViewPr>
  <p:slideViewPr>
    <p:cSldViewPr snapToGrid="0">
      <p:cViewPr varScale="1">
        <p:scale>
          <a:sx n="122" d="100"/>
          <a:sy n="122" d="100"/>
        </p:scale>
        <p:origin x="96" y="29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notesMaster" Target="notesMasters/notesMaster1.xml"/><Relationship Id="rId6" Type="http://schemas.openxmlformats.org/officeDocument/2006/relationships/slide" Target="slides/slide4.xml"/><Relationship Id="rId5" Type="http://schemas.openxmlformats.org/officeDocument/2006/relationships/slide" Target="slides/slide3.xml"/><Relationship Id="rId43" Type="http://schemas.openxmlformats.org/officeDocument/2006/relationships/commentAuthors" Target="commentAuthors.xml"/><Relationship Id="rId42" Type="http://schemas.openxmlformats.org/officeDocument/2006/relationships/tableStyles" Target="tableStyles.xml"/><Relationship Id="rId41" Type="http://schemas.openxmlformats.org/officeDocument/2006/relationships/viewProps" Target="viewProps.xml"/><Relationship Id="rId40" Type="http://schemas.openxmlformats.org/officeDocument/2006/relationships/presProps" Target="presProps.xml"/><Relationship Id="rId4" Type="http://schemas.openxmlformats.org/officeDocument/2006/relationships/slide" Target="slides/slide2.xml"/><Relationship Id="rId39" Type="http://schemas.openxmlformats.org/officeDocument/2006/relationships/handoutMaster" Target="handoutMasters/handoutMaster1.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61" name=""/>
        <p:cNvGrpSpPr/>
        <p:nvPr/>
      </p:nvGrpSpPr>
      <p:grpSpPr>
        <a:xfrm>
          <a:off x="0" y="0"/>
          <a:ext cx="0" cy="0"/>
          <a:chOff x="0" y="0"/>
          <a:chExt cx="0" cy="0"/>
        </a:xfrm>
      </p:grpSpPr>
      <p:sp>
        <p:nvSpPr>
          <p:cNvPr id="1048680" name="Header Placeholder 1"/>
          <p:cNvSpPr>
            <a:spLocks noGrp="1"/>
          </p:cNvSpPr>
          <p:nvPr>
            <p:ph type="hdr" sz="quarter"/>
          </p:nvPr>
        </p:nvSpPr>
        <p:spPr>
          <a:xfrm>
            <a:off x="0" y="0"/>
            <a:ext cx="3188595" cy="574719"/>
          </a:xfrm>
          <a:prstGeom prst="rect">
            <a:avLst/>
          </a:prstGeom>
        </p:spPr>
        <p:txBody>
          <a:bodyPr vert="horz" lIns="91440" tIns="45720" rIns="91440" bIns="45720" rtlCol="0"/>
          <a:lstStyle>
            <a:lvl1pPr algn="l">
              <a:defRPr sz="1290"/>
            </a:lvl1pPr>
          </a:lstStyle>
          <a:p>
            <a:endParaRPr lang="en-US">
              <a:latin typeface="Source Sans 3" panose="020B0503030403020204" charset="0"/>
              <a:ea typeface="Source Sans 3" panose="020B0503030403020204" charset="0"/>
              <a:cs typeface="Source Sans 3" panose="020B0503030403020204" charset="0"/>
            </a:endParaRPr>
          </a:p>
        </p:txBody>
      </p:sp>
      <p:sp>
        <p:nvSpPr>
          <p:cNvPr id="1048681" name="Date Placeholder 2"/>
          <p:cNvSpPr>
            <a:spLocks noGrp="1"/>
          </p:cNvSpPr>
          <p:nvPr>
            <p:ph type="dt" sz="quarter" idx="1"/>
          </p:nvPr>
        </p:nvSpPr>
        <p:spPr>
          <a:xfrm>
            <a:off x="4167998" y="0"/>
            <a:ext cx="3188595" cy="574719"/>
          </a:xfrm>
          <a:prstGeom prst="rect">
            <a:avLst/>
          </a:prstGeom>
        </p:spPr>
        <p:txBody>
          <a:bodyPr vert="horz" lIns="91440" tIns="45720" rIns="91440" bIns="45720" rtlCol="0"/>
          <a:lstStyle>
            <a:lvl1pPr algn="r">
              <a:defRPr sz="1290"/>
            </a:lvl1pPr>
          </a:lstStyle>
          <a:p>
            <a:fld id="{696C064A-D61B-4B21-B757-51A9B82445B8}" type="datetimeFigureOut">
              <a:rPr lang="en-US" smtClean="0">
                <a:latin typeface="Source Sans 3" panose="020B0503030403020204" charset="0"/>
                <a:ea typeface="Source Sans 3" panose="020B0503030403020204" charset="0"/>
                <a:cs typeface="Source Sans 3" panose="020B0503030403020204" charset="0"/>
              </a:rPr>
            </a:fld>
            <a:endParaRPr lang="en-US">
              <a:latin typeface="Source Sans 3" panose="020B0503030403020204" charset="0"/>
              <a:ea typeface="Source Sans 3" panose="020B0503030403020204" charset="0"/>
              <a:cs typeface="Source Sans 3" panose="020B0503030403020204" charset="0"/>
            </a:endParaRPr>
          </a:p>
        </p:txBody>
      </p:sp>
      <p:sp>
        <p:nvSpPr>
          <p:cNvPr id="1048682" name="Footer Placeholder 3"/>
          <p:cNvSpPr>
            <a:spLocks noGrp="1"/>
          </p:cNvSpPr>
          <p:nvPr>
            <p:ph type="ftr" sz="quarter" idx="2"/>
          </p:nvPr>
        </p:nvSpPr>
        <p:spPr>
          <a:xfrm>
            <a:off x="0" y="10879875"/>
            <a:ext cx="3188595" cy="574718"/>
          </a:xfrm>
          <a:prstGeom prst="rect">
            <a:avLst/>
          </a:prstGeom>
        </p:spPr>
        <p:txBody>
          <a:bodyPr vert="horz" lIns="91440" tIns="45720" rIns="91440" bIns="45720" rtlCol="0" anchor="b"/>
          <a:lstStyle>
            <a:lvl1pPr algn="l">
              <a:defRPr sz="1290"/>
            </a:lvl1pPr>
          </a:lstStyle>
          <a:p>
            <a:endParaRPr lang="en-US">
              <a:latin typeface="Source Sans 3" panose="020B0503030403020204" charset="0"/>
              <a:ea typeface="Source Sans 3" panose="020B0503030403020204" charset="0"/>
              <a:cs typeface="Source Sans 3" panose="020B0503030403020204" charset="0"/>
            </a:endParaRPr>
          </a:p>
        </p:txBody>
      </p:sp>
      <p:sp>
        <p:nvSpPr>
          <p:cNvPr id="1048683" name="Slide Number Placeholder 4"/>
          <p:cNvSpPr>
            <a:spLocks noGrp="1"/>
          </p:cNvSpPr>
          <p:nvPr>
            <p:ph type="sldNum" sz="quarter" idx="3"/>
          </p:nvPr>
        </p:nvSpPr>
        <p:spPr>
          <a:xfrm>
            <a:off x="4167998" y="10879875"/>
            <a:ext cx="3188595" cy="574718"/>
          </a:xfrm>
          <a:prstGeom prst="rect">
            <a:avLst/>
          </a:prstGeom>
        </p:spPr>
        <p:txBody>
          <a:bodyPr vert="horz" lIns="91440" tIns="45720" rIns="91440" bIns="45720" rtlCol="0" anchor="b"/>
          <a:lstStyle>
            <a:lvl1pPr algn="r">
              <a:defRPr sz="1290"/>
            </a:lvl1pPr>
          </a:lstStyle>
          <a:p>
            <a:fld id="{50305E07-67EA-4042-A3F6-853A8AD8D209}" type="slidenum">
              <a:rPr lang="en-US" smtClean="0">
                <a:latin typeface="Source Sans 3" panose="020B0503030403020204" charset="0"/>
                <a:ea typeface="Source Sans 3" panose="020B0503030403020204" charset="0"/>
                <a:cs typeface="Source Sans 3" panose="020B0503030403020204" charset="0"/>
              </a:rPr>
            </a:fld>
            <a:endParaRPr lang="en-US">
              <a:latin typeface="Source Sans 3" panose="020B0503030403020204" charset="0"/>
              <a:ea typeface="Source Sans 3" panose="020B0503030403020204" charset="0"/>
              <a:cs typeface="Source Sans 3" panose="020B0503030403020204" charset="0"/>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60" name=""/>
        <p:cNvGrpSpPr/>
        <p:nvPr/>
      </p:nvGrpSpPr>
      <p:grpSpPr>
        <a:xfrm>
          <a:off x="0" y="0"/>
          <a:ext cx="0" cy="0"/>
          <a:chOff x="0" y="0"/>
          <a:chExt cx="0" cy="0"/>
        </a:xfrm>
      </p:grpSpPr>
      <p:sp>
        <p:nvSpPr>
          <p:cNvPr id="1048674" name="Header Placeholder 1"/>
          <p:cNvSpPr>
            <a:spLocks noGrp="1"/>
          </p:cNvSpPr>
          <p:nvPr>
            <p:ph type="hdr" sz="quarter"/>
          </p:nvPr>
        </p:nvSpPr>
        <p:spPr>
          <a:xfrm>
            <a:off x="0" y="0"/>
            <a:ext cx="3188595" cy="574719"/>
          </a:xfrm>
          <a:prstGeom prst="rect">
            <a:avLst/>
          </a:prstGeom>
        </p:spPr>
        <p:txBody>
          <a:bodyPr vert="horz" lIns="91440" tIns="45720" rIns="91440" bIns="45720" rtlCol="0"/>
          <a:lstStyle>
            <a:lvl1pPr algn="l">
              <a:defRPr sz="1200">
                <a:latin typeface="Source Sans 3" panose="020B0503030403020204" charset="0"/>
                <a:ea typeface="Source Sans 3" panose="020B0503030403020204" charset="0"/>
                <a:cs typeface="Source Sans 3" panose="020B0503030403020204" charset="0"/>
              </a:defRPr>
            </a:lvl1pPr>
          </a:lstStyle>
          <a:p>
            <a:endParaRPr lang="en-US"/>
          </a:p>
        </p:txBody>
      </p:sp>
      <p:sp>
        <p:nvSpPr>
          <p:cNvPr id="1048675" name="Date Placeholder 2"/>
          <p:cNvSpPr>
            <a:spLocks noGrp="1"/>
          </p:cNvSpPr>
          <p:nvPr>
            <p:ph type="dt" idx="1"/>
          </p:nvPr>
        </p:nvSpPr>
        <p:spPr>
          <a:xfrm>
            <a:off x="4167998" y="0"/>
            <a:ext cx="3188595" cy="574719"/>
          </a:xfrm>
          <a:prstGeom prst="rect">
            <a:avLst/>
          </a:prstGeom>
        </p:spPr>
        <p:txBody>
          <a:bodyPr vert="horz" lIns="91440" tIns="45720" rIns="91440" bIns="45720" rtlCol="0"/>
          <a:lstStyle>
            <a:lvl1pPr algn="r">
              <a:defRPr sz="1200">
                <a:latin typeface="Source Sans 3" panose="020B0503030403020204" charset="0"/>
                <a:ea typeface="Source Sans 3" panose="020B0503030403020204" charset="0"/>
                <a:cs typeface="Source Sans 3" panose="020B0503030403020204" charset="0"/>
              </a:defRPr>
            </a:lvl1pPr>
          </a:lstStyle>
          <a:p>
            <a:fld id="{3EFD42F7-718C-4B98-AAEC-167E6DDD60A7}" type="datetimeFigureOut">
              <a:rPr lang="en-US" smtClean="0"/>
            </a:fld>
            <a:endParaRPr lang="en-US"/>
          </a:p>
        </p:txBody>
      </p:sp>
      <p:sp>
        <p:nvSpPr>
          <p:cNvPr id="1048676" name="Slide Image Placeholder 3"/>
          <p:cNvSpPr>
            <a:spLocks noGrp="1" noRot="1" noChangeAspect="1"/>
          </p:cNvSpPr>
          <p:nvPr>
            <p:ph type="sldImg" idx="2"/>
          </p:nvPr>
        </p:nvSpPr>
        <p:spPr>
          <a:xfrm>
            <a:off x="242770" y="1431824"/>
            <a:ext cx="6872756" cy="3865925"/>
          </a:xfrm>
          <a:prstGeom prst="rect">
            <a:avLst/>
          </a:prstGeom>
          <a:noFill/>
          <a:ln w="12700">
            <a:solidFill>
              <a:prstClr val="black"/>
            </a:solidFill>
          </a:ln>
        </p:spPr>
        <p:txBody>
          <a:bodyPr vert="horz" lIns="91440" tIns="45720" rIns="91440" bIns="45720" rtlCol="0" anchor="ctr"/>
          <a:p>
            <a:endParaRPr lang="en-US"/>
          </a:p>
        </p:txBody>
      </p:sp>
      <p:sp>
        <p:nvSpPr>
          <p:cNvPr id="1048677" name="Notes Placeholder 4"/>
          <p:cNvSpPr>
            <a:spLocks noGrp="1"/>
          </p:cNvSpPr>
          <p:nvPr>
            <p:ph type="body" sz="quarter" idx="3"/>
          </p:nvPr>
        </p:nvSpPr>
        <p:spPr>
          <a:xfrm>
            <a:off x="735830" y="5512523"/>
            <a:ext cx="5886637" cy="4510246"/>
          </a:xfrm>
          <a:prstGeom prst="rect">
            <a:avLst/>
          </a:prstGeom>
        </p:spPr>
        <p:txBody>
          <a:bodyPr vert="horz" lIns="91440" tIns="45720" rIns="91440" bIns="45720" rtlCol="0"/>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1048678" name="Footer Placeholder 5"/>
          <p:cNvSpPr>
            <a:spLocks noGrp="1"/>
          </p:cNvSpPr>
          <p:nvPr>
            <p:ph type="ftr" sz="quarter" idx="4"/>
          </p:nvPr>
        </p:nvSpPr>
        <p:spPr>
          <a:xfrm>
            <a:off x="0" y="10879875"/>
            <a:ext cx="3188595" cy="574718"/>
          </a:xfrm>
          <a:prstGeom prst="rect">
            <a:avLst/>
          </a:prstGeom>
        </p:spPr>
        <p:txBody>
          <a:bodyPr vert="horz" lIns="91440" tIns="45720" rIns="91440" bIns="45720" rtlCol="0" anchor="b"/>
          <a:lstStyle>
            <a:lvl1pPr algn="l">
              <a:defRPr sz="1200">
                <a:latin typeface="Source Sans 3" panose="020B0503030403020204" charset="0"/>
                <a:ea typeface="Source Sans 3" panose="020B0503030403020204" charset="0"/>
                <a:cs typeface="Source Sans 3" panose="020B0503030403020204" charset="0"/>
              </a:defRPr>
            </a:lvl1pPr>
          </a:lstStyle>
          <a:p>
            <a:endParaRPr lang="en-US"/>
          </a:p>
        </p:txBody>
      </p:sp>
      <p:sp>
        <p:nvSpPr>
          <p:cNvPr id="1048679" name="Slide Number Placeholder 6"/>
          <p:cNvSpPr>
            <a:spLocks noGrp="1"/>
          </p:cNvSpPr>
          <p:nvPr>
            <p:ph type="sldNum" sz="quarter" idx="5"/>
          </p:nvPr>
        </p:nvSpPr>
        <p:spPr>
          <a:xfrm>
            <a:off x="4167998" y="10879875"/>
            <a:ext cx="3188595" cy="574718"/>
          </a:xfrm>
          <a:prstGeom prst="rect">
            <a:avLst/>
          </a:prstGeom>
        </p:spPr>
        <p:txBody>
          <a:bodyPr vert="horz" lIns="91440" tIns="45720" rIns="91440" bIns="45720" rtlCol="0" anchor="b"/>
          <a:lstStyle>
            <a:lvl1pPr algn="r">
              <a:defRPr sz="1200">
                <a:latin typeface="Source Sans 3" panose="020B0503030403020204" charset="0"/>
                <a:ea typeface="Source Sans 3" panose="020B0503030403020204" charset="0"/>
                <a:cs typeface="Source Sans 3" panose="020B0503030403020204" charset="0"/>
              </a:defRPr>
            </a:lvl1pPr>
          </a:lstStyle>
          <a:p>
            <a:fld id="{21B2AA4F-B828-4D7C-AFD3-893933DAFCB4}"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1pPr>
    <a:lvl2pPr marL="45720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2pPr>
    <a:lvl3pPr marL="91440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3pPr>
    <a:lvl4pPr marL="137160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4pPr>
    <a:lvl5pPr marL="182880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LiarOnce</a:t>
            </a:r>
            <a:r>
              <a:rPr lang="zh-CN" altLang="en-US"/>
              <a:t>：本页</a:t>
            </a:r>
            <a:r>
              <a:rPr lang="zh-CN" altLang="en-US">
                <a:cs typeface="Arial" panose="020B0604020202020204" pitchFamily="34" charset="0"/>
              </a:rPr>
              <a:t>应保持展示至少</a:t>
            </a:r>
            <a:r>
              <a:rPr lang="en-US" altLang="zh-CN">
                <a:cs typeface="Arial" panose="020B0604020202020204" pitchFamily="34" charset="0"/>
              </a:rPr>
              <a:t>5</a:t>
            </a:r>
            <a:r>
              <a:rPr lang="zh-CN" altLang="en-US">
                <a:cs typeface="Arial" panose="020B0604020202020204" pitchFamily="34" charset="0"/>
              </a:rPr>
              <a:t>分钟后继续会议</a:t>
            </a:r>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rotWithShape="1">
          <a:blip r:embed="rId2"/>
          <a:stretch>
            <a:fillRect/>
          </a:stretch>
        </a:blipFill>
        <a:effectLst/>
      </p:bgPr>
    </p:bg>
    <p:spTree>
      <p:nvGrpSpPr>
        <p:cNvPr id="34" name=""/>
        <p:cNvGrpSpPr/>
        <p:nvPr/>
      </p:nvGrpSpPr>
      <p:grpSpPr>
        <a:xfrm>
          <a:off x="0" y="0"/>
          <a:ext cx="0" cy="0"/>
          <a:chOff x="0" y="0"/>
          <a:chExt cx="0" cy="0"/>
        </a:xfrm>
      </p:grpSpPr>
      <p:sp>
        <p:nvSpPr>
          <p:cNvPr id="1048589" name="标题 1"/>
          <p:cNvSpPr>
            <a:spLocks noGrp="1"/>
          </p:cNvSpPr>
          <p:nvPr>
            <p:ph type="ctrTitle"/>
          </p:nvPr>
        </p:nvSpPr>
        <p:spPr>
          <a:xfrm>
            <a:off x="674776" y="2141082"/>
            <a:ext cx="9923769" cy="1229761"/>
          </a:xfrm>
          <a:prstGeom prst="rect">
            <a:avLst/>
          </a:prstGeom>
        </p:spPr>
        <p:txBody>
          <a:bodyPr anchor="b"/>
          <a:lstStyle>
            <a:lvl1pPr algn="l">
              <a:defRPr sz="6000" b="1" u="none" strike="noStrike" kern="1200" cap="none" spc="0" normalizeH="0">
                <a:solidFill>
                  <a:schemeClr val="tx1"/>
                </a:solidFill>
                <a:latin typeface="Source Sans 3" panose="020B0503030403020204" charset="0"/>
              </a:defRPr>
            </a:lvl1pPr>
          </a:lstStyle>
          <a:p>
            <a:r>
              <a:rPr lang="zh-CN" altLang="en-US"/>
              <a:t>单击此处编辑母版标题样式</a:t>
            </a:r>
            <a:endParaRPr lang="zh-CN" altLang="en-US"/>
          </a:p>
        </p:txBody>
      </p:sp>
      <p:sp>
        <p:nvSpPr>
          <p:cNvPr id="1048590" name="副标题 2"/>
          <p:cNvSpPr>
            <a:spLocks noGrp="1"/>
          </p:cNvSpPr>
          <p:nvPr>
            <p:ph type="subTitle" idx="1"/>
          </p:nvPr>
        </p:nvSpPr>
        <p:spPr>
          <a:xfrm>
            <a:off x="843068" y="3727027"/>
            <a:ext cx="4418126" cy="497923"/>
          </a:xfrm>
          <a:prstGeom prst="rect">
            <a:avLst/>
          </a:prstGeom>
        </p:spPr>
        <p:txBody>
          <a:bodyPr/>
          <a:lstStyle>
            <a:lvl1pPr marL="0" indent="0" algn="l">
              <a:buNone/>
              <a:defRPr sz="2400" u="none" strike="noStrike" kern="1200" cap="none" spc="0" normalizeH="0">
                <a:solidFill>
                  <a:schemeClr val="tx1"/>
                </a:solidFill>
                <a:latin typeface="Source Sans 3" panose="020B050303040302020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1048591"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592"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rotWithShape="1">
          <a:blip r:embed="rId2"/>
          <a:stretch>
            <a:fillRect/>
          </a:stretch>
        </a:blipFill>
        <a:effectLst/>
      </p:bgPr>
    </p:bg>
    <p:spTree>
      <p:nvGrpSpPr>
        <p:cNvPr id="23" name=""/>
        <p:cNvGrpSpPr/>
        <p:nvPr/>
      </p:nvGrpSpPr>
      <p:grpSpPr>
        <a:xfrm>
          <a:off x="0" y="0"/>
          <a:ext cx="0" cy="0"/>
          <a:chOff x="0" y="0"/>
          <a:chExt cx="0" cy="0"/>
        </a:xfrm>
      </p:grpSpPr>
      <p:sp>
        <p:nvSpPr>
          <p:cNvPr id="1048580" name="标题 8"/>
          <p:cNvSpPr>
            <a:spLocks noGrp="1"/>
          </p:cNvSpPr>
          <p:nvPr>
            <p:ph type="title"/>
          </p:nvPr>
        </p:nvSpPr>
        <p:spPr>
          <a:xfrm>
            <a:off x="514049" y="442081"/>
            <a:ext cx="9452278" cy="758458"/>
          </a:xfrm>
        </p:spPr>
        <p:txBody>
          <a:bodyPr/>
          <a:lstStyle>
            <a:lvl1pPr>
              <a:defRPr b="1" u="none" strike="noStrike" kern="1200" cap="none" spc="0" normalizeH="0">
                <a:solidFill>
                  <a:schemeClr val="tx1"/>
                </a:solidFill>
                <a:latin typeface="Source Sans 3" panose="020B0503030403020204" charset="0"/>
              </a:defRPr>
            </a:lvl1pPr>
          </a:lstStyle>
          <a:p>
            <a:r>
              <a:rPr lang="zh-CN" altLang="en-US"/>
              <a:t>单击此处编辑母版标题样式</a:t>
            </a:r>
            <a:endParaRPr lang="zh-CN" altLang="en-US"/>
          </a:p>
        </p:txBody>
      </p:sp>
      <p:sp>
        <p:nvSpPr>
          <p:cNvPr id="1048581" name="内容占位符 9"/>
          <p:cNvSpPr>
            <a:spLocks noGrp="1"/>
          </p:cNvSpPr>
          <p:nvPr>
            <p:ph idx="1"/>
          </p:nvPr>
        </p:nvSpPr>
        <p:spPr>
          <a:xfrm>
            <a:off x="513999" y="1259762"/>
            <a:ext cx="9452278" cy="4657501"/>
          </a:xfrm>
        </p:spPr>
        <p:txBody>
          <a:bodyPr/>
          <a:lstStyle>
            <a:lvl1pPr>
              <a:lnSpc>
                <a:spcPct val="100000"/>
              </a:lnSpc>
              <a:defRPr sz="2800" u="none" strike="noStrike" kern="1200" cap="none" spc="0" normalizeH="0">
                <a:solidFill>
                  <a:schemeClr val="tx1"/>
                </a:solidFill>
                <a:latin typeface="Source Sans 3" panose="020B0503030403020204" charset="0"/>
              </a:defRPr>
            </a:lvl1pPr>
            <a:lvl2pPr>
              <a:lnSpc>
                <a:spcPct val="100000"/>
              </a:lnSpc>
              <a:defRPr u="none" strike="noStrike" kern="1200" cap="none" spc="0" normalizeH="0">
                <a:solidFill>
                  <a:schemeClr val="tx1"/>
                </a:solidFill>
                <a:latin typeface="Source Sans 3" panose="020B0503030403020204" charset="0"/>
              </a:defRPr>
            </a:lvl2pPr>
            <a:lvl3pPr>
              <a:lnSpc>
                <a:spcPct val="100000"/>
              </a:lnSpc>
              <a:defRPr sz="2200" u="none" strike="noStrike" kern="1200" cap="none" spc="0" normalizeH="0">
                <a:solidFill>
                  <a:schemeClr val="tx1"/>
                </a:solidFill>
                <a:latin typeface="Source Sans 3" panose="020B0503030403020204" charset="0"/>
              </a:defRPr>
            </a:lvl3pPr>
            <a:lvl4pPr>
              <a:lnSpc>
                <a:spcPct val="100000"/>
              </a:lnSpc>
              <a:defRPr sz="2200" u="none" strike="noStrike" kern="1200" cap="none" spc="0" normalizeH="0">
                <a:solidFill>
                  <a:schemeClr val="tx1"/>
                </a:solidFill>
                <a:latin typeface="Source Sans 3" panose="020B0503030403020204" charset="0"/>
              </a:defRPr>
            </a:lvl4pPr>
            <a:lvl5pPr>
              <a:lnSpc>
                <a:spcPct val="100000"/>
              </a:lnSpc>
              <a:defRPr sz="2200" u="none" strike="noStrike" kern="1200" cap="none" spc="0" normalizeH="0">
                <a:solidFill>
                  <a:schemeClr val="tx1"/>
                </a:solidFill>
                <a:latin typeface="Source Sans 3" panose="020B0503030403020204" charset="0"/>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582"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583"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584"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585" name="Text Placeholder 3"/>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56" name=""/>
        <p:cNvGrpSpPr/>
        <p:nvPr/>
      </p:nvGrpSpPr>
      <p:grpSpPr>
        <a:xfrm>
          <a:off x="0" y="0"/>
          <a:ext cx="0" cy="0"/>
          <a:chOff x="0" y="0"/>
          <a:chExt cx="0" cy="0"/>
        </a:xfrm>
      </p:grpSpPr>
      <p:sp>
        <p:nvSpPr>
          <p:cNvPr id="104865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657"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bg>
      <p:bgPr>
        <a:blipFill rotWithShape="1">
          <a:blip r:embed="rId2"/>
          <a:stretch>
            <a:fillRect/>
          </a:stretch>
        </a:blipFill>
        <a:effectLst/>
      </p:bgPr>
    </p:bg>
    <p:spTree>
      <p:nvGrpSpPr>
        <p:cNvPr id="36" name=""/>
        <p:cNvGrpSpPr/>
        <p:nvPr/>
      </p:nvGrpSpPr>
      <p:grpSpPr>
        <a:xfrm>
          <a:off x="0" y="0"/>
          <a:ext cx="0" cy="0"/>
          <a:chOff x="0" y="0"/>
          <a:chExt cx="0" cy="0"/>
        </a:xfrm>
      </p:grpSpPr>
      <p:sp>
        <p:nvSpPr>
          <p:cNvPr id="1048595" name="标题 5"/>
          <p:cNvSpPr>
            <a:spLocks noGrp="1"/>
          </p:cNvSpPr>
          <p:nvPr>
            <p:ph type="ctrTitle"/>
          </p:nvPr>
        </p:nvSpPr>
        <p:spPr>
          <a:xfrm>
            <a:off x="674776" y="2141082"/>
            <a:ext cx="9923769" cy="1229761"/>
          </a:xfrm>
          <a:prstGeom prst="rect">
            <a:avLst/>
          </a:prstGeom>
        </p:spPr>
        <p:txBody>
          <a:bodyPr anchor="b"/>
          <a:lstStyle>
            <a:lvl1pPr algn="l">
              <a:defRPr sz="6000" b="1" u="none" strike="noStrike" kern="1200" cap="none" spc="0" normalizeH="0">
                <a:solidFill>
                  <a:schemeClr val="tx1"/>
                </a:solidFill>
                <a:latin typeface="Source Sans 3" panose="020B0503030403020204" charset="0"/>
              </a:defRPr>
            </a:lvl1pPr>
          </a:lstStyle>
          <a:p>
            <a:r>
              <a:rPr lang="zh-CN" altLang="en-US"/>
              <a:t>单击此处编辑母版标题样式</a:t>
            </a:r>
            <a:endParaRPr lang="zh-CN" altLang="en-US"/>
          </a:p>
        </p:txBody>
      </p:sp>
      <p:sp>
        <p:nvSpPr>
          <p:cNvPr id="1048596" name="副标题 6"/>
          <p:cNvSpPr>
            <a:spLocks noGrp="1"/>
          </p:cNvSpPr>
          <p:nvPr>
            <p:ph type="subTitle" idx="1"/>
          </p:nvPr>
        </p:nvSpPr>
        <p:spPr>
          <a:xfrm>
            <a:off x="674793" y="3307292"/>
            <a:ext cx="4418126" cy="497923"/>
          </a:xfrm>
          <a:prstGeom prst="rect">
            <a:avLst/>
          </a:prstGeom>
        </p:spPr>
        <p:txBody>
          <a:bodyPr/>
          <a:lstStyle>
            <a:lvl1pPr marL="0" indent="0" algn="l">
              <a:buNone/>
              <a:defRPr sz="2400" u="none" strike="noStrike" kern="1200" cap="none" spc="0" normalizeH="0">
                <a:solidFill>
                  <a:schemeClr val="tx1"/>
                </a:solidFill>
                <a:latin typeface="Source Sans 3" panose="020B050303040302020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1048597" name="Slide Number Placeholder 1"/>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598"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599"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600" name="Text Placeholder 3"/>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57" name=""/>
        <p:cNvGrpSpPr/>
        <p:nvPr/>
      </p:nvGrpSpPr>
      <p:grpSpPr>
        <a:xfrm>
          <a:off x="0" y="0"/>
          <a:ext cx="0" cy="0"/>
          <a:chOff x="0" y="0"/>
          <a:chExt cx="0" cy="0"/>
        </a:xfrm>
      </p:grpSpPr>
      <p:sp>
        <p:nvSpPr>
          <p:cNvPr id="1048658" name="标题 1"/>
          <p:cNvSpPr>
            <a:spLocks noGrp="1"/>
          </p:cNvSpPr>
          <p:nvPr>
            <p:ph type="title"/>
          </p:nvPr>
        </p:nvSpPr>
        <p:spPr>
          <a:xfrm>
            <a:off x="838184" y="523097"/>
            <a:ext cx="10515600" cy="1325563"/>
          </a:xfrm>
          <a:prstGeom prst="rect">
            <a:avLst/>
          </a:prstGeom>
        </p:spPr>
        <p:txBody>
          <a:bodyPr/>
          <a:p>
            <a:r>
              <a:rPr lang="zh-CN" altLang="en-US"/>
              <a:t>单击此处编辑母版标题样式</a:t>
            </a:r>
            <a:endParaRPr lang="zh-CN" altLang="en-US"/>
          </a:p>
        </p:txBody>
      </p:sp>
      <p:sp>
        <p:nvSpPr>
          <p:cNvPr id="1048659" name="内容占位符 2"/>
          <p:cNvSpPr>
            <a:spLocks noGrp="1"/>
          </p:cNvSpPr>
          <p:nvPr>
            <p:ph sz="half" idx="1"/>
          </p:nvPr>
        </p:nvSpPr>
        <p:spPr>
          <a:xfrm>
            <a:off x="838184" y="1983597"/>
            <a:ext cx="5181600" cy="4351338"/>
          </a:xfrm>
          <a:prstGeom prst="rect">
            <a:avLst/>
          </a:prstGeom>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660" name="内容占位符 3"/>
          <p:cNvSpPr>
            <a:spLocks noGrp="1"/>
          </p:cNvSpPr>
          <p:nvPr>
            <p:ph sz="half" idx="2"/>
          </p:nvPr>
        </p:nvSpPr>
        <p:spPr>
          <a:xfrm>
            <a:off x="6172184" y="1983597"/>
            <a:ext cx="5181600" cy="4351338"/>
          </a:xfrm>
          <a:prstGeom prst="rect">
            <a:avLst/>
          </a:prstGeom>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661"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662"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663"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664" name="Text Placeholder 7"/>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54" name=""/>
        <p:cNvGrpSpPr/>
        <p:nvPr/>
      </p:nvGrpSpPr>
      <p:grpSpPr>
        <a:xfrm>
          <a:off x="0" y="0"/>
          <a:ext cx="0" cy="0"/>
          <a:chOff x="0" y="0"/>
          <a:chExt cx="0" cy="0"/>
        </a:xfrm>
      </p:grpSpPr>
      <p:sp>
        <p:nvSpPr>
          <p:cNvPr id="1048650" name="标题 1"/>
          <p:cNvSpPr>
            <a:spLocks noGrp="1"/>
          </p:cNvSpPr>
          <p:nvPr>
            <p:ph type="title"/>
          </p:nvPr>
        </p:nvSpPr>
        <p:spPr>
          <a:xfrm>
            <a:off x="389210" y="334078"/>
            <a:ext cx="10515600" cy="1325563"/>
          </a:xfrm>
          <a:prstGeom prst="rect">
            <a:avLst/>
          </a:prstGeom>
        </p:spPr>
        <p:txBody>
          <a:bodyPr/>
          <a:p>
            <a:r>
              <a:rPr lang="zh-CN" altLang="en-US"/>
              <a:t>单击此处编辑母版标题样式</a:t>
            </a:r>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58" name=""/>
        <p:cNvGrpSpPr/>
        <p:nvPr/>
      </p:nvGrpSpPr>
      <p:grpSpPr>
        <a:xfrm>
          <a:off x="0" y="0"/>
          <a:ext cx="0" cy="0"/>
          <a:chOff x="0" y="0"/>
          <a:chExt cx="0" cy="0"/>
        </a:xfrm>
      </p:grpSpPr>
      <p:sp>
        <p:nvSpPr>
          <p:cNvPr id="1048665" name="标题 1"/>
          <p:cNvSpPr>
            <a:spLocks noGrp="1"/>
          </p:cNvSpPr>
          <p:nvPr>
            <p:ph type="title"/>
          </p:nvPr>
        </p:nvSpPr>
        <p:spPr>
          <a:xfrm>
            <a:off x="838184" y="723122"/>
            <a:ext cx="4165349"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1048666" name="图片占位符 2"/>
          <p:cNvSpPr>
            <a:spLocks noGrp="1"/>
          </p:cNvSpPr>
          <p:nvPr>
            <p:ph type="pic" idx="1"/>
          </p:nvPr>
        </p:nvSpPr>
        <p:spPr>
          <a:xfrm>
            <a:off x="5181584" y="723123"/>
            <a:ext cx="6172200" cy="540385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1048667" name="文本占位符 3"/>
          <p:cNvSpPr>
            <a:spLocks noGrp="1"/>
          </p:cNvSpPr>
          <p:nvPr>
            <p:ph type="body" sz="half" idx="2"/>
          </p:nvPr>
        </p:nvSpPr>
        <p:spPr>
          <a:xfrm>
            <a:off x="838184" y="2323322"/>
            <a:ext cx="4165349" cy="3811588"/>
          </a:xfrm>
          <a:prstGeom prst="rect">
            <a:avLst/>
          </a:prstGeo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
        <p:nvSpPr>
          <p:cNvPr id="1048668" name="Slide Number Placeholder 4"/>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669" name="Footer Placeholder 5"/>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670"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671" name="Text Placeholder 7"/>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59" name=""/>
        <p:cNvGrpSpPr/>
        <p:nvPr/>
      </p:nvGrpSpPr>
      <p:grpSpPr>
        <a:xfrm>
          <a:off x="0" y="0"/>
          <a:ext cx="0" cy="0"/>
          <a:chOff x="0" y="0"/>
          <a:chExt cx="0" cy="0"/>
        </a:xfrm>
      </p:grpSpPr>
      <p:sp>
        <p:nvSpPr>
          <p:cNvPr id="1048672" name="竖排标题 1"/>
          <p:cNvSpPr>
            <a:spLocks noGrp="1"/>
          </p:cNvSpPr>
          <p:nvPr>
            <p:ph type="title" orient="vert"/>
          </p:nvPr>
        </p:nvSpPr>
        <p:spPr>
          <a:xfrm>
            <a:off x="8724884" y="523097"/>
            <a:ext cx="2628900" cy="5811838"/>
          </a:xfrm>
          <a:prstGeom prst="rect">
            <a:avLst/>
          </a:prstGeom>
        </p:spPr>
        <p:txBody>
          <a:bodyPr vert="eaVert"/>
          <a:p>
            <a:r>
              <a:rPr lang="zh-CN" altLang="en-US"/>
              <a:t>单击此处编辑母版标题样式</a:t>
            </a:r>
            <a:endParaRPr lang="zh-CN" altLang="en-US"/>
          </a:p>
        </p:txBody>
      </p:sp>
      <p:sp>
        <p:nvSpPr>
          <p:cNvPr id="1048673" name="竖排文字占位符 2"/>
          <p:cNvSpPr>
            <a:spLocks noGrp="1"/>
          </p:cNvSpPr>
          <p:nvPr>
            <p:ph type="body" orient="vert" idx="1"/>
          </p:nvPr>
        </p:nvSpPr>
        <p:spPr>
          <a:xfrm>
            <a:off x="838184" y="523097"/>
            <a:ext cx="7734300" cy="5811838"/>
          </a:xfrm>
          <a:prstGeom prst="rect">
            <a:avLst/>
          </a:prstGeom>
        </p:spPr>
        <p:txBody>
          <a:bodyPr vert="eaVert"/>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55" name=""/>
        <p:cNvGrpSpPr/>
        <p:nvPr/>
      </p:nvGrpSpPr>
      <p:grpSpPr>
        <a:xfrm>
          <a:off x="0" y="0"/>
          <a:ext cx="0" cy="0"/>
          <a:chOff x="0" y="0"/>
          <a:chExt cx="0" cy="0"/>
        </a:xfrm>
      </p:grpSpPr>
      <p:sp>
        <p:nvSpPr>
          <p:cNvPr id="1048651" name="内容占位符 1"/>
          <p:cNvSpPr>
            <a:spLocks noGrp="1"/>
          </p:cNvSpPr>
          <p:nvPr>
            <p:ph/>
          </p:nvPr>
        </p:nvSpPr>
        <p:spPr>
          <a:xfrm>
            <a:off x="838184" y="523097"/>
            <a:ext cx="10515600" cy="5811838"/>
          </a:xfrm>
          <a:prstGeom prst="rect">
            <a:avLst/>
          </a:prstGeom>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652" name="Slide Number Placeholder 2"/>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653"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654"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655" name="Text Placeholder 5"/>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image" Target="../media/image2.png"/><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0"/>
          <a:stretch>
            <a:fillRect/>
          </a:stretch>
        </a:blipFill>
        <a:effectLst/>
      </p:bgPr>
    </p:bg>
    <p:spTree>
      <p:nvGrpSpPr>
        <p:cNvPr id="13" name=""/>
        <p:cNvGrpSpPr/>
        <p:nvPr/>
      </p:nvGrpSpPr>
      <p:grpSpPr>
        <a:xfrm>
          <a:off x="0" y="0"/>
          <a:ext cx="0" cy="0"/>
          <a:chOff x="0" y="0"/>
          <a:chExt cx="0" cy="0"/>
        </a:xfrm>
      </p:grpSpPr>
      <p:sp>
        <p:nvSpPr>
          <p:cNvPr id="1048576" name="标题 11"/>
          <p:cNvSpPr>
            <a:spLocks noGrp="1"/>
          </p:cNvSpPr>
          <p:nvPr>
            <p:ph type="title"/>
          </p:nvPr>
        </p:nvSpPr>
        <p:spPr>
          <a:xfrm>
            <a:off x="514049" y="442081"/>
            <a:ext cx="9452278" cy="758458"/>
          </a:xfrm>
        </p:spPr>
        <p:txBody>
          <a:bodyPr/>
          <a:lstStyle>
            <a:lvl1pPr>
              <a:defRPr b="1"/>
            </a:lvl1pPr>
          </a:lstStyle>
          <a:p>
            <a:r>
              <a:rPr lang="zh-CN" altLang="en-US"/>
              <a:t>单击此处编辑母版标题样式</a:t>
            </a:r>
            <a:endParaRPr lang="zh-CN" altLang="en-US"/>
          </a:p>
        </p:txBody>
      </p:sp>
      <p:sp>
        <p:nvSpPr>
          <p:cNvPr id="1048577" name="内容占位符 12"/>
          <p:cNvSpPr>
            <a:spLocks noGrp="1"/>
          </p:cNvSpPr>
          <p:nvPr>
            <p:ph idx="1"/>
          </p:nvPr>
        </p:nvSpPr>
        <p:spPr>
          <a:xfrm>
            <a:off x="513999" y="1259762"/>
            <a:ext cx="9452278" cy="4657501"/>
          </a:xfrm>
        </p:spPr>
        <p:txBody>
          <a:bodyPr/>
          <a:lstStyle>
            <a:lvl1pPr>
              <a:defRPr sz="2800"/>
            </a:lvl1pPr>
            <a:lvl3pPr>
              <a:defRPr sz="2200"/>
            </a:lvl3pPr>
            <a:lvl4pPr>
              <a:defRPr sz="2200"/>
            </a:lvl4pPr>
            <a:lvl5pPr>
              <a:defRPr sz="2200"/>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578"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ea typeface="Source Sans 3" panose="020B0503030403020204" charset="0"/>
                <a:cs typeface="Source Sans 3" panose="020B0503030403020204" charset="0"/>
              </a:defRPr>
            </a:lvl1pPr>
          </a:lstStyle>
          <a:p>
            <a:fld id="{B3561BA9-CDCF-4958-B8AB-66F3BF063E13}" type="slidenum">
              <a:rPr lang="en-US" smtClean="0"/>
            </a:fld>
            <a:endParaRPr lang="en-US"/>
          </a:p>
        </p:txBody>
      </p:sp>
      <p:sp>
        <p:nvSpPr>
          <p:cNvPr id="1048579"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ea typeface="Source Sans 3" panose="020B0503030403020204" charset="0"/>
                <a:cs typeface="Source Sans 3" panose="020B0503030403020204" charset="0"/>
              </a:defRPr>
            </a:lvl1pPr>
          </a:lstStyle>
          <a:p>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914400" rtl="0" eaLnBrk="1" latinLnBrk="0" hangingPunct="1">
        <a:lnSpc>
          <a:spcPct val="90000"/>
        </a:lnSpc>
        <a:spcBef>
          <a:spcPct val="0"/>
        </a:spcBef>
        <a:buNone/>
        <a:defRPr sz="4400" b="1" kern="1200">
          <a:solidFill>
            <a:schemeClr val="tx1"/>
          </a:solidFill>
          <a:latin typeface="Source Han Sans CN" panose="020B0500000000000000" charset="-122"/>
          <a:ea typeface="Source Han Sans CN" panose="020B0500000000000000" charset="-122"/>
          <a:cs typeface="Source Sans 3" panose="020B0503030403020204"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5pPr>
      <a:lvl6pPr marL="25146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defRPr lang="zh-CN" altLang="en-US" sz="2400" kern="1200" dirty="0">
          <a:solidFill>
            <a:schemeClr val="tx1"/>
          </a:solidFill>
          <a:latin typeface="微软雅黑" panose="020B0503020204020204" charset="-122"/>
          <a:ea typeface="微软雅黑" panose="020B0503020204020204" charset="-122"/>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US" altLang="zh-CN" sz="2400" kern="1200" dirty="0" smtClean="0">
          <a:solidFill>
            <a:schemeClr val="tx1"/>
          </a:solidFill>
          <a:latin typeface="微软雅黑" panose="020B0503020204020204" charset="-122"/>
          <a:ea typeface="微软雅黑" panose="020B0503020204020204" charset="-122"/>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US" altLang="zh-CN" sz="2400" kern="1200" dirty="0" smtClean="0">
          <a:solidFill>
            <a:schemeClr val="tx1"/>
          </a:solidFill>
          <a:latin typeface="微软雅黑" panose="020B0503020204020204" charset="-122"/>
          <a:ea typeface="微软雅黑" panose="020B0503020204020204" charset="-122"/>
          <a:cs typeface="+mn-cs"/>
        </a:defRPr>
      </a:lvl8pPr>
      <a:lvl9pPr marL="3657600" indent="0" algn="l" defTabSz="914400" rtl="0" eaLnBrk="1" latinLnBrk="0" hangingPunct="1">
        <a:lnSpc>
          <a:spcPct val="90000"/>
        </a:lnSpc>
        <a:spcBef>
          <a:spcPts val="500"/>
        </a:spcBef>
        <a:buFont typeface="Arial" panose="020B0604020202020204" pitchFamily="34" charset="0"/>
        <a:buNone/>
        <a:defRPr lang="en-US" altLang="zh-CN" sz="2400" kern="1200" dirty="0" smtClean="0">
          <a:solidFill>
            <a:schemeClr val="tx1"/>
          </a:solidFill>
          <a:latin typeface="微软雅黑" panose="020B0503020204020204" charset="-122"/>
          <a:ea typeface="微软雅黑" panose="020B0503020204020204" charset="-122"/>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hyperlink" Target="loongarch@whlug.cn" TargetMode="Externa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https://bugzilla.mozilla.org/show_bug.cgi?id=2023167"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https://loongfans.cn/devices" TargetMode="Externa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png"/><Relationship Id="rId1"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png"/><Relationship Id="rId1" Type="http://schemas.openxmlformats.org/officeDocument/2006/relationships/image" Target="../media/image2.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image" Target="../media/image1.png"/></Relationships>
</file>

<file path=ppt/slides/_rels/slide20.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0.jpeg"/><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image" Target="../media/image7.jpeg"/></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image" Target="../media/image11.jpe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5.jpeg"/></Relationships>
</file>

<file path=ppt/slides/_rels/slide29.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hyperlink" Target="https://github.com/AOSC-Dev/aosc-os-abbs/pull/15187" TargetMode="External"/><Relationship Id="rId4" Type="http://schemas.openxmlformats.org/officeDocument/2006/relationships/hyperlink" Target="https://github.com/AOSC-Dev/aosc-os-abbs/pull/15207" TargetMode="External"/><Relationship Id="rId3" Type="http://schemas.openxmlformats.org/officeDocument/2006/relationships/hyperlink" Target="https://403f.cafe/p/icpc-2025-regional-review/#&#20248;&#21270;php-session&#20648;&#23384;" TargetMode="External"/><Relationship Id="rId2" Type="http://schemas.openxmlformats.org/officeDocument/2006/relationships/hyperlink" Target="https://github.com/AOSC-Dev/aosc-os-abbs/pull/15132" TargetMode="External"/><Relationship Id="rId1" Type="http://schemas.openxmlformats.org/officeDocument/2006/relationships/hyperlink" Target="https://aosc.io/aosc-os/right-for-me#&#19981;&#36866;&#29992;&#22330;&#26223;" TargetMode="Externa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https://github.com/DOMjudge/domjudge/pull/3613" TargetMode="Externa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https://github.com/DOMjudge/domjudge/pull/3613" TargetMode="Externa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https://acm.xidian.edu.cn/campus/2026/ranklist/" TargetMode="Externa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35.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https://lore.kernel.org/all/20260424024915.28758-1-ziy@nvidia.com/"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9" Type="http://schemas.openxmlformats.org/officeDocument/2006/relationships/hyperlink" Target="https://lore.kernel.org/loongarch/20260414013316.306075-1-cuitao@kylinos.cn/" TargetMode="External"/><Relationship Id="rId8" Type="http://schemas.openxmlformats.org/officeDocument/2006/relationships/hyperlink" Target="https://lore.kernel.org/loongarch/20260414013114.306033-1-cuitao@kylinos.cn/" TargetMode="External"/><Relationship Id="rId7" Type="http://schemas.openxmlformats.org/officeDocument/2006/relationships/hyperlink" Target="https://lore.kernel.org/loongarch/20260413040506.26640-1-yangtiezhu@loongson.cn/" TargetMode="External"/><Relationship Id="rId6" Type="http://schemas.openxmlformats.org/officeDocument/2006/relationships/hyperlink" Target="https://lore.kernel.org/loongarch/20260422232407.3862942-1-chenhengqi@outlook.com/" TargetMode="External"/><Relationship Id="rId5" Type="http://schemas.openxmlformats.org/officeDocument/2006/relationships/hyperlink" Target="https://lore.kernel.org/loongarch/cover.1776135865.git.zhoubinbin@loongson.cn/" TargetMode="External"/><Relationship Id="rId4" Type="http://schemas.openxmlformats.org/officeDocument/2006/relationships/hyperlink" Target="https://lore.kernel.org/loongarch/20260420102907.4617-1-yangtiezhu@loongson.cn/" TargetMode="External"/><Relationship Id="rId3" Type="http://schemas.openxmlformats.org/officeDocument/2006/relationships/hyperlink" Target="https://lore.kernel.org/loongarch/20260412101731.107059-1-xry111@xry111.site/" TargetMode="External"/><Relationship Id="rId2" Type="http://schemas.openxmlformats.org/officeDocument/2006/relationships/hyperlink" Target="https://lore.kernel.org/loongarch/20260414063450.102805-1-chenhuacai@loongson.cn/" TargetMode="External"/><Relationship Id="rId12" Type="http://schemas.openxmlformats.org/officeDocument/2006/relationships/notesSlide" Target="../notesSlides/notesSlide2.xml"/><Relationship Id="rId11" Type="http://schemas.openxmlformats.org/officeDocument/2006/relationships/slideLayout" Target="../slideLayouts/slideLayout2.xml"/><Relationship Id="rId10" Type="http://schemas.openxmlformats.org/officeDocument/2006/relationships/hyperlink" Target="https://lore.kernel.org/loongarch/20260414113111.2997864-1-lixianglai@loongson.cn/" TargetMode="External"/><Relationship Id="rId1" Type="http://schemas.openxmlformats.org/officeDocument/2006/relationships/hyperlink" Target="https://lore.kernel.org/loongarch/20260411020522.2779250-1-chenhuacai@loongson.cn/" TargetMode="External"/></Relationships>
</file>

<file path=ppt/slides/_rels/slide9.xml.rels><?xml version="1.0" encoding="UTF-8" standalone="yes"?>
<Relationships xmlns="http://schemas.openxmlformats.org/package/2006/relationships"><Relationship Id="rId9" Type="http://schemas.openxmlformats.org/officeDocument/2006/relationships/notesSlide" Target="../notesSlides/notesSlide3.xml"/><Relationship Id="rId8" Type="http://schemas.openxmlformats.org/officeDocument/2006/relationships/slideLayout" Target="../slideLayouts/slideLayout2.xml"/><Relationship Id="rId7" Type="http://schemas.openxmlformats.org/officeDocument/2006/relationships/hyperlink" Target="https://lore.kernel.org/loongarch/20260422-vdso-loongarch-cleanup-v1-1-1fef08f07614@linutronix.de/" TargetMode="External"/><Relationship Id="rId6" Type="http://schemas.openxmlformats.org/officeDocument/2006/relationships/hyperlink" Target="https://lore.kernel.org/loongarch/20260414013333.15594-1-r@hev.cc/" TargetMode="External"/><Relationship Id="rId5" Type="http://schemas.openxmlformats.org/officeDocument/2006/relationships/hyperlink" Target="https://lore.kernel.org/loongarch/80CA78395583F396+20260413031236.2512416-1-yangyuqian@uniontech.com/" TargetMode="External"/><Relationship Id="rId4" Type="http://schemas.openxmlformats.org/officeDocument/2006/relationships/hyperlink" Target="https://lore.kernel.org/loongarch/20260414005152.10550-1-r@hev.cc/" TargetMode="External"/><Relationship Id="rId3" Type="http://schemas.openxmlformats.org/officeDocument/2006/relationships/hyperlink" Target="https://lore.kernel.org/loongarch/20260414080500.320095-1-r@hev.cc/" TargetMode="External"/><Relationship Id="rId2" Type="http://schemas.openxmlformats.org/officeDocument/2006/relationships/hyperlink" Target="https://lore.kernel.org/loongarch/20260414080424.320060-1-r@hev.cc/" TargetMode="External"/><Relationship Id="rId1" Type="http://schemas.openxmlformats.org/officeDocument/2006/relationships/hyperlink" Target="https://lore.kernel.org/loongarch/20260413100412.2313688-1-rong.bao@csmantle.top/"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24" name=""/>
        <p:cNvGrpSpPr/>
        <p:nvPr/>
      </p:nvGrpSpPr>
      <p:grpSpPr/>
      <p:sp>
        <p:nvSpPr>
          <p:cNvPr id="1048586" name="标题 1"/>
          <p:cNvSpPr>
            <a:spLocks noGrp="1"/>
          </p:cNvSpPr>
          <p:nvPr>
            <p:ph type="title"/>
          </p:nvPr>
        </p:nvSpPr>
        <p:spPr>
          <a:xfrm>
            <a:off x="514049" y="727831"/>
            <a:ext cx="9452278" cy="758458"/>
          </a:xfrm>
        </p:spPr>
        <p:txBody>
          <a:bodyPr/>
          <a:p>
            <a:r>
              <a:rPr lang="zh-CN" altLang="en-US"/>
              <a:t>欢迎</a:t>
            </a:r>
            <a:r>
              <a:rPr lang="zh-CN" altLang="en-US">
                <a:cs typeface="Arial" panose="020B0604020202020204" pitchFamily="34" charset="0"/>
              </a:rPr>
              <a:t>参加龙架构双周会</a:t>
            </a:r>
            <a:endParaRPr lang="zh-CN" altLang="en-US"/>
          </a:p>
        </p:txBody>
      </p:sp>
      <p:sp>
        <p:nvSpPr>
          <p:cNvPr id="1048587" name="内容占位符 2"/>
          <p:cNvSpPr>
            <a:spLocks noGrp="1"/>
          </p:cNvSpPr>
          <p:nvPr>
            <p:ph idx="1"/>
          </p:nvPr>
        </p:nvSpPr>
        <p:spPr>
          <a:xfrm>
            <a:off x="513999" y="1545512"/>
            <a:ext cx="9452278" cy="4657501"/>
          </a:xfrm>
        </p:spPr>
        <p:txBody>
          <a:bodyPr/>
          <a:p>
            <a:r>
              <a:rPr lang="zh-CN" altLang="en-US" sz="2400" b="1"/>
              <a:t>编辑权限申请</a:t>
            </a:r>
            <a:endParaRPr lang="zh-CN" altLang="en-US" sz="2400" b="1"/>
          </a:p>
          <a:p>
            <a:pPr lvl="1"/>
            <a:r>
              <a:rPr lang="zh-CN" altLang="en-US" sz="1800"/>
              <a:t>计划好主讲的议题和大致用时</a:t>
            </a:r>
            <a:endParaRPr lang="zh-CN" altLang="en-US" sz="1800"/>
          </a:p>
          <a:p>
            <a:pPr lvl="1"/>
            <a:r>
              <a:rPr lang="zh-CN" altLang="en-US" sz="1800"/>
              <a:t>在本文档申请编辑权限且附上简短的申请理由</a:t>
            </a:r>
            <a:endParaRPr lang="zh-CN" altLang="en-US" sz="1800"/>
          </a:p>
          <a:p>
            <a:pPr lvl="1"/>
            <a:r>
              <a:rPr lang="zh-CN" altLang="en-US" sz="1800"/>
              <a:t>在龙架构双周会交流群中 </a:t>
            </a:r>
            <a:r>
              <a:rPr lang="zh-CN" altLang="en-US" sz="1800" b="1">
                <a:solidFill>
                  <a:srgbClr val="C00000"/>
                </a:solidFill>
              </a:rPr>
              <a:t>@群主</a:t>
            </a:r>
            <a:r>
              <a:rPr lang="zh-CN" altLang="en-US" sz="1800"/>
              <a:t> 或 </a:t>
            </a:r>
            <a:r>
              <a:rPr lang="zh-CN" altLang="en-US" sz="1800" b="1">
                <a:solidFill>
                  <a:srgbClr val="C00000"/>
                </a:solidFill>
              </a:rPr>
              <a:t>管理员</a:t>
            </a:r>
            <a:r>
              <a:rPr lang="zh-CN" altLang="en-US" sz="1800"/>
              <a:t> 获取权限</a:t>
            </a:r>
            <a:endParaRPr lang="zh-CN" altLang="en-US" sz="1800"/>
          </a:p>
          <a:p>
            <a:pPr lvl="1"/>
            <a:r>
              <a:rPr lang="zh-CN" altLang="en-US" sz="1800"/>
              <a:t>向 </a:t>
            </a:r>
            <a:r>
              <a:rPr lang="en-US" altLang="zh-CN" sz="1800">
                <a:latin typeface="Fira Code" charset="0"/>
                <a:ea typeface="Fira Code" charset="0"/>
                <a:cs typeface="Fira Code" charset="0"/>
                <a:hlinkClick r:id="rId2"/>
              </a:rPr>
              <a:t>loongarch</a:t>
            </a:r>
            <a:r>
              <a:rPr lang="zh-CN" altLang="en-US" sz="1800">
                <a:latin typeface="Fira Code" charset="0"/>
                <a:ea typeface="Fira Code" charset="0"/>
                <a:cs typeface="Fira Code" charset="0"/>
                <a:hlinkClick r:id="rId2"/>
              </a:rPr>
              <a:t>@</a:t>
            </a:r>
            <a:r>
              <a:rPr lang="en-US" altLang="zh-CN" sz="1800">
                <a:latin typeface="Fira Code" charset="0"/>
                <a:ea typeface="Fira Code" charset="0"/>
                <a:cs typeface="Fira Code" charset="0"/>
                <a:hlinkClick r:id="rId2"/>
              </a:rPr>
              <a:t>whlug.cn</a:t>
            </a:r>
            <a:r>
              <a:rPr lang="en-US" altLang="zh-CN" sz="1800"/>
              <a:t> </a:t>
            </a:r>
            <a:r>
              <a:rPr lang="zh-CN" altLang="en-US" sz="1800"/>
              <a:t>发送主题为龙架构双周会报告的邮件</a:t>
            </a:r>
            <a:endParaRPr lang="zh-CN" altLang="en-US" sz="1800"/>
          </a:p>
          <a:p>
            <a:pPr lvl="2"/>
            <a:r>
              <a:rPr lang="zh-CN" altLang="en-US" sz="1800"/>
              <a:t>邮件内请简要说明您将要报告的内容，我们将在收到邮件后同您取得联系，为您提供文档的编辑权限</a:t>
            </a:r>
            <a:endParaRPr lang="zh-CN" altLang="en-US" sz="1800"/>
          </a:p>
          <a:p>
            <a:r>
              <a:rPr lang="zh-CN" altLang="en-US" sz="2400" b="1"/>
              <a:t>内容编辑</a:t>
            </a:r>
            <a:endParaRPr lang="zh-CN" altLang="en-US" sz="2400" b="1"/>
          </a:p>
          <a:p>
            <a:pPr lvl="1"/>
            <a:r>
              <a:rPr lang="zh-CN" altLang="en-US" sz="1800"/>
              <a:t>请在对应的议题版块下添加您想要分享的内容</a:t>
            </a:r>
            <a:endParaRPr lang="zh-CN" altLang="en-US" sz="1800"/>
          </a:p>
          <a:p>
            <a:pPr lvl="1"/>
            <a:r>
              <a:rPr lang="zh-CN" altLang="en-US" sz="1800"/>
              <a:t>若无对应议题，请直接在幻灯片其他议题最前方添加</a:t>
            </a:r>
            <a:endParaRPr lang="zh-CN" altLang="en-US" sz="1800"/>
          </a:p>
          <a:p>
            <a:pPr lvl="1"/>
            <a:r>
              <a:rPr lang="zh-CN" altLang="en-US" sz="1800"/>
              <a:t>快速报告一页控制在 </a:t>
            </a:r>
            <a:r>
              <a:rPr lang="en-US" altLang="zh-CN" sz="1800"/>
              <a:t>3 </a:t>
            </a:r>
            <a:r>
              <a:rPr lang="zh-CN" altLang="en-US" sz="1800"/>
              <a:t>分钟以内，报告期间请勿讨论发言</a:t>
            </a:r>
            <a:endParaRPr lang="zh-CN" altLang="en-US" sz="1800"/>
          </a:p>
          <a:p>
            <a:pPr lvl="1"/>
            <a:r>
              <a:rPr lang="zh-CN" altLang="en-US" sz="1800"/>
              <a:t>专题报告 </a:t>
            </a:r>
            <a:r>
              <a:rPr lang="en-US" altLang="zh-CN" sz="1800"/>
              <a:t>15~30 </a:t>
            </a:r>
            <a:r>
              <a:rPr lang="zh-CN" altLang="en-US" sz="1800"/>
              <a:t>分钟，分享结束后可讨论交流</a:t>
            </a:r>
            <a:endParaRPr lang="zh-CN" altLang="en-US" sz="18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muvm</a:t>
            </a:r>
            <a:endParaRPr lang="zh-CN" altLang="en-US"/>
          </a:p>
        </p:txBody>
      </p:sp>
      <p:sp>
        <p:nvSpPr>
          <p:cNvPr id="3" name="内容占位符 2"/>
          <p:cNvSpPr>
            <a:spLocks noGrp="1"/>
          </p:cNvSpPr>
          <p:nvPr>
            <p:ph idx="1"/>
          </p:nvPr>
        </p:nvSpPr>
        <p:spPr>
          <a:xfrm>
            <a:off x="513999" y="1259762"/>
            <a:ext cx="9691000" cy="4657501"/>
          </a:xfrm>
        </p:spPr>
        <p:txBody>
          <a:bodyPr/>
          <a:p>
            <a:r>
              <a:rPr lang="zh-CN" altLang="en-US" sz="2000"/>
              <a:t>微型 </a:t>
            </a:r>
            <a:r>
              <a:rPr lang="en-US" altLang="zh-CN" sz="2000">
                <a:cs typeface="Arial" panose="020B0604020202020204" pitchFamily="34" charset="0"/>
              </a:rPr>
              <a:t>KVM </a:t>
            </a:r>
            <a:r>
              <a:rPr lang="zh-CN" altLang="en-US" sz="2000"/>
              <a:t>虚拟机，典型用途是用于解决 </a:t>
            </a:r>
            <a:r>
              <a:rPr lang="en-US" altLang="zh-CN" sz="2000"/>
              <a:t>16KiB</a:t>
            </a:r>
            <a:r>
              <a:rPr lang="zh-CN" altLang="en-US" sz="2000"/>
              <a:t> 分页下二进制翻译用途存在的问题</a:t>
            </a:r>
            <a:endParaRPr lang="zh-CN" altLang="en-US" sz="2000"/>
          </a:p>
          <a:p>
            <a:pPr lvl="1"/>
            <a:r>
              <a:rPr lang="en-US" altLang="zh-CN" sz="2000"/>
              <a:t>Apple silicon </a:t>
            </a:r>
            <a:r>
              <a:rPr lang="zh-CN" altLang="en-US" sz="2000"/>
              <a:t>平台必须使用 </a:t>
            </a:r>
            <a:r>
              <a:rPr lang="en-US" altLang="zh-CN" sz="2000"/>
              <a:t>16KiB </a:t>
            </a:r>
            <a:r>
              <a:rPr lang="zh-CN" altLang="en-US" sz="2000"/>
              <a:t>分页，</a:t>
            </a:r>
            <a:r>
              <a:rPr lang="en-US" altLang="zh-CN" sz="2000"/>
              <a:t>Asahi</a:t>
            </a:r>
            <a:r>
              <a:rPr lang="zh-CN" altLang="en-US" sz="2000"/>
              <a:t> </a:t>
            </a:r>
            <a:r>
              <a:rPr lang="en-US" altLang="zh-CN" sz="2000"/>
              <a:t>Linux</a:t>
            </a:r>
            <a:r>
              <a:rPr lang="zh-CN" altLang="en-US" sz="2000"/>
              <a:t> 项目使用该项目搭配 </a:t>
            </a:r>
            <a:r>
              <a:rPr lang="en-US" altLang="zh-CN" sz="2000"/>
              <a:t>binfmt_misc </a:t>
            </a:r>
            <a:r>
              <a:rPr lang="zh-CN" altLang="en-US" sz="2000"/>
              <a:t>配置实现 </a:t>
            </a:r>
            <a:r>
              <a:rPr lang="en-US" altLang="zh-CN" sz="2000"/>
              <a:t>Box64/FEX </a:t>
            </a:r>
            <a:r>
              <a:rPr lang="zh-CN" altLang="en-US" sz="2000"/>
              <a:t>等模拟器的运行</a:t>
            </a:r>
            <a:endParaRPr lang="zh-CN" altLang="en-US" sz="2000"/>
          </a:p>
          <a:p>
            <a:pPr lvl="1"/>
            <a:r>
              <a:rPr lang="zh-CN" altLang="en-US" sz="2000"/>
              <a:t>基本原理：运行 </a:t>
            </a:r>
            <a:r>
              <a:rPr lang="en-US" altLang="zh-CN" sz="2000"/>
              <a:t>4KiB </a:t>
            </a:r>
            <a:r>
              <a:rPr lang="zh-CN" altLang="en-US" sz="2000"/>
              <a:t>分页虚拟机实现兼容性</a:t>
            </a:r>
            <a:endParaRPr lang="zh-CN" altLang="en-US" sz="2000"/>
          </a:p>
          <a:p>
            <a:pPr lvl="0"/>
            <a:r>
              <a:rPr lang="zh-CN" altLang="en-US" sz="2000"/>
              <a:t>目前进展：上游支持推进中，但存在多重困难</a:t>
            </a:r>
            <a:endParaRPr lang="zh-CN" altLang="en-US" sz="2000"/>
          </a:p>
          <a:p>
            <a:pPr lvl="1"/>
            <a:r>
              <a:rPr lang="en-US" altLang="zh-CN" sz="2000"/>
              <a:t>rust</a:t>
            </a:r>
            <a:r>
              <a:rPr lang="zh-CN" altLang="en-US" sz="2000"/>
              <a:t>-</a:t>
            </a:r>
            <a:r>
              <a:rPr lang="en-US" altLang="zh-CN" sz="2000"/>
              <a:t>vmm</a:t>
            </a:r>
            <a:r>
              <a:rPr lang="zh-CN" altLang="en-US" sz="2000"/>
              <a:t>：已提交，上游请求 </a:t>
            </a:r>
            <a:r>
              <a:rPr lang="en-US" altLang="zh-CN" sz="2000"/>
              <a:t>CI </a:t>
            </a:r>
            <a:r>
              <a:rPr lang="zh-CN" altLang="en-US" sz="2000"/>
              <a:t>硬件支持（未联系）</a:t>
            </a:r>
            <a:endParaRPr lang="zh-CN" altLang="en-US" sz="2000"/>
          </a:p>
          <a:p>
            <a:pPr lvl="1"/>
            <a:r>
              <a:rPr lang="en-US" altLang="zh-CN" sz="2000"/>
              <a:t>libkrunfw</a:t>
            </a:r>
            <a:r>
              <a:rPr lang="zh-CN" altLang="en-US" sz="2000"/>
              <a:t>：已提交，已应上游要求开设交叉 </a:t>
            </a:r>
            <a:r>
              <a:rPr lang="en-US" altLang="zh-CN" sz="2000"/>
              <a:t>CI</a:t>
            </a:r>
            <a:r>
              <a:rPr lang="zh-CN" altLang="en-US" sz="2000"/>
              <a:t>，但构建失败</a:t>
            </a:r>
            <a:endParaRPr lang="zh-CN" altLang="en-US" sz="2000"/>
          </a:p>
          <a:p>
            <a:pPr lvl="1"/>
            <a:r>
              <a:rPr lang="en-US" altLang="zh-CN" sz="2000"/>
              <a:t>libkrun</a:t>
            </a:r>
            <a:r>
              <a:rPr lang="zh-CN" altLang="en-US" sz="2000"/>
              <a:t>：已提交，上游请求 </a:t>
            </a:r>
            <a:r>
              <a:rPr lang="en-US" altLang="zh-CN" sz="2000"/>
              <a:t>CI </a:t>
            </a:r>
            <a:r>
              <a:rPr lang="zh-CN" altLang="en-US" sz="2000"/>
              <a:t>硬件支持（已提供），但补丁验证失败，须临时修改 </a:t>
            </a:r>
            <a:r>
              <a:rPr lang="en-US" altLang="zh-CN" sz="2000"/>
              <a:t>Cargo.toml </a:t>
            </a:r>
            <a:r>
              <a:rPr lang="zh-CN" altLang="en-US" sz="2000"/>
              <a:t>使用 </a:t>
            </a:r>
            <a:r>
              <a:rPr lang="en-US" altLang="zh-CN" sz="2000"/>
              <a:t>rust</a:t>
            </a:r>
            <a:r>
              <a:rPr lang="zh-CN" altLang="en-US" sz="2000"/>
              <a:t>-</a:t>
            </a:r>
            <a:r>
              <a:rPr lang="en-US" altLang="zh-CN" sz="2000"/>
              <a:t>vmm </a:t>
            </a:r>
            <a:r>
              <a:rPr lang="zh-CN" altLang="en-US" sz="2000"/>
              <a:t>仓库未上游的修改</a:t>
            </a:r>
            <a:endParaRPr lang="zh-CN" altLang="en-US" sz="2000"/>
          </a:p>
          <a:p>
            <a:pPr lvl="1"/>
            <a:r>
              <a:rPr lang="en-US" altLang="zh-CN" sz="2000"/>
              <a:t>muvm</a:t>
            </a:r>
            <a:r>
              <a:rPr lang="zh-CN" altLang="en-US" sz="2000"/>
              <a:t>：未提交，本地补丁仍需整理</a:t>
            </a:r>
            <a:endParaRPr lang="zh-CN" altLang="en-US" sz="2000"/>
          </a:p>
          <a:p>
            <a:pPr lvl="0"/>
            <a:r>
              <a:rPr lang="en-US" altLang="zh-CN" sz="2000"/>
              <a:t>lrzlin </a:t>
            </a:r>
            <a:r>
              <a:rPr lang="zh-CN" altLang="en-US" sz="2000"/>
              <a:t>和刘阳均提出希望协助推进，但上游化进程恐需时日</a:t>
            </a:r>
            <a:endParaRPr lang="zh-CN" altLang="en-US" sz="2000"/>
          </a:p>
          <a:p>
            <a:pPr lvl="1"/>
            <a:r>
              <a:rPr lang="zh-CN" altLang="en-US" sz="2000"/>
              <a:t>待补丁集就绪后，发行版可按需引入，简化 </a:t>
            </a:r>
            <a:r>
              <a:rPr lang="en-US" altLang="zh-CN" sz="2000"/>
              <a:t>Box64 </a:t>
            </a:r>
            <a:r>
              <a:rPr lang="zh-CN" altLang="en-US" sz="2000"/>
              <a:t>等使用场景</a:t>
            </a:r>
            <a:endParaRPr lang="zh-CN" altLang="en-US" sz="1995"/>
          </a:p>
        </p:txBody>
      </p:sp>
      <p:sp>
        <p:nvSpPr>
          <p:cNvPr id="4" name="文本占位符 3"/>
          <p:cNvSpPr>
            <a:spLocks noGrp="1"/>
          </p:cNvSpPr>
          <p:nvPr>
            <p:ph type="body" idx="10"/>
          </p:nvPr>
        </p:nvSpPr>
        <p:spPr/>
        <p:txBody>
          <a:bodyPr/>
          <a:p>
            <a:r>
              <a:rPr lang="zh-CN" altLang="en-US"/>
              <a:t>白铭骢</a:t>
            </a:r>
            <a:endParaRPr lang="zh-CN"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Firefox</a:t>
            </a:r>
            <a:endParaRPr lang="zh-CN" altLang="en-US"/>
          </a:p>
        </p:txBody>
      </p:sp>
      <p:sp>
        <p:nvSpPr>
          <p:cNvPr id="3" name="内容占位符 2"/>
          <p:cNvSpPr>
            <a:spLocks noGrp="1"/>
          </p:cNvSpPr>
          <p:nvPr>
            <p:ph idx="1"/>
          </p:nvPr>
        </p:nvSpPr>
        <p:spPr>
          <a:xfrm>
            <a:off x="513999" y="1259762"/>
            <a:ext cx="9691000" cy="4657501"/>
          </a:xfrm>
        </p:spPr>
        <p:txBody>
          <a:bodyPr/>
          <a:p>
            <a:r>
              <a:rPr lang="en-US" altLang="zh-CN" sz="2000"/>
              <a:t>Rong Bao </a:t>
            </a:r>
            <a:r>
              <a:rPr lang="zh-CN" altLang="en-US" sz="2000"/>
              <a:t>为 </a:t>
            </a:r>
            <a:r>
              <a:rPr lang="en-US" altLang="zh-CN" sz="2000"/>
              <a:t>Firefox </a:t>
            </a:r>
            <a:r>
              <a:rPr lang="zh-CN" altLang="en-US" sz="2000">
                <a:hlinkClick r:id="rId1"/>
              </a:rPr>
              <a:t>提交了龙架构和 </a:t>
            </a:r>
            <a:r>
              <a:rPr lang="en-US" altLang="zh-CN" sz="2000">
                <a:hlinkClick r:id="rId1"/>
              </a:rPr>
              <a:t>RISC</a:t>
            </a:r>
            <a:r>
              <a:rPr lang="zh-CN" altLang="en-US" sz="2000">
                <a:hlinkClick r:id="rId1"/>
              </a:rPr>
              <a:t>-</a:t>
            </a:r>
            <a:r>
              <a:rPr lang="en-US" altLang="zh-CN" sz="2000">
                <a:hlinkClick r:id="rId1"/>
              </a:rPr>
              <a:t>V </a:t>
            </a:r>
            <a:r>
              <a:rPr lang="zh-CN" altLang="en-US" sz="2000">
                <a:hlinkClick r:id="rId1"/>
              </a:rPr>
              <a:t>平台的性能分析工具支持</a:t>
            </a:r>
            <a:endParaRPr lang="zh-CN" altLang="en-US" sz="2000"/>
          </a:p>
          <a:p>
            <a:pPr lvl="1"/>
            <a:r>
              <a:rPr lang="zh-CN" altLang="en-US" sz="2000"/>
              <a:t>龙架构 </a:t>
            </a:r>
            <a:r>
              <a:rPr lang="en-US" altLang="zh-CN" sz="2000"/>
              <a:t>Firefox </a:t>
            </a:r>
            <a:r>
              <a:rPr lang="zh-CN" altLang="en-US" sz="2000"/>
              <a:t>浏览器虽已有上游支持，但性能测试数据仍体现出优化不足</a:t>
            </a:r>
            <a:endParaRPr lang="zh-CN" altLang="en-US" sz="2000"/>
          </a:p>
          <a:p>
            <a:pPr lvl="1"/>
            <a:r>
              <a:rPr lang="zh-CN" altLang="en-US" sz="2000"/>
              <a:t>性能分析工具将帮助辨认现有实现的优化空间和卡点</a:t>
            </a:r>
            <a:endParaRPr lang="zh-CN" altLang="en-US" sz="2000"/>
          </a:p>
          <a:p>
            <a:pPr lvl="0"/>
            <a:r>
              <a:rPr lang="zh-CN" altLang="en-US" sz="2000"/>
              <a:t>上游就测试方法发出了咨询，并询问是否有测试龙架构平台支持的可能性</a:t>
            </a:r>
            <a:endParaRPr lang="zh-CN" altLang="en-US" sz="2000"/>
          </a:p>
          <a:p>
            <a:pPr lvl="1"/>
            <a:r>
              <a:rPr lang="zh-CN" altLang="en-US" sz="2000"/>
              <a:t>就此，爱好者社区工作人员将为之提供 </a:t>
            </a:r>
            <a:r>
              <a:rPr lang="en-US" altLang="zh-CN" sz="2000"/>
              <a:t>SSH </a:t>
            </a:r>
            <a:r>
              <a:rPr lang="zh-CN" altLang="en-US" sz="2000"/>
              <a:t>服务器用于测试（已联络）</a:t>
            </a:r>
            <a:endParaRPr lang="zh-CN" altLang="en-US" sz="2000"/>
          </a:p>
        </p:txBody>
      </p:sp>
      <p:sp>
        <p:nvSpPr>
          <p:cNvPr id="4" name="文本占位符 3"/>
          <p:cNvSpPr>
            <a:spLocks noGrp="1"/>
          </p:cNvSpPr>
          <p:nvPr>
            <p:ph type="body" idx="10"/>
          </p:nvPr>
        </p:nvSpPr>
        <p:spPr/>
        <p:txBody>
          <a:bodyPr/>
          <a:p>
            <a:r>
              <a:rPr lang="zh-CN" altLang="en-US"/>
              <a:t>白铭骢</a:t>
            </a:r>
            <a:endParaRPr lang="zh-CN"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tx1"/>
                </a:solidFill>
                <a:ea typeface="Source Han Sans CN" charset="0"/>
              </a:rPr>
              <a:t>Q</a:t>
            </a:r>
            <a:r>
              <a:rPr lang="en-US" altLang="zh-CN">
                <a:solidFill>
                  <a:schemeClr val="tx1"/>
                </a:solidFill>
                <a:ea typeface="Source Han Sans CN" charset="0"/>
              </a:rPr>
              <a:t>EMU</a:t>
            </a:r>
            <a:endParaRPr lang="zh-CN" altLang="en-US"/>
          </a:p>
        </p:txBody>
      </p:sp>
      <p:sp>
        <p:nvSpPr>
          <p:cNvPr id="3" name="内容占位符 2"/>
          <p:cNvSpPr>
            <a:spLocks noGrp="1"/>
          </p:cNvSpPr>
          <p:nvPr>
            <p:ph idx="1"/>
          </p:nvPr>
        </p:nvSpPr>
        <p:spPr>
          <a:xfrm>
            <a:off x="513999" y="1259762"/>
            <a:ext cx="9691000" cy="4657501"/>
          </a:xfrm>
        </p:spPr>
        <p:txBody>
          <a:bodyPr/>
          <a:p>
            <a:r>
              <a:rPr lang="en-US" altLang="zh-CN" sz="2000"/>
              <a:t>4</a:t>
            </a:r>
            <a:r>
              <a:rPr lang="en-US" altLang="zh-CN" sz="2000">
                <a:cs typeface="Arial" panose="020B0604020202020204" pitchFamily="34" charset="0"/>
              </a:rPr>
              <a:t> </a:t>
            </a:r>
            <a:r>
              <a:rPr lang="zh-CN" altLang="en-US" sz="2000">
                <a:cs typeface="Arial" panose="020B0604020202020204" pitchFamily="34" charset="0"/>
              </a:rPr>
              <a:t>月 </a:t>
            </a:r>
            <a:r>
              <a:rPr lang="en-US" altLang="zh-CN" sz="2000">
                <a:cs typeface="Arial" panose="020B0604020202020204" pitchFamily="34" charset="0"/>
              </a:rPr>
              <a:t>22 </a:t>
            </a:r>
            <a:r>
              <a:rPr lang="zh-CN" altLang="en-US" sz="2000">
                <a:cs typeface="Arial" panose="020B0604020202020204" pitchFamily="34" charset="0"/>
              </a:rPr>
              <a:t>日，</a:t>
            </a:r>
            <a:r>
              <a:rPr lang="en-US" altLang="zh-CN" sz="2000">
                <a:cs typeface="Arial" panose="020B0604020202020204" pitchFamily="34" charset="0"/>
              </a:rPr>
              <a:t>QEMU 11.0 </a:t>
            </a:r>
            <a:r>
              <a:rPr lang="zh-CN" altLang="en-US" sz="2000">
                <a:cs typeface="Arial" panose="020B0604020202020204" pitchFamily="34" charset="0"/>
              </a:rPr>
              <a:t>发布，龙架构更改包括</a:t>
            </a:r>
            <a:endParaRPr lang="zh-CN" altLang="en-US" sz="2000">
              <a:cs typeface="Arial" panose="020B0604020202020204" pitchFamily="34" charset="0"/>
            </a:endParaRPr>
          </a:p>
          <a:p>
            <a:pPr lvl="1"/>
            <a:r>
              <a:rPr lang="en-US" altLang="zh-CN" sz="2000"/>
              <a:t>TCG </a:t>
            </a:r>
            <a:r>
              <a:rPr lang="zh-CN" altLang="en-US" sz="2000"/>
              <a:t>模拟的 </a:t>
            </a:r>
            <a:r>
              <a:rPr lang="en-US" altLang="zh-CN" sz="2000"/>
              <a:t>LA(64?) v1.1</a:t>
            </a:r>
            <a:r>
              <a:rPr lang="zh-CN" altLang="en-US" sz="2000"/>
              <a:t>、</a:t>
            </a:r>
            <a:r>
              <a:rPr lang="en-US" altLang="zh-CN" sz="2000"/>
              <a:t>sc.q</a:t>
            </a:r>
            <a:r>
              <a:rPr lang="zh-CN" altLang="en-US" sz="2000"/>
              <a:t>、</a:t>
            </a:r>
            <a:r>
              <a:rPr lang="en-US" altLang="zh-CN" sz="2000"/>
              <a:t>llacq/screl </a:t>
            </a:r>
            <a:r>
              <a:rPr lang="zh-CN" altLang="en-US" sz="2000"/>
              <a:t>和倒数估计指令 </a:t>
            </a:r>
            <a:r>
              <a:rPr lang="en-US" altLang="zh-CN" sz="2000"/>
              <a:t>(estimated reciprocal instructions) </a:t>
            </a:r>
            <a:r>
              <a:rPr lang="zh-CN" altLang="en-US" sz="2000"/>
              <a:t>支持（仅模拟，非虚拟化支持）</a:t>
            </a:r>
            <a:endParaRPr lang="zh-CN" altLang="en-US" sz="2000"/>
          </a:p>
          <a:p>
            <a:pPr lvl="1"/>
            <a:r>
              <a:rPr lang="zh-CN" altLang="en-US" sz="2000"/>
              <a:t>新增 </a:t>
            </a:r>
            <a:r>
              <a:rPr lang="en-US" altLang="zh-CN" sz="2000"/>
              <a:t>KVM </a:t>
            </a:r>
            <a:r>
              <a:rPr lang="zh-CN" altLang="en-US" sz="2000"/>
              <a:t>性能监控单元 </a:t>
            </a:r>
            <a:r>
              <a:rPr lang="en-US" altLang="zh-CN" sz="2000"/>
              <a:t>(PMU) </a:t>
            </a:r>
            <a:r>
              <a:rPr lang="zh-CN" altLang="en-US" sz="2000"/>
              <a:t>迁移支持</a:t>
            </a:r>
            <a:endParaRPr lang="en-US" altLang="zh-CN" sz="2000"/>
          </a:p>
        </p:txBody>
      </p:sp>
      <p:sp>
        <p:nvSpPr>
          <p:cNvPr id="4" name="文本占位符 3"/>
          <p:cNvSpPr>
            <a:spLocks noGrp="1"/>
          </p:cNvSpPr>
          <p:nvPr>
            <p:ph type="body" idx="10"/>
          </p:nvPr>
        </p:nvSpPr>
        <p:spPr/>
        <p:txBody>
          <a:bodyPr/>
          <a:p>
            <a:r>
              <a:rPr lang="zh-CN" altLang="en-US"/>
              <a:t>白铭骢</a:t>
            </a:r>
            <a:endParaRPr lang="zh-CN"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solidFill>
                  <a:schemeClr val="tx1"/>
                </a:solidFill>
              </a:rPr>
              <a:t>UEFI </a:t>
            </a:r>
            <a:r>
              <a:rPr lang="zh-CN" altLang="en-US">
                <a:solidFill>
                  <a:schemeClr val="tx1"/>
                </a:solidFill>
              </a:rPr>
              <a:t>固件</a:t>
            </a:r>
            <a:endParaRPr lang="zh-CN" altLang="en-US"/>
          </a:p>
        </p:txBody>
      </p:sp>
      <p:sp>
        <p:nvSpPr>
          <p:cNvPr id="3" name="内容占位符 2"/>
          <p:cNvSpPr>
            <a:spLocks noGrp="1"/>
          </p:cNvSpPr>
          <p:nvPr>
            <p:ph idx="1"/>
          </p:nvPr>
        </p:nvSpPr>
        <p:spPr>
          <a:xfrm>
            <a:off x="513999" y="1259762"/>
            <a:ext cx="9691000" cy="4657501"/>
          </a:xfrm>
        </p:spPr>
        <p:txBody>
          <a:bodyPr/>
          <a:p>
            <a:r>
              <a:rPr lang="zh-CN" altLang="en-US" sz="2000"/>
              <a:t>如有用户反馈 3</a:t>
            </a:r>
            <a:r>
              <a:rPr lang="en-US" altLang="zh-CN" sz="2000"/>
              <a:t>B6000 </a:t>
            </a:r>
            <a:r>
              <a:rPr lang="zh-CN" altLang="en-US" sz="2000"/>
              <a:t>主板（特指 </a:t>
            </a:r>
            <a:r>
              <a:rPr lang="en-US" altLang="zh-CN" sz="2000"/>
              <a:t>XB612B0_V1.2 </a:t>
            </a:r>
            <a:r>
              <a:rPr lang="zh-CN" altLang="en-US" sz="2000"/>
              <a:t>或其他支持 </a:t>
            </a:r>
            <a:r>
              <a:rPr lang="en-US" altLang="zh-CN" sz="2000"/>
              <a:t>PCIe 4.0</a:t>
            </a:r>
            <a:r>
              <a:rPr lang="zh-CN" altLang="en-US" sz="2000"/>
              <a:t>，即贴装 </a:t>
            </a:r>
            <a:r>
              <a:rPr lang="en-US" altLang="zh-CN" sz="2000"/>
              <a:t>BA </a:t>
            </a:r>
            <a:r>
              <a:rPr lang="zh-CN" altLang="en-US" sz="2000"/>
              <a:t>步进处理器的主板）无法使用 </a:t>
            </a:r>
            <a:r>
              <a:rPr lang="en-US" altLang="zh-CN" sz="2000"/>
              <a:t>RDNA2 </a:t>
            </a:r>
            <a:r>
              <a:rPr lang="zh-CN" altLang="en-US" sz="2000"/>
              <a:t>显卡（如 6650 </a:t>
            </a:r>
            <a:r>
              <a:rPr lang="en-US" altLang="zh-CN" sz="2000"/>
              <a:t>XT），</a:t>
            </a:r>
            <a:r>
              <a:rPr lang="zh-CN" altLang="en-US" sz="2000"/>
              <a:t>请提示其更新固件到 202602 版本，可能可以解决问题</a:t>
            </a:r>
            <a:endParaRPr lang="zh-CN" altLang="en-US" sz="2000"/>
          </a:p>
          <a:p>
            <a:r>
              <a:rPr lang="zh-CN" altLang="en-US" sz="2000"/>
              <a:t>固件更新可从爱好者社区门户</a:t>
            </a:r>
            <a:r>
              <a:rPr lang="zh-CN" altLang="en-US" sz="2000">
                <a:hlinkClick r:id="rId1"/>
              </a:rPr>
              <a:t>“产品规格数据库”</a:t>
            </a:r>
            <a:r>
              <a:rPr lang="zh-CN" altLang="en-US" sz="2000"/>
              <a:t>各产品页面下的“文件下载”</a:t>
            </a:r>
            <a:br>
              <a:rPr lang="zh-CN" altLang="en-US" sz="2000"/>
            </a:br>
            <a:r>
              <a:rPr lang="zh-CN" altLang="en-US" sz="2000"/>
              <a:t>标签页下载</a:t>
            </a:r>
            <a:endParaRPr lang="en-US" altLang="zh-CN" sz="2000"/>
          </a:p>
        </p:txBody>
      </p:sp>
      <p:sp>
        <p:nvSpPr>
          <p:cNvPr id="4" name="文本占位符 3"/>
          <p:cNvSpPr>
            <a:spLocks noGrp="1"/>
          </p:cNvSpPr>
          <p:nvPr>
            <p:ph type="body" idx="10"/>
          </p:nvPr>
        </p:nvSpPr>
        <p:spPr/>
        <p:txBody>
          <a:bodyPr/>
          <a:p>
            <a:r>
              <a:rPr lang="zh-CN" altLang="en-US"/>
              <a:t>白铭骢</a:t>
            </a:r>
            <a:endParaRPr lang="zh-CN"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9" name=""/>
        <p:cNvGrpSpPr/>
        <p:nvPr/>
      </p:nvGrpSpPr>
      <p:grpSpPr/>
      <p:sp>
        <p:nvSpPr>
          <p:cNvPr id="1048607" name="标题 1"/>
          <p:cNvSpPr>
            <a:spLocks noGrp="1"/>
          </p:cNvSpPr>
          <p:nvPr>
            <p:ph type="ctrTitle"/>
          </p:nvPr>
        </p:nvSpPr>
        <p:spPr>
          <a:xfrm>
            <a:off x="2420631" y="2236332"/>
            <a:ext cx="9923769" cy="1229761"/>
          </a:xfrm>
        </p:spPr>
        <p:txBody>
          <a:bodyPr/>
          <a:p>
            <a:r>
              <a:rPr lang="zh-CN" altLang="en-US" sz="7200">
                <a:solidFill>
                  <a:schemeClr val="tx1"/>
                </a:solidFill>
              </a:rPr>
              <a:t>快速报告</a:t>
            </a:r>
            <a:endParaRPr lang="zh-CN" altLang="en-US"/>
          </a:p>
        </p:txBody>
      </p:sp>
      <p:sp>
        <p:nvSpPr>
          <p:cNvPr id="2" name="副标题 1"/>
          <p:cNvSpPr/>
          <p:nvPr>
            <p:ph type="subTitle" idx="1"/>
          </p:nvPr>
        </p:nvSpPr>
        <p:spPr>
          <a:xfrm>
            <a:off x="2420684" y="3294697"/>
            <a:ext cx="4418126" cy="497923"/>
          </a:xfrm>
        </p:spPr>
        <p:txBody>
          <a:bodyPr/>
          <a:p>
            <a:r>
              <a:rPr lang="zh-CN" altLang="en-US" sz="2800">
                <a:solidFill>
                  <a:schemeClr val="tx1"/>
                </a:solidFill>
                <a:ea typeface="Source Han Sans CN" charset="0"/>
              </a:rPr>
              <a:t>龙架构发行版动向</a:t>
            </a:r>
            <a:endParaRPr lang="zh-CN" altLang="en-US" sz="2800"/>
          </a:p>
        </p:txBody>
      </p:sp>
      <p:sp>
        <p:nvSpPr>
          <p:cNvPr id="1048609" name="文本占位符 3"/>
          <p:cNvSpPr>
            <a:spLocks noGrp="1"/>
          </p:cNvSpPr>
          <p:nvPr>
            <p:ph type="body" idx="10"/>
          </p:nvPr>
        </p:nvSpPr>
        <p:spPr>
          <a:xfrm>
            <a:off x="1652905" y="6353175"/>
            <a:ext cx="2215247" cy="367665"/>
          </a:xfrm>
        </p:spPr>
        <p:txBody>
          <a:bodyPr/>
          <a:p>
            <a:endParaRPr lang="zh-CN" alt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标题 4"/>
          <p:cNvSpPr>
            <a:spLocks noGrp="1"/>
          </p:cNvSpPr>
          <p:nvPr>
            <p:ph type="title"/>
          </p:nvPr>
        </p:nvSpPr>
        <p:spPr/>
        <p:txBody>
          <a:bodyPr/>
          <a:p>
            <a:r>
              <a:rPr lang="zh-CN" altLang="en-US"/>
              <a:t>发行版维护贴士</a:t>
            </a:r>
            <a:endParaRPr lang="zh-CN" altLang="en-US"/>
          </a:p>
        </p:txBody>
      </p:sp>
      <p:sp>
        <p:nvSpPr>
          <p:cNvPr id="6" name="内容占位符 5"/>
          <p:cNvSpPr>
            <a:spLocks noGrp="1"/>
          </p:cNvSpPr>
          <p:nvPr>
            <p:ph idx="1"/>
          </p:nvPr>
        </p:nvSpPr>
        <p:spPr>
          <a:xfrm>
            <a:off x="513999" y="1259762"/>
            <a:ext cx="10918712" cy="4657501"/>
          </a:xfrm>
        </p:spPr>
        <p:txBody>
          <a:bodyPr/>
          <a:p>
            <a:r>
              <a:rPr lang="zh-CN" altLang="en-US" sz="2000"/>
              <a:t>前文提到的 </a:t>
            </a:r>
            <a:r>
              <a:rPr lang="en-US" altLang="zh-CN" sz="2000"/>
              <a:t>glibc </a:t>
            </a:r>
            <a:r>
              <a:rPr lang="zh-CN" altLang="en-US" sz="2000"/>
              <a:t>将大型 </a:t>
            </a:r>
            <a:r>
              <a:rPr lang="en-US" altLang="zh-CN" sz="2000"/>
              <a:t>load segment </a:t>
            </a:r>
            <a:r>
              <a:rPr lang="zh-CN" altLang="en-US" sz="2000"/>
              <a:t>对齐到大页边界的优化可考虑 </a:t>
            </a:r>
            <a:r>
              <a:rPr lang="en-US" altLang="zh-CN" sz="2000"/>
              <a:t>backport </a:t>
            </a:r>
            <a:r>
              <a:rPr lang="zh-CN" altLang="en-US" sz="2000"/>
              <a:t>（尤其是</a:t>
            </a:r>
            <a:r>
              <a:rPr lang="zh-CN" altLang="en-US" sz="2000">
                <a:solidFill>
                  <a:schemeClr val="tx1"/>
                </a:solidFill>
                <a:ea typeface="Source Han Sans CN" charset="0"/>
              </a:rPr>
              <a:t> </a:t>
            </a:r>
            <a:r>
              <a:rPr lang="en-US" altLang="zh-CN" sz="2000">
                <a:solidFill>
                  <a:schemeClr val="tx1"/>
                </a:solidFill>
                <a:ea typeface="Source Han Sans CN" charset="0"/>
              </a:rPr>
              <a:t>glibc </a:t>
            </a:r>
            <a:r>
              <a:rPr lang="zh-CN" altLang="en-US" sz="2000"/>
              <a:t>版本固定的系统）</a:t>
            </a:r>
            <a:endParaRPr lang="zh-CN" altLang="en-US" sz="2000"/>
          </a:p>
          <a:p>
            <a:pPr lvl="1"/>
            <a:r>
              <a:rPr lang="zh-CN" altLang="en-US" sz="2000"/>
              <a:t>如有可能，请积极反馈性能情况</a:t>
            </a:r>
            <a:endParaRPr lang="zh-CN" altLang="en-US" sz="2000"/>
          </a:p>
          <a:p>
            <a:pPr lvl="0"/>
            <a:r>
              <a:rPr lang="zh-CN" altLang="en-US" sz="2000"/>
              <a:t>格兰菲显卡修复还在继续</a:t>
            </a:r>
            <a:endParaRPr lang="zh-CN" altLang="en-US" sz="2000"/>
          </a:p>
          <a:p>
            <a:pPr lvl="1"/>
            <a:r>
              <a:rPr lang="en-US" altLang="zh-CN" sz="2000"/>
              <a:t>3B6000/3C6000/2K3000/3B6000M </a:t>
            </a:r>
            <a:r>
              <a:rPr lang="zh-CN" altLang="en-US" sz="2000"/>
              <a:t>平台修复似乎已随 </a:t>
            </a:r>
            <a:r>
              <a:rPr lang="en-US" altLang="zh-CN" sz="2000"/>
              <a:t>25.00.55 </a:t>
            </a:r>
            <a:r>
              <a:rPr lang="zh-CN" altLang="en-US" sz="2000"/>
              <a:t>版驱动发布，但近日社区用户在 </a:t>
            </a:r>
            <a:r>
              <a:rPr lang="en-US" altLang="zh-CN" sz="2000"/>
              <a:t>3C6000/S </a:t>
            </a:r>
            <a:r>
              <a:rPr lang="zh-CN" altLang="en-US" sz="2000"/>
              <a:t>平台测试似乎未解决问题，待查</a:t>
            </a:r>
            <a:endParaRPr lang="zh-CN" altLang="en-US" sz="2000"/>
          </a:p>
          <a:p>
            <a:pPr lvl="1"/>
            <a:r>
              <a:rPr lang="en-US" altLang="zh-CN" sz="2000"/>
              <a:t>4KiB </a:t>
            </a:r>
            <a:r>
              <a:rPr lang="zh-CN" altLang="en-US" sz="2000"/>
              <a:t>内核分页下无法使用的问题已有初步排查结果：是由于驱动代码中硬编码了一个断言导致驱动初始化失败导致的</a:t>
            </a:r>
            <a:endParaRPr lang="zh-CN" altLang="en-US" sz="2000"/>
          </a:p>
          <a:p>
            <a:pPr lvl="2"/>
            <a:r>
              <a:rPr lang="zh-CN" altLang="en-US" sz="2000"/>
              <a:t>删除相关断言后，发现格兰菲 </a:t>
            </a:r>
            <a:r>
              <a:rPr lang="en-US" altLang="zh-CN" sz="2000"/>
              <a:t>1020/2030 </a:t>
            </a:r>
            <a:r>
              <a:rPr lang="zh-CN" altLang="en-US" sz="2000"/>
              <a:t>均可正常使用</a:t>
            </a:r>
            <a:endParaRPr lang="zh-CN" altLang="en-US" sz="2000"/>
          </a:p>
          <a:p>
            <a:pPr lvl="0"/>
            <a:r>
              <a:rPr lang="zh-CN" altLang="en-US" sz="2000"/>
              <a:t>用户反馈问题</a:t>
            </a:r>
            <a:endParaRPr lang="zh-CN" altLang="en-US" sz="2000"/>
          </a:p>
          <a:p>
            <a:pPr lvl="1"/>
            <a:r>
              <a:rPr lang="en-US" altLang="zh-CN" sz="2000"/>
              <a:t>3B6000 </a:t>
            </a:r>
            <a:r>
              <a:rPr lang="zh-CN" altLang="en-US" sz="2000"/>
              <a:t>在从 </a:t>
            </a:r>
            <a:r>
              <a:rPr lang="en-US" altLang="zh-CN" sz="2000"/>
              <a:t>S3 </a:t>
            </a:r>
            <a:r>
              <a:rPr lang="zh-CN" altLang="en-US" sz="2000"/>
              <a:t>唤醒时可能报 </a:t>
            </a:r>
            <a:r>
              <a:rPr lang="en-US" altLang="zh-CN" sz="2000"/>
              <a:t>EDAC </a:t>
            </a:r>
            <a:r>
              <a:rPr lang="zh-CN" altLang="en-US" sz="2000"/>
              <a:t>错误并锁死，调查中</a:t>
            </a:r>
            <a:endParaRPr lang="zh-CN" altLang="en-US" sz="2000"/>
          </a:p>
          <a:p>
            <a:pPr lvl="1"/>
            <a:r>
              <a:rPr lang="en-US" altLang="zh-CN" sz="2000"/>
              <a:t>3C6000/S </a:t>
            </a:r>
            <a:r>
              <a:rPr lang="zh-CN" altLang="en-US" sz="2000"/>
              <a:t>搭配 </a:t>
            </a:r>
            <a:r>
              <a:rPr lang="en-US" altLang="zh-CN" sz="2000"/>
              <a:t>2K0500 BMC </a:t>
            </a:r>
            <a:r>
              <a:rPr lang="zh-CN" altLang="en-US" sz="2000"/>
              <a:t>时，独显可能没有输出，调查中</a:t>
            </a:r>
            <a:endParaRPr lang="en-US" altLang="zh-CN" sz="2000"/>
          </a:p>
          <a:p>
            <a:pPr lvl="0"/>
            <a:r>
              <a:rPr lang="en-US" altLang="zh-CN" sz="2000"/>
              <a:t>OpenJDK 25 </a:t>
            </a:r>
            <a:r>
              <a:rPr lang="zh-CN" altLang="en-US" sz="2000"/>
              <a:t>似乎带来了较为重大的性能提升，</a:t>
            </a:r>
            <a:r>
              <a:rPr lang="en-US" altLang="zh-CN" sz="2000"/>
              <a:t>Minecraft 1.20.1 </a:t>
            </a:r>
            <a:r>
              <a:rPr lang="zh-CN" altLang="en-US" sz="2000"/>
              <a:t>可见 </a:t>
            </a:r>
            <a:r>
              <a:rPr lang="en-US" altLang="zh-CN" sz="2000"/>
              <a:t>2x </a:t>
            </a:r>
            <a:r>
              <a:rPr lang="zh-CN" altLang="en-US" sz="2000"/>
              <a:t>帧率提升（魔法？）</a:t>
            </a:r>
            <a:endParaRPr lang="zh-CN" altLang="en-US" sz="2000"/>
          </a:p>
        </p:txBody>
      </p:sp>
      <p:sp>
        <p:nvSpPr>
          <p:cNvPr id="7" name="文本占位符 6"/>
          <p:cNvSpPr>
            <a:spLocks noGrp="1"/>
          </p:cNvSpPr>
          <p:nvPr>
            <p:ph type="body" idx="10"/>
          </p:nvPr>
        </p:nvSpPr>
        <p:spPr/>
        <p:txBody>
          <a:bodyPr/>
          <a:p>
            <a:endParaRPr lang="zh-CN"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p:sp>
        <p:nvSpPr>
          <p:cNvPr id="2" name="标题 1"/>
          <p:cNvSpPr>
            <a:spLocks noGrp="1"/>
          </p:cNvSpPr>
          <p:nvPr>
            <p:ph type="title"/>
          </p:nvPr>
        </p:nvSpPr>
        <p:spPr/>
        <p:txBody>
          <a:bodyPr/>
          <a:p>
            <a:r>
              <a:rPr lang="zh-CN" altLang="en-US"/>
              <a:t>安同</a:t>
            </a:r>
            <a:r>
              <a:rPr lang="en-US" altLang="zh-CN"/>
              <a:t> OS</a:t>
            </a:r>
            <a:endParaRPr lang="zh-CN" altLang="en-US"/>
          </a:p>
        </p:txBody>
      </p:sp>
      <p:sp>
        <p:nvSpPr>
          <p:cNvPr id="3" name="内容占位符 2"/>
          <p:cNvSpPr>
            <a:spLocks noGrp="1"/>
          </p:cNvSpPr>
          <p:nvPr>
            <p:ph idx="1"/>
          </p:nvPr>
        </p:nvSpPr>
        <p:spPr>
          <a:xfrm>
            <a:off x="513999" y="1259762"/>
            <a:ext cx="11271609" cy="4657501"/>
          </a:xfrm>
        </p:spPr>
        <p:txBody>
          <a:bodyPr/>
          <a:p>
            <a:pPr lvl="0">
              <a:buFont typeface="Arial" panose="020B0604020202020204" pitchFamily="34" charset="0"/>
              <a:buChar char="•"/>
            </a:pPr>
            <a:r>
              <a:rPr lang="zh-CN" altLang="en-US" sz="1800" b="1"/>
              <a:t>格兰菲显卡驱动更新到 </a:t>
            </a:r>
            <a:r>
              <a:rPr lang="en-US" altLang="zh-CN" sz="1800" b="1"/>
              <a:t>25.00.53</a:t>
            </a:r>
            <a:r>
              <a:rPr lang="zh-CN" altLang="en-US" sz="1800" b="1"/>
              <a:t>-</a:t>
            </a:r>
            <a:r>
              <a:rPr lang="en-US" altLang="zh-CN" sz="1800" b="1"/>
              <a:t>1</a:t>
            </a:r>
            <a:endParaRPr lang="en-US" altLang="zh-CN" sz="1800" b="1"/>
          </a:p>
          <a:p>
            <a:pPr lvl="1">
              <a:buFont typeface="Arial" panose="020B0604020202020204" pitchFamily="34" charset="0"/>
              <a:buChar char="•"/>
            </a:pPr>
            <a:r>
              <a:rPr lang="zh-CN" altLang="en-US" sz="1800"/>
              <a:t>修复 </a:t>
            </a:r>
            <a:r>
              <a:rPr lang="en-US" altLang="zh-CN" sz="1800"/>
              <a:t>4KiB </a:t>
            </a:r>
            <a:r>
              <a:rPr lang="zh-CN" altLang="en-US" sz="1800"/>
              <a:t>分页下无法使用的问题</a:t>
            </a:r>
            <a:endParaRPr lang="zh-CN" altLang="en-US" sz="1800"/>
          </a:p>
          <a:p>
            <a:pPr lvl="0">
              <a:buFont typeface="Arial" panose="020B0604020202020204" pitchFamily="34" charset="0"/>
              <a:buChar char="•"/>
            </a:pPr>
            <a:r>
              <a:rPr lang="en-US" altLang="zh-CN" sz="1800" b="1"/>
              <a:t>QEMU</a:t>
            </a:r>
            <a:r>
              <a:rPr lang="zh-CN" altLang="en-US" sz="1800" b="1"/>
              <a:t> </a:t>
            </a:r>
            <a:r>
              <a:rPr lang="en-US" altLang="zh-CN" sz="1800" b="1"/>
              <a:t>11.0 </a:t>
            </a:r>
            <a:r>
              <a:rPr lang="zh-CN" altLang="en-US" sz="1800" b="1"/>
              <a:t>可测试，请求反馈（包括不支持虚拟化的 </a:t>
            </a:r>
            <a:r>
              <a:rPr lang="en-US" altLang="zh-CN" sz="1800" b="1"/>
              <a:t>2K3000/3B6000M</a:t>
            </a:r>
            <a:r>
              <a:rPr lang="zh-CN" altLang="en-US" sz="1800" b="1"/>
              <a:t>）</a:t>
            </a:r>
            <a:endParaRPr lang="zh-CN" altLang="en-US" sz="1800" b="1"/>
          </a:p>
          <a:p>
            <a:pPr lvl="1">
              <a:buFont typeface="Arial" panose="020B0604020202020204" pitchFamily="34" charset="0"/>
              <a:buChar char="•"/>
            </a:pPr>
            <a:r>
              <a:rPr lang="en-US" altLang="zh-CN" sz="1800"/>
              <a:t>oma</a:t>
            </a:r>
            <a:r>
              <a:rPr lang="zh-CN" altLang="en-US" sz="1800"/>
              <a:t> </a:t>
            </a:r>
            <a:r>
              <a:rPr lang="en-US" altLang="zh-CN" sz="1800"/>
              <a:t>topics</a:t>
            </a:r>
            <a:r>
              <a:rPr lang="zh-CN" altLang="en-US" sz="1800"/>
              <a:t> --</a:t>
            </a:r>
            <a:r>
              <a:rPr lang="en-US" altLang="zh-CN" sz="1800"/>
              <a:t>opt</a:t>
            </a:r>
            <a:r>
              <a:rPr lang="zh-CN" altLang="en-US" sz="1800"/>
              <a:t>-</a:t>
            </a:r>
            <a:r>
              <a:rPr lang="en-US" altLang="zh-CN" sz="1800"/>
              <a:t>in</a:t>
            </a:r>
            <a:r>
              <a:rPr lang="zh-CN" altLang="en-US" sz="1800"/>
              <a:t> </a:t>
            </a:r>
            <a:r>
              <a:rPr lang="en-US" altLang="zh-CN" sz="1800"/>
              <a:t>qemu</a:t>
            </a:r>
            <a:r>
              <a:rPr lang="zh-CN" altLang="en-US" sz="1800"/>
              <a:t>-</a:t>
            </a:r>
            <a:r>
              <a:rPr lang="en-US" altLang="zh-CN" sz="1800"/>
              <a:t>11.0.0</a:t>
            </a:r>
            <a:endParaRPr lang="zh-CN" altLang="en-US" sz="1800"/>
          </a:p>
          <a:p>
            <a:pPr lvl="0">
              <a:buFont typeface="Arial" panose="020B0604020202020204" pitchFamily="34" charset="0"/>
              <a:buChar char="•"/>
            </a:pPr>
            <a:r>
              <a:rPr lang="zh-CN" altLang="en-US" sz="1800" b="1"/>
              <a:t>前瞻之一：</a:t>
            </a:r>
            <a:r>
              <a:rPr lang="en-US" altLang="zh-CN" sz="1800" b="1"/>
              <a:t>Core 13.2</a:t>
            </a:r>
            <a:endParaRPr lang="en-US" altLang="zh-CN" sz="1800" b="1"/>
          </a:p>
          <a:p>
            <a:pPr lvl="1">
              <a:buFont typeface="Arial" panose="020B0604020202020204" pitchFamily="34" charset="0"/>
              <a:buChar char="•"/>
            </a:pPr>
            <a:r>
              <a:rPr lang="zh-CN" altLang="en-US" sz="1800">
                <a:solidFill>
                  <a:schemeClr val="tx1"/>
                </a:solidFill>
                <a:ea typeface="Source Han Sans CN" charset="0"/>
              </a:rPr>
              <a:t>将包含前文中提到的 glibc 优化和 </a:t>
            </a:r>
            <a:r>
              <a:rPr lang="en-US" altLang="zh-CN" sz="1800">
                <a:solidFill>
                  <a:schemeClr val="tx1"/>
                </a:solidFill>
                <a:ea typeface="Source Han Sans CN" charset="0"/>
              </a:rPr>
              <a:t>GCC 15 </a:t>
            </a:r>
            <a:r>
              <a:rPr lang="zh-CN" altLang="en-US" sz="1800">
                <a:solidFill>
                  <a:schemeClr val="tx1"/>
                </a:solidFill>
                <a:ea typeface="Source Han Sans CN" charset="0"/>
              </a:rPr>
              <a:t>分支上的修复</a:t>
            </a:r>
            <a:endParaRPr lang="zh-CN" altLang="en-US" sz="1800">
              <a:solidFill>
                <a:schemeClr val="tx1"/>
              </a:solidFill>
              <a:ea typeface="Source Han Sans CN" charset="0"/>
            </a:endParaRPr>
          </a:p>
          <a:p>
            <a:pPr lvl="0">
              <a:buFont typeface="Arial" panose="020B0604020202020204" pitchFamily="34" charset="0"/>
              <a:buChar char="•"/>
            </a:pPr>
            <a:r>
              <a:rPr lang="zh-CN" altLang="en-US" sz="1800" b="1">
                <a:solidFill>
                  <a:schemeClr val="tx1"/>
                </a:solidFill>
                <a:ea typeface="Source Han Sans CN" charset="0"/>
              </a:rPr>
              <a:t>前瞻之二：</a:t>
            </a:r>
            <a:r>
              <a:rPr lang="en-US" altLang="zh-CN" sz="1800" b="1">
                <a:solidFill>
                  <a:schemeClr val="tx1"/>
                </a:solidFill>
                <a:ea typeface="Source Han Sans CN" charset="0"/>
              </a:rPr>
              <a:t>Linux</a:t>
            </a:r>
            <a:r>
              <a:rPr lang="zh-CN" altLang="en-US" sz="1800" b="1">
                <a:solidFill>
                  <a:schemeClr val="tx1"/>
                </a:solidFill>
                <a:ea typeface="Source Han Sans CN" charset="0"/>
              </a:rPr>
              <a:t> </a:t>
            </a:r>
            <a:r>
              <a:rPr lang="en-US" altLang="zh-CN" sz="1800" b="1">
                <a:solidFill>
                  <a:schemeClr val="tx1"/>
                </a:solidFill>
                <a:ea typeface="Source Han Sans CN" charset="0"/>
              </a:rPr>
              <a:t>7.0</a:t>
            </a:r>
            <a:endParaRPr lang="en-US" altLang="zh-CN" sz="1800" b="1">
              <a:solidFill>
                <a:schemeClr val="tx1"/>
              </a:solidFill>
              <a:ea typeface="Source Han Sans CN" charset="0"/>
            </a:endParaRPr>
          </a:p>
          <a:p>
            <a:pPr lvl="1">
              <a:buFont typeface="Arial" panose="020B0604020202020204" pitchFamily="34" charset="0"/>
              <a:buChar char="•"/>
            </a:pPr>
            <a:r>
              <a:rPr lang="zh-CN" altLang="en-US" sz="1800">
                <a:solidFill>
                  <a:schemeClr val="tx1"/>
                </a:solidFill>
              </a:rPr>
              <a:t>正在推动补丁集整理，将在周期内交付</a:t>
            </a:r>
            <a:endParaRPr lang="zh-CN" altLang="en-US" sz="1800"/>
          </a:p>
          <a:p>
            <a:pPr lvl="0">
              <a:buFont typeface="Arial" panose="020B0604020202020204" pitchFamily="34" charset="0"/>
              <a:buChar char="•"/>
            </a:pPr>
            <a:r>
              <a:rPr lang="zh-CN" altLang="en-US" sz="1800" b="1"/>
              <a:t>本期安全更新</a:t>
            </a:r>
            <a:r>
              <a:rPr lang="zh-CN" altLang="en-US" sz="1800" b="1">
                <a:cs typeface="Arial" panose="020B0604020202020204" pitchFamily="34" charset="0"/>
              </a:rPr>
              <a:t>（非预装软件未列出）</a:t>
            </a:r>
            <a:endParaRPr lang="zh-CN" altLang="en-US" sz="1800" b="1">
              <a:cs typeface="Arial" panose="020B0604020202020204" pitchFamily="34" charset="0"/>
            </a:endParaRPr>
          </a:p>
          <a:p>
            <a:pPr lvl="1">
              <a:buFont typeface="Arial" panose="020B0604020202020204" pitchFamily="34" charset="0"/>
              <a:buChar char="•"/>
            </a:pPr>
            <a:r>
              <a:rPr lang="en-US" altLang="zh-CN" sz="1800" b="1">
                <a:solidFill>
                  <a:srgbClr val="E60013"/>
                </a:solidFill>
                <a:cs typeface="Arial" panose="020B0604020202020204" pitchFamily="34" charset="0"/>
              </a:rPr>
              <a:t>CUPS </a:t>
            </a:r>
            <a:r>
              <a:rPr lang="zh-CN" altLang="en-US" sz="1800" b="1">
                <a:solidFill>
                  <a:srgbClr val="E60013"/>
                </a:solidFill>
                <a:cs typeface="Arial" panose="020B0604020202020204" pitchFamily="34" charset="0"/>
              </a:rPr>
              <a:t>打印系统 2.4.17：</a:t>
            </a:r>
            <a:r>
              <a:rPr lang="zh-CN" altLang="en-US" sz="1800">
                <a:cs typeface="Arial" panose="020B0604020202020204" pitchFamily="34" charset="0"/>
              </a:rPr>
              <a:t>修复 8 个安全漏洞（含 2 个高危漏洞、5 个中危漏洞）</a:t>
            </a:r>
            <a:endParaRPr lang="zh-CN" altLang="en-US" sz="1800">
              <a:cs typeface="Arial" panose="020B0604020202020204" pitchFamily="34" charset="0"/>
            </a:endParaRPr>
          </a:p>
          <a:p>
            <a:pPr lvl="1">
              <a:buFont typeface="Arial" panose="020B0604020202020204" pitchFamily="34" charset="0"/>
              <a:buChar char="•"/>
            </a:pPr>
            <a:r>
              <a:rPr lang="en-US" altLang="zh-CN" sz="1800" b="1">
                <a:solidFill>
                  <a:srgbClr val="E60013"/>
                </a:solidFill>
                <a:cs typeface="Arial" panose="020B0604020202020204" pitchFamily="34" charset="0"/>
              </a:rPr>
              <a:t>Firefox 150.0</a:t>
            </a:r>
            <a:r>
              <a:rPr lang="zh-CN" altLang="en-US" sz="1800" b="1">
                <a:solidFill>
                  <a:srgbClr val="E60013"/>
                </a:solidFill>
                <a:cs typeface="Arial" panose="020B0604020202020204" pitchFamily="34" charset="0"/>
              </a:rPr>
              <a:t>：</a:t>
            </a:r>
            <a:r>
              <a:rPr lang="zh-CN" altLang="en-US" sz="1800">
                <a:cs typeface="Arial" panose="020B0604020202020204" pitchFamily="34" charset="0"/>
              </a:rPr>
              <a:t>修复 </a:t>
            </a:r>
            <a:r>
              <a:rPr lang="en-US" altLang="zh-CN" sz="1800">
                <a:cs typeface="Arial" panose="020B0604020202020204" pitchFamily="34" charset="0"/>
              </a:rPr>
              <a:t>Mozilla </a:t>
            </a:r>
            <a:r>
              <a:rPr lang="zh-CN" altLang="en-US" sz="1800">
                <a:cs typeface="Arial" panose="020B0604020202020204" pitchFamily="34" charset="0"/>
              </a:rPr>
              <a:t>基金会第 2026-30 号安全公告中披露的 41 个安全漏洞（含</a:t>
            </a:r>
            <a:br>
              <a:rPr lang="zh-CN" altLang="en-US" sz="1800">
                <a:cs typeface="Arial" panose="020B0604020202020204" pitchFamily="34" charset="0"/>
              </a:rPr>
            </a:br>
            <a:r>
              <a:rPr lang="zh-CN" altLang="en-US" sz="1800">
                <a:cs typeface="Arial" panose="020B0604020202020204" pitchFamily="34" charset="0"/>
              </a:rPr>
              <a:t>12 个高危漏洞）</a:t>
            </a:r>
            <a:endParaRPr lang="en-US" altLang="zh-CN" sz="1800">
              <a:cs typeface="Arial" panose="020B0604020202020204" pitchFamily="34" charset="0"/>
            </a:endParaRPr>
          </a:p>
          <a:p>
            <a:pPr lvl="1">
              <a:buFont typeface="Arial" panose="020B0604020202020204" pitchFamily="34" charset="0"/>
              <a:buChar char="•"/>
            </a:pPr>
            <a:r>
              <a:rPr lang="en-US" altLang="zh-CN" sz="1800" b="1">
                <a:solidFill>
                  <a:srgbClr val="E60013"/>
                </a:solidFill>
                <a:cs typeface="Arial" panose="020B0604020202020204" pitchFamily="34" charset="0"/>
              </a:rPr>
              <a:t>PackageKit</a:t>
            </a:r>
            <a:r>
              <a:rPr lang="zh-CN" altLang="en-US" sz="1800" b="1">
                <a:solidFill>
                  <a:srgbClr val="E60013"/>
                </a:solidFill>
                <a:cs typeface="Arial" panose="020B0604020202020204" pitchFamily="34" charset="0"/>
              </a:rPr>
              <a:t> </a:t>
            </a:r>
            <a:r>
              <a:rPr lang="en-US" altLang="zh-CN" sz="1800" b="1">
                <a:solidFill>
                  <a:srgbClr val="E60013"/>
                </a:solidFill>
                <a:cs typeface="Arial" panose="020B0604020202020204" pitchFamily="34" charset="0"/>
              </a:rPr>
              <a:t>1.3.5</a:t>
            </a:r>
            <a:r>
              <a:rPr lang="zh-CN" altLang="en-US" sz="1800" b="1">
                <a:solidFill>
                  <a:srgbClr val="E60013"/>
                </a:solidFill>
                <a:cs typeface="Arial" panose="020B0604020202020204" pitchFamily="34" charset="0"/>
              </a:rPr>
              <a:t>：</a:t>
            </a:r>
            <a:r>
              <a:rPr lang="zh-CN" altLang="en-US" sz="1800">
                <a:cs typeface="Arial" panose="020B0604020202020204" pitchFamily="34" charset="0"/>
              </a:rPr>
              <a:t>修复一个 </a:t>
            </a:r>
            <a:r>
              <a:rPr lang="en-US" altLang="zh-CN" sz="1800">
                <a:cs typeface="Arial" panose="020B0604020202020204" pitchFamily="34" charset="0"/>
              </a:rPr>
              <a:t>TOCTOU（</a:t>
            </a:r>
            <a:r>
              <a:rPr lang="zh-CN" altLang="en-US" sz="1800">
                <a:cs typeface="Arial" panose="020B0604020202020204" pitchFamily="34" charset="0"/>
              </a:rPr>
              <a:t>检查到使用时间）竞态条件漏洞，漏洞编号</a:t>
            </a:r>
            <a:br>
              <a:rPr lang="zh-CN" altLang="en-US" sz="1800">
                <a:cs typeface="Arial" panose="020B0604020202020204" pitchFamily="34" charset="0"/>
              </a:rPr>
            </a:br>
            <a:r>
              <a:rPr lang="en-US" altLang="zh-CN" sz="1800">
                <a:cs typeface="Arial" panose="020B0604020202020204" pitchFamily="34" charset="0"/>
              </a:rPr>
              <a:t>CVE-2026-41651（</a:t>
            </a:r>
            <a:r>
              <a:rPr lang="zh-CN" altLang="en-US" sz="1800">
                <a:cs typeface="Arial" panose="020B0604020202020204" pitchFamily="34" charset="0"/>
              </a:rPr>
              <a:t>严重性：高）</a:t>
            </a:r>
            <a:endParaRPr lang="zh-CN" altLang="en-US" sz="1800"/>
          </a:p>
        </p:txBody>
      </p:sp>
      <p:sp>
        <p:nvSpPr>
          <p:cNvPr id="4" name="文本占位符 3"/>
          <p:cNvSpPr>
            <a:spLocks noGrp="1"/>
          </p:cNvSpPr>
          <p:nvPr>
            <p:ph type="body" idx="10"/>
          </p:nvPr>
        </p:nvSpPr>
        <p:spPr>
          <a:xfrm>
            <a:off x="1652905" y="6353175"/>
            <a:ext cx="2818130" cy="367665"/>
          </a:xfrm>
        </p:spPr>
        <p:txBody>
          <a:bodyPr/>
          <a:p>
            <a:r>
              <a:rPr lang="zh-CN" altLang="en-US">
                <a:solidFill>
                  <a:schemeClr val="bg1">
                    <a:lumMod val="75000"/>
                  </a:schemeClr>
                </a:solidFill>
                <a:ea typeface="Source Han Sans CN" charset="0"/>
              </a:rPr>
              <a:t>x</a:t>
            </a:r>
            <a:r>
              <a:rPr lang="en-US" altLang="zh-CN">
                <a:solidFill>
                  <a:schemeClr val="bg1">
                    <a:lumMod val="75000"/>
                  </a:schemeClr>
                </a:solidFill>
                <a:ea typeface="Source Han Sans CN" charset="0"/>
              </a:rPr>
              <a:t>ry111</a:t>
            </a:r>
            <a:endParaRPr lang="zh-CN" altLang="en-US"/>
          </a:p>
        </p:txBody>
      </p:sp>
      <p:pic>
        <p:nvPicPr>
          <p:cNvPr id="7" name="图片 6" descr="upload_post_object_v2_3539254031"/>
          <p:cNvPicPr>
            <a:picLocks noChangeAspect="1"/>
          </p:cNvPicPr>
          <p:nvPr/>
        </p:nvPicPr>
        <p:blipFill>
          <a:blip r:embed="rId2"/>
          <a:srcRect l="10000" t="29569" r="10000" b="25497"/>
          <a:stretch>
            <a:fillRect/>
          </a:stretch>
        </p:blipFill>
        <p:spPr>
          <a:xfrm>
            <a:off x="9669557" y="942314"/>
            <a:ext cx="2522443" cy="2522443"/>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p:sp>
        <p:nvSpPr>
          <p:cNvPr id="2" name="标题 1"/>
          <p:cNvSpPr>
            <a:spLocks noGrp="1"/>
          </p:cNvSpPr>
          <p:nvPr>
            <p:ph type="title"/>
          </p:nvPr>
        </p:nvSpPr>
        <p:spPr/>
        <p:txBody>
          <a:bodyPr/>
          <a:p>
            <a:r>
              <a:rPr lang="zh-CN" altLang="en-US"/>
              <a:t>安同</a:t>
            </a:r>
            <a:r>
              <a:rPr lang="en-US" altLang="zh-CN"/>
              <a:t> OS</a:t>
            </a:r>
            <a:endParaRPr lang="zh-CN" altLang="en-US"/>
          </a:p>
        </p:txBody>
      </p:sp>
      <p:sp>
        <p:nvSpPr>
          <p:cNvPr id="3" name="内容占位符 2"/>
          <p:cNvSpPr>
            <a:spLocks noGrp="1"/>
          </p:cNvSpPr>
          <p:nvPr>
            <p:ph idx="1"/>
          </p:nvPr>
        </p:nvSpPr>
        <p:spPr>
          <a:xfrm>
            <a:off x="513999" y="1259762"/>
            <a:ext cx="11271609" cy="4657501"/>
          </a:xfrm>
        </p:spPr>
        <p:txBody>
          <a:bodyPr/>
          <a:p>
            <a:pPr lvl="0">
              <a:buFont typeface="Arial" panose="020B0604020202020204" pitchFamily="34" charset="0"/>
              <a:buChar char="•"/>
            </a:pPr>
            <a:r>
              <a:rPr lang="zh-CN" altLang="en-US" sz="1800" b="1"/>
              <a:t>本期安全更新</a:t>
            </a:r>
            <a:r>
              <a:rPr lang="zh-CN" altLang="en-US" sz="1800" b="1">
                <a:cs typeface="Arial" panose="020B0604020202020204" pitchFamily="34" charset="0"/>
              </a:rPr>
              <a:t>（续，非预装软件未列出）</a:t>
            </a:r>
            <a:endParaRPr lang="zh-CN" altLang="en-US" sz="1800" b="1">
              <a:cs typeface="Arial" panose="020B0604020202020204" pitchFamily="34" charset="0"/>
            </a:endParaRPr>
          </a:p>
          <a:p>
            <a:pPr lvl="1">
              <a:buFont typeface="Arial" panose="020B0604020202020204" pitchFamily="34" charset="0"/>
              <a:buChar char="•"/>
            </a:pPr>
            <a:r>
              <a:rPr lang="en-US" altLang="zh-CN" sz="1800" b="1">
                <a:cs typeface="Arial" panose="020B0604020202020204" pitchFamily="34" charset="0"/>
              </a:rPr>
              <a:t>pip 26.0.1</a:t>
            </a:r>
            <a:r>
              <a:rPr lang="zh-CN" altLang="en-US" sz="1800" b="1">
                <a:cs typeface="Arial" panose="020B0604020202020204" pitchFamily="34" charset="0"/>
              </a:rPr>
              <a:t>：</a:t>
            </a:r>
            <a:r>
              <a:rPr lang="zh-CN" altLang="en-US" sz="1800">
                <a:cs typeface="Arial" panose="020B0604020202020204" pitchFamily="34" charset="0"/>
              </a:rPr>
              <a:t>修复一个解释冲突、错误解析输入或危险类型文件的不加限制上传漏洞，漏洞编号 </a:t>
            </a:r>
            <a:r>
              <a:rPr lang="en-US" altLang="zh-CN" sz="1800">
                <a:cs typeface="Arial" panose="020B0604020202020204" pitchFamily="34" charset="0"/>
              </a:rPr>
              <a:t>CVE-2026-3219（</a:t>
            </a:r>
            <a:r>
              <a:rPr lang="zh-CN" altLang="en-US" sz="1800">
                <a:cs typeface="Arial" panose="020B0604020202020204" pitchFamily="34" charset="0"/>
              </a:rPr>
              <a:t>严重性：中）</a:t>
            </a:r>
            <a:endParaRPr lang="en-US" altLang="zh-CN" sz="1800">
              <a:cs typeface="Arial" panose="020B0604020202020204" pitchFamily="34" charset="0"/>
            </a:endParaRPr>
          </a:p>
          <a:p>
            <a:pPr lvl="1">
              <a:buFont typeface="Arial" panose="020B0604020202020204" pitchFamily="34" charset="0"/>
              <a:buChar char="•"/>
            </a:pPr>
            <a:r>
              <a:rPr lang="en-US" altLang="zh-CN" sz="1800" b="1">
                <a:cs typeface="Arial" panose="020B0604020202020204" pitchFamily="34" charset="0"/>
              </a:rPr>
              <a:t>util-linux 2.42</a:t>
            </a:r>
            <a:r>
              <a:rPr lang="zh-CN" altLang="en-US" sz="1800" b="1">
                <a:cs typeface="Arial" panose="020B0604020202020204" pitchFamily="34" charset="0"/>
              </a:rPr>
              <a:t>：</a:t>
            </a:r>
            <a:r>
              <a:rPr lang="zh-CN" altLang="en-US" sz="1800">
                <a:cs typeface="Arial" panose="020B0604020202020204" pitchFamily="34" charset="0"/>
              </a:rPr>
              <a:t>修复一处 </a:t>
            </a:r>
            <a:r>
              <a:rPr lang="en-US" altLang="zh-CN" sz="1800">
                <a:cs typeface="Arial" panose="020B0604020202020204" pitchFamily="34" charset="0"/>
              </a:rPr>
              <a:t>TOCTOU（</a:t>
            </a:r>
            <a:r>
              <a:rPr lang="zh-CN" altLang="en-US" sz="1800">
                <a:cs typeface="Arial" panose="020B0604020202020204" pitchFamily="34" charset="0"/>
              </a:rPr>
              <a:t>检查到使用时间）竞态条件漏洞，漏洞编号 </a:t>
            </a:r>
            <a:r>
              <a:rPr lang="en-US" altLang="zh-CN" sz="1800">
                <a:cs typeface="Arial" panose="020B0604020202020204" pitchFamily="34" charset="0"/>
              </a:rPr>
              <a:t>CVE-2026-27456（</a:t>
            </a:r>
            <a:r>
              <a:rPr lang="zh-CN" altLang="en-US" sz="1800">
                <a:cs typeface="Arial" panose="020B0604020202020204" pitchFamily="34" charset="0"/>
              </a:rPr>
              <a:t>严重性：中）</a:t>
            </a:r>
            <a:endParaRPr lang="zh-CN" altLang="en-US" sz="1800">
              <a:cs typeface="Arial" panose="020B0604020202020204" pitchFamily="34" charset="0"/>
            </a:endParaRPr>
          </a:p>
          <a:p>
            <a:pPr lvl="0">
              <a:buFont typeface="Arial" panose="020B0604020202020204" pitchFamily="34" charset="0"/>
              <a:buChar char="•"/>
            </a:pPr>
            <a:r>
              <a:rPr lang="zh-CN" altLang="en-US" sz="1800" b="1">
                <a:solidFill>
                  <a:srgbClr val="000000"/>
                </a:solidFill>
                <a:ea typeface="Source Han Sans CN" charset="0"/>
              </a:rPr>
              <a:t>建议关注公众号“安同开源”或社区主页 (</a:t>
            </a:r>
            <a:r>
              <a:rPr lang="en-US" altLang="zh-CN" sz="1800" b="1">
                <a:solidFill>
                  <a:srgbClr val="000000"/>
                </a:solidFill>
                <a:ea typeface="Source Han Sans CN" charset="0"/>
              </a:rPr>
              <a:t>aosc.io) </a:t>
            </a:r>
            <a:r>
              <a:rPr lang="zh-CN" altLang="en-US" sz="1800" b="1">
                <a:solidFill>
                  <a:srgbClr val="000000"/>
                </a:solidFill>
                <a:ea typeface="Source Han Sans CN" charset="0"/>
              </a:rPr>
              <a:t>新闻</a:t>
            </a:r>
            <a:endParaRPr lang="en-US" altLang="zh-CN" sz="1800" b="1">
              <a:solidFill>
                <a:srgbClr val="000000"/>
              </a:solidFill>
              <a:ea typeface="Source Han Sans CN" charset="0"/>
            </a:endParaRPr>
          </a:p>
          <a:p>
            <a:pPr lvl="1"/>
            <a:endParaRPr lang="zh-CN" altLang="en-US" sz="1800"/>
          </a:p>
        </p:txBody>
      </p:sp>
      <p:sp>
        <p:nvSpPr>
          <p:cNvPr id="4" name="文本占位符 3"/>
          <p:cNvSpPr>
            <a:spLocks noGrp="1"/>
          </p:cNvSpPr>
          <p:nvPr>
            <p:ph type="body" idx="10"/>
          </p:nvPr>
        </p:nvSpPr>
        <p:spPr>
          <a:xfrm>
            <a:off x="1652905" y="6353175"/>
            <a:ext cx="2818130" cy="367665"/>
          </a:xfrm>
        </p:spPr>
        <p:txBody>
          <a:bodyPr/>
          <a:p>
            <a:r>
              <a:rPr lang="zh-CN" altLang="en-US">
                <a:solidFill>
                  <a:schemeClr val="bg1">
                    <a:lumMod val="75000"/>
                  </a:schemeClr>
                </a:solidFill>
                <a:ea typeface="Source Han Sans CN" charset="0"/>
              </a:rPr>
              <a:t>x</a:t>
            </a:r>
            <a:r>
              <a:rPr lang="en-US" altLang="zh-CN">
                <a:solidFill>
                  <a:schemeClr val="bg1">
                    <a:lumMod val="75000"/>
                  </a:schemeClr>
                </a:solidFill>
                <a:ea typeface="Source Han Sans CN" charset="0"/>
              </a:rPr>
              <a:t>ry111</a:t>
            </a:r>
            <a:endParaRPr lang="zh-CN" altLang="en-US"/>
          </a:p>
        </p:txBody>
      </p:sp>
      <p:pic>
        <p:nvPicPr>
          <p:cNvPr id="7" name="图片 6" descr="upload_post_object_v2_3539254031"/>
          <p:cNvPicPr>
            <a:picLocks noChangeAspect="1"/>
          </p:cNvPicPr>
          <p:nvPr/>
        </p:nvPicPr>
        <p:blipFill>
          <a:blip r:embed="rId2"/>
          <a:srcRect l="10000" t="29569" r="10000" b="25497"/>
          <a:stretch>
            <a:fillRect/>
          </a:stretch>
        </p:blipFill>
        <p:spPr>
          <a:xfrm>
            <a:off x="9669557" y="942314"/>
            <a:ext cx="2522443" cy="2522443"/>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9" name=""/>
        <p:cNvGrpSpPr/>
        <p:nvPr/>
      </p:nvGrpSpPr>
      <p:grpSpPr/>
      <p:sp>
        <p:nvSpPr>
          <p:cNvPr id="1048607" name="标题 1"/>
          <p:cNvSpPr>
            <a:spLocks noGrp="1"/>
          </p:cNvSpPr>
          <p:nvPr>
            <p:ph type="ctrTitle"/>
          </p:nvPr>
        </p:nvSpPr>
        <p:spPr>
          <a:xfrm>
            <a:off x="2420631" y="2236332"/>
            <a:ext cx="9923769" cy="1229761"/>
          </a:xfrm>
        </p:spPr>
        <p:txBody>
          <a:bodyPr/>
          <a:p>
            <a:r>
              <a:rPr lang="zh-CN" altLang="en-US" sz="7200">
                <a:solidFill>
                  <a:schemeClr val="tx1"/>
                </a:solidFill>
              </a:rPr>
              <a:t>快速报告</a:t>
            </a:r>
            <a:endParaRPr lang="zh-CN" altLang="en-US"/>
          </a:p>
        </p:txBody>
      </p:sp>
      <p:sp>
        <p:nvSpPr>
          <p:cNvPr id="2" name="副标题 1"/>
          <p:cNvSpPr/>
          <p:nvPr>
            <p:ph type="subTitle" idx="1"/>
          </p:nvPr>
        </p:nvSpPr>
        <p:spPr>
          <a:xfrm>
            <a:off x="2420684" y="3294697"/>
            <a:ext cx="4418126" cy="497923"/>
          </a:xfrm>
        </p:spPr>
        <p:txBody>
          <a:bodyPr/>
          <a:p>
            <a:r>
              <a:rPr lang="zh-CN" altLang="en-US" sz="2800">
                <a:solidFill>
                  <a:schemeClr val="tx1"/>
                </a:solidFill>
                <a:ea typeface="Source Han Sans CN" charset="0"/>
              </a:rPr>
              <a:t>社区事务</a:t>
            </a:r>
            <a:endParaRPr lang="zh-CN" altLang="en-US" sz="2800"/>
          </a:p>
        </p:txBody>
      </p:sp>
      <p:sp>
        <p:nvSpPr>
          <p:cNvPr id="1048609" name="文本占位符 3"/>
          <p:cNvSpPr>
            <a:spLocks noGrp="1"/>
          </p:cNvSpPr>
          <p:nvPr>
            <p:ph type="body" idx="10"/>
          </p:nvPr>
        </p:nvSpPr>
        <p:spPr>
          <a:xfrm>
            <a:off x="1652905" y="6353175"/>
            <a:ext cx="2215247" cy="367665"/>
          </a:xfrm>
        </p:spPr>
        <p:txBody>
          <a:bodyPr/>
          <a:p>
            <a:endParaRPr lang="zh-CN" alt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tx1"/>
                </a:solidFill>
                <a:ea typeface="Source Han Sans CN" charset="0"/>
              </a:rPr>
              <a:t>俄罗斯游记</a:t>
            </a:r>
            <a:endParaRPr lang="zh-CN" altLang="en-US">
              <a:ea typeface="Source Han Sans CN" charset="0"/>
            </a:endParaRPr>
          </a:p>
        </p:txBody>
      </p:sp>
      <p:sp>
        <p:nvSpPr>
          <p:cNvPr id="3" name="内容占位符 2"/>
          <p:cNvSpPr>
            <a:spLocks noGrp="1"/>
          </p:cNvSpPr>
          <p:nvPr>
            <p:ph idx="1"/>
          </p:nvPr>
        </p:nvSpPr>
        <p:spPr>
          <a:xfrm>
            <a:off x="513999" y="1259762"/>
            <a:ext cx="10884609" cy="4657501"/>
          </a:xfrm>
        </p:spPr>
        <p:txBody>
          <a:bodyPr/>
          <a:p>
            <a:r>
              <a:rPr lang="en-US" altLang="zh-CN" sz="2400"/>
              <a:t>4</a:t>
            </a:r>
            <a:r>
              <a:rPr lang="en-US" altLang="zh-CN" sz="2400">
                <a:cs typeface="Arial" panose="020B0604020202020204" pitchFamily="34" charset="0"/>
              </a:rPr>
              <a:t> </a:t>
            </a:r>
            <a:r>
              <a:rPr lang="zh-CN" altLang="en-US" sz="2400">
                <a:cs typeface="Arial" panose="020B0604020202020204" pitchFamily="34" charset="0"/>
              </a:rPr>
              <a:t>月 </a:t>
            </a:r>
            <a:r>
              <a:rPr lang="en-US" altLang="zh-CN" sz="2400">
                <a:cs typeface="Arial" panose="020B0604020202020204" pitchFamily="34" charset="0"/>
              </a:rPr>
              <a:t>12</a:t>
            </a:r>
            <a:r>
              <a:rPr lang="zh-CN" altLang="en-US" sz="2400">
                <a:cs typeface="Arial" panose="020B0604020202020204" pitchFamily="34" charset="0"/>
              </a:rPr>
              <a:t>-</a:t>
            </a:r>
            <a:r>
              <a:rPr lang="en-US" altLang="zh-CN" sz="2400">
                <a:cs typeface="Arial" panose="020B0604020202020204" pitchFamily="34" charset="0"/>
              </a:rPr>
              <a:t>18 </a:t>
            </a:r>
            <a:r>
              <a:rPr lang="zh-CN" altLang="en-US" sz="2400">
                <a:cs typeface="Arial" panose="020B0604020202020204" pitchFamily="34" charset="0"/>
              </a:rPr>
              <a:t>日，社区工作人员前往莫斯科</a:t>
            </a:r>
            <a:endParaRPr lang="zh-CN" altLang="en-US" sz="2400">
              <a:cs typeface="Arial" panose="020B0604020202020204" pitchFamily="34" charset="0"/>
            </a:endParaRPr>
          </a:p>
          <a:p>
            <a:pPr lvl="1"/>
            <a:r>
              <a:rPr lang="zh-CN" altLang="en-US" sz="2400"/>
              <a:t>参观 </a:t>
            </a:r>
            <a:r>
              <a:rPr lang="en-US" altLang="zh-CN" sz="2400"/>
              <a:t>Tramplin Electronics </a:t>
            </a:r>
            <a:r>
              <a:rPr lang="zh-CN" altLang="en-US" sz="2400"/>
              <a:t>并作技术交流，并支持其在 </a:t>
            </a:r>
            <a:r>
              <a:rPr lang="en-US" altLang="zh-CN" sz="2400"/>
              <a:t>Expo Electronica</a:t>
            </a:r>
            <a:r>
              <a:rPr lang="zh-CN" altLang="en-US" sz="2400"/>
              <a:t>（电子展）的展位并参加“额尔齐斯”处理器的发布会</a:t>
            </a:r>
            <a:endParaRPr lang="zh-CN" altLang="en-US" sz="2400"/>
          </a:p>
          <a:p>
            <a:pPr lvl="1"/>
            <a:r>
              <a:rPr lang="zh-CN" altLang="en-US" sz="2400"/>
              <a:t>参加 </a:t>
            </a:r>
            <a:r>
              <a:rPr lang="en-US" altLang="zh-CN" sz="2400"/>
              <a:t>Irtysh</a:t>
            </a:r>
            <a:r>
              <a:rPr lang="zh-CN" altLang="en-US" sz="2400"/>
              <a:t> </a:t>
            </a:r>
            <a:r>
              <a:rPr lang="en-US" altLang="zh-CN" sz="2400"/>
              <a:t>Meetup</a:t>
            </a:r>
            <a:r>
              <a:rPr lang="zh-CN" altLang="en-US" sz="2400"/>
              <a:t> </a:t>
            </a:r>
            <a:r>
              <a:rPr lang="en-US" altLang="zh-CN" sz="2400"/>
              <a:t>'26 </a:t>
            </a:r>
            <a:r>
              <a:rPr lang="zh-CN" altLang="en-US" sz="2400"/>
              <a:t>活动并作关于爱好者社区与基于 </a:t>
            </a:r>
            <a:r>
              <a:rPr lang="en-US" altLang="zh-CN" sz="2400"/>
              <a:t>Box64 </a:t>
            </a:r>
            <a:r>
              <a:rPr lang="zh-CN" altLang="en-US" sz="2400"/>
              <a:t>的二进制翻译的报告，初步建立社区交流</a:t>
            </a:r>
            <a:endParaRPr lang="zh-CN" altLang="en-US" sz="2400"/>
          </a:p>
          <a:p>
            <a:pPr lvl="0"/>
            <a:r>
              <a:rPr lang="zh-CN" altLang="en-US" sz="2400"/>
              <a:t>基本体会：俄罗斯社区开发者们对龙架构的热情和信心较高，但需要支持</a:t>
            </a:r>
            <a:endParaRPr lang="zh-CN" altLang="en-US" sz="2400"/>
          </a:p>
          <a:p>
            <a:pPr lvl="1"/>
            <a:r>
              <a:rPr lang="zh-CN" altLang="en-US" sz="2400" b="1">
                <a:solidFill>
                  <a:srgbClr val="E60013"/>
                </a:solidFill>
              </a:rPr>
              <a:t>组织跨国</a:t>
            </a:r>
            <a:r>
              <a:rPr lang="en-US" altLang="zh-CN" sz="2400" b="1">
                <a:solidFill>
                  <a:srgbClr val="E60013"/>
                </a:solidFill>
              </a:rPr>
              <a:t>/</a:t>
            </a:r>
            <a:r>
              <a:rPr lang="zh-CN" altLang="en-US" sz="2400" b="1">
                <a:solidFill>
                  <a:srgbClr val="E60013"/>
                </a:solidFill>
              </a:rPr>
              <a:t>外语双周会和提高社区交流活动频次</a:t>
            </a:r>
            <a:r>
              <a:rPr lang="en-US" altLang="zh-CN" sz="2400" b="1">
                <a:solidFill>
                  <a:srgbClr val="E60013"/>
                </a:solidFill>
              </a:rPr>
              <a:t>/</a:t>
            </a:r>
            <a:r>
              <a:rPr lang="zh-CN" altLang="en-US" sz="2400" b="1">
                <a:solidFill>
                  <a:srgbClr val="E60013"/>
                </a:solidFill>
              </a:rPr>
              <a:t>效果势在必行</a:t>
            </a:r>
            <a:endParaRPr lang="zh-CN" altLang="en-US" sz="2400" b="1">
              <a:solidFill>
                <a:srgbClr val="E60013"/>
              </a:solidFill>
            </a:endParaRPr>
          </a:p>
          <a:p>
            <a:pPr lvl="1"/>
            <a:r>
              <a:rPr lang="en-US" altLang="zh-CN" sz="2400"/>
              <a:t>ALT</a:t>
            </a:r>
            <a:r>
              <a:rPr lang="zh-CN" altLang="en-US" sz="2400"/>
              <a:t> </a:t>
            </a:r>
            <a:r>
              <a:rPr lang="en-US" altLang="zh-CN" sz="2400"/>
              <a:t>Linux</a:t>
            </a:r>
            <a:r>
              <a:rPr lang="zh-CN" altLang="en-US" sz="2400"/>
              <a:t>、</a:t>
            </a:r>
            <a:r>
              <a:rPr lang="en-US" altLang="zh-CN" sz="2400"/>
              <a:t>ROSA </a:t>
            </a:r>
            <a:r>
              <a:rPr lang="zh-CN" altLang="en-US" sz="2400"/>
              <a:t>等 </a:t>
            </a:r>
            <a:r>
              <a:rPr lang="en-US" altLang="zh-CN" sz="2400"/>
              <a:t>Linux </a:t>
            </a:r>
            <a:r>
              <a:rPr lang="zh-CN" altLang="en-US" sz="2400"/>
              <a:t>发行版对龙架构系统的独立维护能力相当</a:t>
            </a:r>
            <a:br>
              <a:rPr lang="zh-CN" altLang="en-US" sz="2400"/>
            </a:br>
            <a:r>
              <a:rPr lang="zh-CN" altLang="en-US" sz="2400"/>
              <a:t>可圈可点，但缺少对平台特定问题的理解和规避技能</a:t>
            </a:r>
            <a:endParaRPr lang="zh-CN" altLang="en-US" sz="2400"/>
          </a:p>
          <a:p>
            <a:pPr lvl="1"/>
            <a:r>
              <a:rPr lang="zh-CN" altLang="en-US" sz="2400"/>
              <a:t>整机和外设厂商渴望更多支持，尤其是固件和外设兼容性方面</a:t>
            </a:r>
            <a:endParaRPr lang="zh-CN" altLang="en-US" sz="2400"/>
          </a:p>
          <a:p>
            <a:pPr lvl="1"/>
            <a:r>
              <a:rPr lang="en-US" altLang="zh-CN" sz="2400"/>
              <a:t>Box64</a:t>
            </a:r>
            <a:r>
              <a:rPr lang="zh-CN" altLang="en-US" sz="2400"/>
              <a:t> 和二进制翻译技术演示激发了现场许多厂商和社区爱好者的兴趣，基于龙芯玩游戏的视频和图文资料也开始陆续出现</a:t>
            </a:r>
            <a:endParaRPr lang="zh-CN" altLang="en-US" sz="2400"/>
          </a:p>
        </p:txBody>
      </p:sp>
      <p:sp>
        <p:nvSpPr>
          <p:cNvPr id="4" name="文本占位符 3"/>
          <p:cNvSpPr>
            <a:spLocks noGrp="1"/>
          </p:cNvSpPr>
          <p:nvPr>
            <p:ph type="body" idx="10"/>
          </p:nvPr>
        </p:nvSpPr>
        <p:spPr/>
        <p:txBody>
          <a:bodyPr/>
          <a:p>
            <a:endParaRPr lang="zh-CN"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5" name=""/>
        <p:cNvGrpSpPr/>
        <p:nvPr/>
      </p:nvGrpSpPr>
      <p:grpSpPr/>
      <p:sp>
        <p:nvSpPr>
          <p:cNvPr id="1048593" name="标题 1"/>
          <p:cNvSpPr>
            <a:spLocks noGrp="1"/>
          </p:cNvSpPr>
          <p:nvPr>
            <p:ph type="ctrTitle"/>
          </p:nvPr>
        </p:nvSpPr>
        <p:spPr/>
        <p:txBody>
          <a:bodyPr/>
          <a:p>
            <a:r>
              <a:rPr lang="zh-CN" altLang="en-US" sz="6600">
                <a:solidFill>
                  <a:schemeClr val="tx1"/>
                </a:solidFill>
              </a:rPr>
              <a:t>龙架构</a:t>
            </a:r>
            <a:r>
              <a:rPr lang="zh-CN" altLang="en-US" sz="6600"/>
              <a:t>双周会</a:t>
            </a:r>
            <a:endParaRPr lang="zh-CN" altLang="en-US" sz="6600"/>
          </a:p>
        </p:txBody>
      </p:sp>
      <p:sp>
        <p:nvSpPr>
          <p:cNvPr id="1048594" name="副标题 2"/>
          <p:cNvSpPr>
            <a:spLocks noGrp="1"/>
          </p:cNvSpPr>
          <p:nvPr>
            <p:ph type="subTitle" idx="1"/>
          </p:nvPr>
        </p:nvSpPr>
        <p:spPr>
          <a:xfrm>
            <a:off x="771298" y="3642820"/>
            <a:ext cx="7656626" cy="955123"/>
          </a:xfrm>
        </p:spPr>
        <p:txBody>
          <a:bodyPr/>
          <a:p>
            <a:r>
              <a:rPr lang="en-US" altLang="zh-CN" sz="4400" b="1">
                <a:solidFill>
                  <a:schemeClr val="bg1"/>
                </a:solidFill>
                <a:latin typeface="Source Han Sans CN" charset="0"/>
                <a:ea typeface="Source Han Sans CN" charset="0"/>
                <a:cs typeface="Source Han Sans CN" charset="0"/>
              </a:rPr>
              <a:t>20</a:t>
            </a:r>
            <a:r>
              <a:rPr lang="en-US" altLang="zh-CN" sz="4400" b="1">
                <a:solidFill>
                  <a:schemeClr val="bg1"/>
                </a:solidFill>
                <a:latin typeface="Source Han Sans CN" charset="0"/>
                <a:ea typeface="Source Han Sans CN" charset="0"/>
                <a:cs typeface="Arial" panose="020B0604020202020204" pitchFamily="34" charset="0"/>
              </a:rPr>
              <a:t>26</a:t>
            </a:r>
            <a:r>
              <a:rPr lang="en-US" altLang="zh-CN" sz="4400" b="1">
                <a:solidFill>
                  <a:schemeClr val="bg1"/>
                </a:solidFill>
                <a:latin typeface="Source Han Sans CN" charset="0"/>
                <a:ea typeface="Source Han Sans CN" charset="0"/>
                <a:cs typeface="Source Han Sans CN" charset="0"/>
              </a:rPr>
              <a:t> </a:t>
            </a:r>
            <a:r>
              <a:rPr lang="zh-CN" altLang="en-US" sz="4400" b="1">
                <a:solidFill>
                  <a:schemeClr val="bg1"/>
                </a:solidFill>
                <a:latin typeface="Source Han Sans CN" charset="0"/>
                <a:ea typeface="Source Han Sans CN" charset="0"/>
                <a:cs typeface="Source Han Sans CN" charset="0"/>
              </a:rPr>
              <a:t>年 </a:t>
            </a:r>
            <a:r>
              <a:rPr lang="en-US" altLang="zh-CN" sz="4400" b="1">
                <a:solidFill>
                  <a:schemeClr val="bg1"/>
                </a:solidFill>
                <a:latin typeface="Source Han Sans CN" charset="0"/>
                <a:ea typeface="Source Han Sans CN" charset="0"/>
                <a:cs typeface="Source Han Sans CN" charset="0"/>
              </a:rPr>
              <a:t>4 </a:t>
            </a:r>
            <a:r>
              <a:rPr lang="zh-CN" altLang="en-US" sz="4400" b="1">
                <a:solidFill>
                  <a:schemeClr val="bg1"/>
                </a:solidFill>
                <a:latin typeface="Source Han Sans CN" charset="0"/>
                <a:ea typeface="Source Han Sans CN" charset="0"/>
                <a:cs typeface="Source Han Sans CN" charset="0"/>
              </a:rPr>
              <a:t>月 </a:t>
            </a:r>
            <a:r>
              <a:rPr lang="en-US" altLang="zh-CN" sz="4400" b="1">
                <a:solidFill>
                  <a:schemeClr val="bg1"/>
                </a:solidFill>
                <a:latin typeface="Source Han Sans CN" charset="0"/>
                <a:ea typeface="Source Han Sans CN" charset="0"/>
                <a:cs typeface="Source Han Sans CN" charset="0"/>
              </a:rPr>
              <a:t>26</a:t>
            </a:r>
            <a:r>
              <a:rPr lang="zh-CN" altLang="en-US" sz="4400" b="1">
                <a:solidFill>
                  <a:schemeClr val="bg1"/>
                </a:solidFill>
                <a:latin typeface="Source Han Sans CN" charset="0"/>
                <a:ea typeface="Source Han Sans CN" charset="0"/>
                <a:cs typeface="Source Han Sans CN" charset="0"/>
              </a:rPr>
              <a:t> 日</a:t>
            </a:r>
            <a:r>
              <a:rPr lang="ja-JP" altLang="en-US" sz="4400" b="1">
                <a:solidFill>
                  <a:schemeClr val="bg1"/>
                </a:solidFill>
                <a:latin typeface="Source Han Sans CN" charset="0"/>
                <a:ea typeface="Source Han Sans CN" charset="0"/>
                <a:cs typeface="Source Han Sans CN" charset="0"/>
              </a:rPr>
              <a:t>・</a:t>
            </a:r>
            <a:r>
              <a:rPr lang="zh-CN" altLang="en-US" sz="4400" b="1">
                <a:solidFill>
                  <a:schemeClr val="bg1"/>
                </a:solidFill>
                <a:latin typeface="Source Han Sans CN" charset="0"/>
                <a:ea typeface="Source Han Sans CN" charset="0"/>
                <a:cs typeface="Source Han Sans CN" charset="0"/>
              </a:rPr>
              <a:t>第 </a:t>
            </a:r>
            <a:r>
              <a:rPr lang="en-US" altLang="zh-CN" sz="4400" b="1">
                <a:solidFill>
                  <a:schemeClr val="bg1"/>
                </a:solidFill>
                <a:latin typeface="Source Han Sans CN" charset="0"/>
                <a:ea typeface="Source Han Sans CN" charset="0"/>
                <a:cs typeface="Source Han Sans CN" charset="0"/>
              </a:rPr>
              <a:t>35</a:t>
            </a:r>
            <a:r>
              <a:rPr lang="zh-CN" altLang="en-US" sz="4400" b="1">
                <a:solidFill>
                  <a:schemeClr val="bg1"/>
                </a:solidFill>
                <a:latin typeface="Source Han Sans CN" charset="0"/>
                <a:ea typeface="Source Han Sans CN" charset="0"/>
                <a:cs typeface="Source Han Sans CN" charset="0"/>
              </a:rPr>
              <a:t> 次</a:t>
            </a:r>
            <a:endParaRPr lang="zh-CN" altLang="en-US" sz="4400" b="1">
              <a:solidFill>
                <a:schemeClr val="bg1"/>
              </a:solidFill>
              <a:latin typeface="Source Han Sans CN" charset="0"/>
              <a:ea typeface="Source Han Sans CN" charset="0"/>
              <a:cs typeface="Source Han Sans CN" charset="0"/>
            </a:endParaRPr>
          </a:p>
        </p:txBody>
      </p:sp>
      <p:pic>
        <p:nvPicPr>
          <p:cNvPr id="2097152" name="图片 3" descr="upload_post_object_v2_3573890905"/>
          <p:cNvPicPr>
            <a:picLocks noChangeAspect="1"/>
          </p:cNvPicPr>
          <p:nvPr/>
        </p:nvPicPr>
        <p:blipFill>
          <a:blip r:embed="rId2"/>
          <a:srcRect l="9880" t="30263" r="9431" b="26132"/>
          <a:stretch>
            <a:fillRect/>
          </a:stretch>
        </p:blipFill>
        <p:spPr>
          <a:xfrm>
            <a:off x="9267434" y="3828098"/>
            <a:ext cx="2468139" cy="2404885"/>
          </a:xfrm>
          <a:prstGeom prst="rect">
            <a:avLst/>
          </a:prstGeom>
        </p:spPr>
      </p:pic>
      <p:pic>
        <p:nvPicPr>
          <p:cNvPr id="2097153" name="图片 6" descr="upload_post_object_v2_423861644"/>
          <p:cNvPicPr>
            <a:picLocks noChangeAspect="1"/>
          </p:cNvPicPr>
          <p:nvPr/>
        </p:nvPicPr>
        <p:blipFill>
          <a:blip r:embed="rId3"/>
          <a:stretch>
            <a:fillRect/>
          </a:stretch>
        </p:blipFill>
        <p:spPr>
          <a:xfrm>
            <a:off x="9210677" y="1080329"/>
            <a:ext cx="2581652" cy="240486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 name="图片 6" descr="post_object_image_3176201330"/>
          <p:cNvPicPr>
            <a:picLocks noChangeAspect="1"/>
          </p:cNvPicPr>
          <p:nvPr/>
        </p:nvPicPr>
        <p:blipFill>
          <a:blip r:embed="rId1"/>
          <a:stretch>
            <a:fillRect/>
          </a:stretch>
        </p:blipFill>
        <p:spPr>
          <a:xfrm>
            <a:off x="0" y="-714811"/>
            <a:ext cx="5920130" cy="4446715"/>
          </a:xfrm>
          <a:prstGeom prst="rect">
            <a:avLst/>
          </a:prstGeom>
        </p:spPr>
      </p:pic>
      <p:pic>
        <p:nvPicPr>
          <p:cNvPr id="8" name="图片 7" descr="post_object_image_3314106259"/>
          <p:cNvPicPr>
            <a:picLocks noChangeAspect="1"/>
          </p:cNvPicPr>
          <p:nvPr/>
        </p:nvPicPr>
        <p:blipFill>
          <a:blip r:embed="rId2"/>
          <a:stretch>
            <a:fillRect/>
          </a:stretch>
        </p:blipFill>
        <p:spPr>
          <a:xfrm>
            <a:off x="5800759" y="-1068642"/>
            <a:ext cx="6391275" cy="4800600"/>
          </a:xfrm>
          <a:prstGeom prst="rect">
            <a:avLst/>
          </a:prstGeom>
        </p:spPr>
      </p:pic>
      <p:pic>
        <p:nvPicPr>
          <p:cNvPr id="9" name="图片 8" descr="post_object_image_1804844116"/>
          <p:cNvPicPr>
            <a:picLocks noChangeAspect="1"/>
          </p:cNvPicPr>
          <p:nvPr/>
        </p:nvPicPr>
        <p:blipFill>
          <a:blip r:embed="rId3"/>
          <a:stretch>
            <a:fillRect/>
          </a:stretch>
        </p:blipFill>
        <p:spPr>
          <a:xfrm>
            <a:off x="0" y="2817258"/>
            <a:ext cx="5755758" cy="4323252"/>
          </a:xfrm>
          <a:prstGeom prst="rect">
            <a:avLst/>
          </a:prstGeom>
        </p:spPr>
      </p:pic>
      <p:pic>
        <p:nvPicPr>
          <p:cNvPr id="10" name="图片 9" descr="post_object_image_3392429634"/>
          <p:cNvPicPr>
            <a:picLocks noChangeAspect="1"/>
          </p:cNvPicPr>
          <p:nvPr/>
        </p:nvPicPr>
        <p:blipFill>
          <a:blip r:embed="rId4"/>
          <a:stretch>
            <a:fillRect/>
          </a:stretch>
        </p:blipFill>
        <p:spPr>
          <a:xfrm>
            <a:off x="5538687" y="2817340"/>
            <a:ext cx="6653347" cy="4997447"/>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1" name="图片 10" descr="post_object_image_1695590017"/>
          <p:cNvPicPr>
            <a:picLocks noChangeAspect="1"/>
          </p:cNvPicPr>
          <p:nvPr/>
        </p:nvPicPr>
        <p:blipFill>
          <a:blip r:embed="rId1"/>
          <a:stretch>
            <a:fillRect/>
          </a:stretch>
        </p:blipFill>
        <p:spPr>
          <a:xfrm>
            <a:off x="9544" y="3700188"/>
            <a:ext cx="6391275" cy="4800600"/>
          </a:xfrm>
          <a:prstGeom prst="rect">
            <a:avLst/>
          </a:prstGeom>
        </p:spPr>
      </p:pic>
      <p:pic>
        <p:nvPicPr>
          <p:cNvPr id="12" name="图片 11" descr="post_object_image_3300169449"/>
          <p:cNvPicPr>
            <a:picLocks noChangeAspect="1"/>
          </p:cNvPicPr>
          <p:nvPr/>
        </p:nvPicPr>
        <p:blipFill>
          <a:blip r:embed="rId2"/>
          <a:stretch>
            <a:fillRect/>
          </a:stretch>
        </p:blipFill>
        <p:spPr>
          <a:xfrm>
            <a:off x="0" y="-716165"/>
            <a:ext cx="6410325" cy="4800600"/>
          </a:xfrm>
          <a:prstGeom prst="rect">
            <a:avLst/>
          </a:prstGeom>
        </p:spPr>
      </p:pic>
      <p:pic>
        <p:nvPicPr>
          <p:cNvPr id="13" name="图片 12" descr="post_object_image_4081366387"/>
          <p:cNvPicPr>
            <a:picLocks noChangeAspect="1"/>
          </p:cNvPicPr>
          <p:nvPr/>
        </p:nvPicPr>
        <p:blipFill>
          <a:blip r:embed="rId3"/>
          <a:stretch>
            <a:fillRect/>
          </a:stretch>
        </p:blipFill>
        <p:spPr>
          <a:xfrm>
            <a:off x="6400814" y="0"/>
            <a:ext cx="5791220" cy="7721627"/>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tx1"/>
                </a:solidFill>
                <a:ea typeface="Source Han Sans CN" charset="0"/>
              </a:rPr>
              <a:t>俄罗斯游记</a:t>
            </a:r>
            <a:endParaRPr lang="zh-CN" altLang="en-US">
              <a:ea typeface="Source Han Sans CN" charset="0"/>
            </a:endParaRPr>
          </a:p>
        </p:txBody>
      </p:sp>
      <p:sp>
        <p:nvSpPr>
          <p:cNvPr id="3" name="内容占位符 2"/>
          <p:cNvSpPr>
            <a:spLocks noGrp="1"/>
          </p:cNvSpPr>
          <p:nvPr>
            <p:ph idx="1"/>
          </p:nvPr>
        </p:nvSpPr>
        <p:spPr>
          <a:xfrm>
            <a:off x="513999" y="1259762"/>
            <a:ext cx="5238685" cy="4657501"/>
          </a:xfrm>
        </p:spPr>
        <p:txBody>
          <a:bodyPr/>
          <a:p>
            <a:r>
              <a:rPr lang="en-US" altLang="zh-CN" sz="1800"/>
              <a:t>ALT Linux </a:t>
            </a:r>
            <a:r>
              <a:rPr lang="zh-CN" altLang="en-US" sz="1800"/>
              <a:t>对龙架构移植工作的反馈</a:t>
            </a:r>
            <a:endParaRPr lang="zh-CN" altLang="en-US" sz="1800">
              <a:cs typeface="Arial" panose="020B0604020202020204" pitchFamily="34" charset="0"/>
            </a:endParaRPr>
          </a:p>
          <a:p>
            <a:pPr lvl="1"/>
            <a:r>
              <a:rPr lang="zh-CN" altLang="en-US" sz="1800">
                <a:cs typeface="Arial" panose="020B0604020202020204" pitchFamily="34" charset="0"/>
              </a:rPr>
              <a:t>自 </a:t>
            </a:r>
            <a:r>
              <a:rPr lang="en-US" altLang="zh-CN" sz="1800">
                <a:cs typeface="Arial" panose="020B0604020202020204" pitchFamily="34" charset="0"/>
              </a:rPr>
              <a:t>2023 </a:t>
            </a:r>
            <a:r>
              <a:rPr lang="zh-CN" altLang="en-US" sz="1800">
                <a:cs typeface="Arial" panose="020B0604020202020204" pitchFamily="34" charset="0"/>
              </a:rPr>
              <a:t>年启动以来，龙架构移植未拖慢其整体维护工作，人力投入合理，目前软件包覆盖 </a:t>
            </a:r>
            <a:r>
              <a:rPr lang="en-US" altLang="zh-CN" sz="1800">
                <a:cs typeface="Arial" panose="020B0604020202020204" pitchFamily="34" charset="0"/>
              </a:rPr>
              <a:t>&gt; 95%</a:t>
            </a:r>
            <a:endParaRPr lang="zh-CN" altLang="en-US" sz="1800">
              <a:cs typeface="Arial" panose="020B0604020202020204" pitchFamily="34" charset="0"/>
            </a:endParaRPr>
          </a:p>
          <a:p>
            <a:pPr lvl="1"/>
            <a:r>
              <a:rPr lang="zh-CN" altLang="en-US" sz="1800"/>
              <a:t>龙架构打包速度相对于其“主要架构 </a:t>
            </a:r>
            <a:r>
              <a:rPr lang="en-US" altLang="zh-CN" sz="1800"/>
              <a:t>(основые порты)</a:t>
            </a:r>
            <a:r>
              <a:rPr lang="zh-CN" altLang="en-US" sz="1800"/>
              <a:t>”或一级架构“慢了 </a:t>
            </a:r>
            <a:r>
              <a:rPr lang="en-US" altLang="zh-CN" sz="1800"/>
              <a:t>2</a:t>
            </a:r>
            <a:r>
              <a:rPr lang="zh-CN" altLang="en-US" sz="1800"/>
              <a:t>-</a:t>
            </a:r>
            <a:r>
              <a:rPr lang="en-US" altLang="zh-CN" sz="1800"/>
              <a:t>3x</a:t>
            </a:r>
            <a:r>
              <a:rPr lang="zh-CN" altLang="en-US" sz="1800"/>
              <a:t>”，性能存在短板</a:t>
            </a:r>
            <a:endParaRPr lang="zh-CN" altLang="en-US" sz="1800"/>
          </a:p>
          <a:p>
            <a:pPr lvl="2"/>
            <a:r>
              <a:rPr lang="zh-CN" altLang="en-US" sz="1800"/>
              <a:t>会后了解到其使用的是 </a:t>
            </a:r>
            <a:r>
              <a:rPr lang="en-US" altLang="zh-CN" sz="1800"/>
              <a:t>3C5000L </a:t>
            </a:r>
            <a:r>
              <a:rPr lang="zh-CN" altLang="en-US" sz="1800"/>
              <a:t>服务器，而之前由 </a:t>
            </a:r>
            <a:r>
              <a:rPr lang="en-US" altLang="zh-CN" sz="1800"/>
              <a:t>Tramplin Electronics</a:t>
            </a:r>
            <a:br>
              <a:rPr lang="en-US" altLang="zh-CN" sz="1800"/>
            </a:br>
            <a:r>
              <a:rPr lang="zh-CN" altLang="en-US" sz="1800"/>
              <a:t>赞助的 </a:t>
            </a:r>
            <a:r>
              <a:rPr lang="en-US" altLang="zh-CN" sz="1800"/>
              <a:t>Irtysh C632 </a:t>
            </a:r>
            <a:r>
              <a:rPr lang="zh-CN" altLang="en-US" sz="1800"/>
              <a:t>服务器由于缺少 </a:t>
            </a:r>
            <a:r>
              <a:rPr lang="en-US" altLang="zh-CN" sz="1800"/>
              <a:t>4</a:t>
            </a:r>
            <a:r>
              <a:rPr lang="zh-CN" altLang="en-US" sz="1800"/>
              <a:t>-</a:t>
            </a:r>
            <a:r>
              <a:rPr lang="en-US" altLang="zh-CN" sz="1800"/>
              <a:t>Rank </a:t>
            </a:r>
            <a:r>
              <a:rPr lang="zh-CN" altLang="en-US" sz="1800"/>
              <a:t>内存模组支持暂未能实装</a:t>
            </a:r>
            <a:endParaRPr lang="zh-CN" altLang="en-US" sz="1800"/>
          </a:p>
          <a:p>
            <a:pPr lvl="1"/>
            <a:r>
              <a:rPr lang="en-US" altLang="zh-CN" sz="1800"/>
              <a:t>LoongGPU </a:t>
            </a:r>
            <a:r>
              <a:rPr lang="zh-CN" altLang="en-US" sz="1800"/>
              <a:t>不开源且 </a:t>
            </a:r>
            <a:r>
              <a:rPr lang="en-US" altLang="zh-CN" sz="1800"/>
              <a:t>bug </a:t>
            </a:r>
            <a:r>
              <a:rPr lang="zh-CN" altLang="en-US" sz="1800"/>
              <a:t>较多，难以集成</a:t>
            </a:r>
            <a:endParaRPr lang="zh-CN" altLang="en-US" sz="1800"/>
          </a:p>
          <a:p>
            <a:pPr lvl="1"/>
            <a:r>
              <a:rPr lang="zh-CN" altLang="en-US" sz="1800">
                <a:solidFill>
                  <a:schemeClr val="tx1"/>
                </a:solidFill>
                <a:ea typeface="Source Han Sans CN" charset="0"/>
              </a:rPr>
              <a:t>目前</a:t>
            </a:r>
            <a:r>
              <a:rPr lang="zh-CN" altLang="en-US" sz="1800"/>
              <a:t>龙架构被归类为“追赶中的移植（догоняющие порт</a:t>
            </a:r>
            <a:r>
              <a:rPr lang="zh-CN" altLang="en-US" sz="1800">
                <a:solidFill>
                  <a:schemeClr val="tx1"/>
                </a:solidFill>
                <a:ea typeface="Source Han Sans CN" charset="0"/>
              </a:rPr>
              <a:t>ы</a:t>
            </a:r>
            <a:r>
              <a:rPr lang="zh-CN" altLang="en-US" sz="1800"/>
              <a:t>）”或二级架构，</a:t>
            </a:r>
            <a:br>
              <a:rPr lang="zh-CN" altLang="en-US" sz="1800"/>
            </a:br>
            <a:r>
              <a:rPr lang="zh-CN" altLang="en-US" sz="1800"/>
              <a:t>与 </a:t>
            </a:r>
            <a:r>
              <a:rPr lang="en-US" altLang="zh-CN" sz="1800"/>
              <a:t>riscv64 </a:t>
            </a:r>
            <a:r>
              <a:rPr lang="zh-CN" altLang="en-US" sz="1800"/>
              <a:t>和 </a:t>
            </a:r>
            <a:r>
              <a:rPr lang="en-US" altLang="zh-CN" sz="1800"/>
              <a:t>e2k (Elbrus) </a:t>
            </a:r>
            <a:r>
              <a:rPr lang="zh-CN" altLang="en-US" sz="1800"/>
              <a:t>同类，落后于 </a:t>
            </a:r>
            <a:r>
              <a:rPr lang="en-US" altLang="zh-CN" sz="1800"/>
              <a:t>x86</a:t>
            </a:r>
            <a:r>
              <a:rPr lang="zh-CN" altLang="en-US" sz="1800"/>
              <a:t>-</a:t>
            </a:r>
            <a:r>
              <a:rPr lang="en-US" altLang="zh-CN" sz="1800"/>
              <a:t>64</a:t>
            </a:r>
            <a:r>
              <a:rPr lang="zh-CN" altLang="en-US" sz="1800"/>
              <a:t>、</a:t>
            </a:r>
            <a:r>
              <a:rPr lang="en-US" altLang="zh-CN" sz="1800"/>
              <a:t>AArch64 </a:t>
            </a:r>
            <a:r>
              <a:rPr lang="zh-CN" altLang="en-US" sz="1800"/>
              <a:t>和 </a:t>
            </a:r>
            <a:r>
              <a:rPr lang="en-US" altLang="zh-CN" sz="1800"/>
              <a:t>i586</a:t>
            </a:r>
            <a:endParaRPr lang="zh-CN" altLang="en-US" sz="1800"/>
          </a:p>
        </p:txBody>
      </p:sp>
      <p:sp>
        <p:nvSpPr>
          <p:cNvPr id="4" name="文本占位符 3"/>
          <p:cNvSpPr>
            <a:spLocks noGrp="1"/>
          </p:cNvSpPr>
          <p:nvPr>
            <p:ph type="body" idx="10"/>
          </p:nvPr>
        </p:nvSpPr>
        <p:spPr/>
        <p:txBody>
          <a:bodyPr/>
          <a:p>
            <a:endParaRPr lang="zh-CN" altLang="en-US"/>
          </a:p>
        </p:txBody>
      </p:sp>
      <p:pic>
        <p:nvPicPr>
          <p:cNvPr id="6" name="图片 5" descr="post_object_image_1890295247"/>
          <p:cNvPicPr>
            <a:picLocks noChangeAspect="1"/>
          </p:cNvPicPr>
          <p:nvPr/>
        </p:nvPicPr>
        <p:blipFill>
          <a:blip r:embed="rId1"/>
          <a:stretch>
            <a:fillRect/>
          </a:stretch>
        </p:blipFill>
        <p:spPr>
          <a:xfrm>
            <a:off x="5752684" y="1352680"/>
            <a:ext cx="6241045" cy="37093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tx1"/>
                </a:solidFill>
                <a:ea typeface="Source Han Sans CN" charset="0"/>
              </a:rPr>
              <a:t>俄罗斯游记</a:t>
            </a:r>
            <a:endParaRPr lang="zh-CN" altLang="en-US">
              <a:ea typeface="Source Han Sans CN" charset="0"/>
            </a:endParaRPr>
          </a:p>
        </p:txBody>
      </p:sp>
      <p:sp>
        <p:nvSpPr>
          <p:cNvPr id="3" name="内容占位符 2"/>
          <p:cNvSpPr>
            <a:spLocks noGrp="1"/>
          </p:cNvSpPr>
          <p:nvPr>
            <p:ph idx="1"/>
          </p:nvPr>
        </p:nvSpPr>
        <p:spPr>
          <a:xfrm>
            <a:off x="513999" y="1259762"/>
            <a:ext cx="9452295" cy="4657501"/>
          </a:xfrm>
        </p:spPr>
        <p:txBody>
          <a:bodyPr/>
          <a:p>
            <a:r>
              <a:rPr lang="zh-CN" altLang="en-US">
                <a:solidFill>
                  <a:schemeClr val="tx1"/>
                </a:solidFill>
              </a:rPr>
              <a:t>来自其他厂商和社区好友的反馈</a:t>
            </a:r>
            <a:endParaRPr lang="zh-CN" altLang="en-US">
              <a:cs typeface="Arial" panose="020B0604020202020204" pitchFamily="34" charset="0"/>
            </a:endParaRPr>
          </a:p>
          <a:p>
            <a:pPr lvl="1"/>
            <a:r>
              <a:rPr lang="en-US" altLang="zh-CN"/>
              <a:t>Mellanox </a:t>
            </a:r>
            <a:r>
              <a:rPr lang="zh-CN" altLang="en-US"/>
              <a:t>系列网卡在 </a:t>
            </a:r>
            <a:r>
              <a:rPr lang="en-US" altLang="zh-CN"/>
              <a:t>3C6000 </a:t>
            </a:r>
            <a:r>
              <a:rPr lang="zh-CN" altLang="en-US"/>
              <a:t>平台上兼容性不明确，希望有</a:t>
            </a:r>
            <a:br>
              <a:rPr lang="zh-CN" altLang="en-US"/>
            </a:br>
            <a:r>
              <a:rPr lang="zh-CN" altLang="en-US"/>
              <a:t>更多测试数据可供参考</a:t>
            </a:r>
            <a:endParaRPr lang="zh-CN" altLang="en-US"/>
          </a:p>
          <a:p>
            <a:pPr lvl="1"/>
            <a:r>
              <a:rPr lang="zh-CN" altLang="en-US"/>
              <a:t>希望社区可以支持 </a:t>
            </a:r>
            <a:r>
              <a:rPr lang="en-US" altLang="zh-CN"/>
              <a:t>VPP</a:t>
            </a:r>
            <a:r>
              <a:rPr lang="zh-CN" altLang="en-US"/>
              <a:t> </a:t>
            </a:r>
            <a:r>
              <a:rPr lang="en-US" altLang="zh-CN"/>
              <a:t>(Virtual</a:t>
            </a:r>
            <a:r>
              <a:rPr lang="zh-CN" altLang="en-US"/>
              <a:t> </a:t>
            </a:r>
            <a:r>
              <a:rPr lang="en-US" altLang="zh-CN"/>
              <a:t>Packet</a:t>
            </a:r>
            <a:r>
              <a:rPr lang="zh-CN" altLang="en-US"/>
              <a:t> </a:t>
            </a:r>
            <a:r>
              <a:rPr lang="en-US" altLang="zh-CN"/>
              <a:t>Processing)</a:t>
            </a:r>
            <a:r>
              <a:rPr lang="zh-CN" altLang="en-US"/>
              <a:t> 网络库的龙架构移植与优化，支持软路由和防火墙用途</a:t>
            </a:r>
            <a:endParaRPr lang="zh-CN" altLang="en-US"/>
          </a:p>
          <a:p>
            <a:pPr lvl="1"/>
            <a:r>
              <a:rPr lang="zh-CN" altLang="en-US"/>
              <a:t>部分板卡，尤其是来自华硕的主板，固件更新渠道与 </a:t>
            </a:r>
            <a:r>
              <a:rPr lang="en-US" altLang="zh-CN"/>
              <a:t>GitHub loongson/Firmware </a:t>
            </a:r>
            <a:r>
              <a:rPr lang="zh-CN" altLang="en-US"/>
              <a:t>不一致，难以得知相关更新和修复细节</a:t>
            </a:r>
            <a:endParaRPr lang="zh-CN" altLang="en-US"/>
          </a:p>
          <a:p>
            <a:pPr lvl="1"/>
            <a:r>
              <a:rPr lang="en-US" altLang="zh-CN"/>
              <a:t>XSquare</a:t>
            </a:r>
            <a:r>
              <a:rPr lang="zh-CN" altLang="en-US"/>
              <a:t> 数据库厂商认为龙架构平台性能潜力大，对未来发展有充分信心，但希望龙芯官方和社区开发者更关注关键运行时库的平台优化工作（尤其是对矢量指令集的利用上）</a:t>
            </a:r>
            <a:endParaRPr lang="zh-CN" altLang="en-US"/>
          </a:p>
          <a:p>
            <a:pPr lvl="1"/>
            <a:r>
              <a:rPr lang="zh-CN" altLang="en-US">
                <a:cs typeface="Arial" panose="020B0604020202020204" pitchFamily="34" charset="0"/>
              </a:rPr>
              <a:t>希望有更统一的场所用于发布各类新闻和最新开发进展</a:t>
            </a:r>
            <a:endParaRPr lang="zh-CN" altLang="en-US"/>
          </a:p>
        </p:txBody>
      </p:sp>
      <p:sp>
        <p:nvSpPr>
          <p:cNvPr id="4" name="文本占位符 3"/>
          <p:cNvSpPr>
            <a:spLocks noGrp="1"/>
          </p:cNvSpPr>
          <p:nvPr>
            <p:ph type="body" idx="10"/>
          </p:nvPr>
        </p:nvSpPr>
        <p:spPr/>
        <p:txBody>
          <a:bodyPr/>
          <a:p>
            <a:endParaRPr lang="zh-CN" alt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《每周</a:t>
            </a:r>
            <a:r>
              <a:rPr lang="zh-CN" altLang="en-US">
                <a:cs typeface="Arial" panose="020B0604020202020204" pitchFamily="34" charset="0"/>
              </a:rPr>
              <a:t>一龙》复活进行时</a:t>
            </a:r>
            <a:endParaRPr lang="zh-CN" altLang="en-US"/>
          </a:p>
        </p:txBody>
      </p:sp>
      <p:sp>
        <p:nvSpPr>
          <p:cNvPr id="3" name="内容占位符 2"/>
          <p:cNvSpPr>
            <a:spLocks noGrp="1"/>
          </p:cNvSpPr>
          <p:nvPr>
            <p:ph idx="1"/>
          </p:nvPr>
        </p:nvSpPr>
        <p:spPr>
          <a:xfrm>
            <a:off x="513999" y="1259762"/>
            <a:ext cx="10424217" cy="4657501"/>
          </a:xfrm>
        </p:spPr>
        <p:txBody>
          <a:bodyPr/>
          <a:p>
            <a:r>
              <a:rPr lang="en-US" altLang="zh-CN" sz="2400"/>
              <a:t>jokerm13 </a:t>
            </a:r>
            <a:r>
              <a:rPr lang="zh-CN" altLang="en-US" sz="2400"/>
              <a:t>正在复活《每周一龙》，每周末发布龙架构上游社区最新动向</a:t>
            </a:r>
            <a:endParaRPr lang="zh-CN" altLang="en-US" sz="2400"/>
          </a:p>
          <a:p>
            <a:pPr lvl="1"/>
            <a:r>
              <a:rPr lang="zh-CN" altLang="en-US" sz="2400"/>
              <a:t>发布平台包括微信公众号“龙芯开发者”、</a:t>
            </a:r>
            <a:r>
              <a:rPr lang="en-US" altLang="zh-CN" sz="2400"/>
              <a:t>Bilibili </a:t>
            </a:r>
            <a:r>
              <a:rPr lang="zh-CN" altLang="en-US" sz="2400"/>
              <a:t>专栏和《咱龙了吗？》站点</a:t>
            </a:r>
            <a:endParaRPr lang="zh-CN" altLang="en-US" sz="2400"/>
          </a:p>
          <a:p>
            <a:pPr lvl="1"/>
            <a:r>
              <a:rPr lang="zh-CN" altLang="en-US" sz="2400"/>
              <a:t>编辑风格和各类流程细节仍在与 </a:t>
            </a:r>
            <a:r>
              <a:rPr lang="en-US" altLang="zh-CN" sz="2400"/>
              <a:t>xen0n </a:t>
            </a:r>
            <a:r>
              <a:rPr lang="zh-CN" altLang="en-US" sz="2400"/>
              <a:t>对接中</a:t>
            </a:r>
            <a:endParaRPr lang="zh-CN" altLang="en-US" sz="2400"/>
          </a:p>
          <a:p>
            <a:pPr lvl="0"/>
            <a:r>
              <a:rPr lang="en-US" altLang="zh-CN" sz="2400"/>
              <a:t>xen0n</a:t>
            </a:r>
            <a:r>
              <a:rPr lang="zh-CN" altLang="en-US" sz="2400"/>
              <a:t> 提出将利用 </a:t>
            </a:r>
            <a:r>
              <a:rPr lang="en-US" altLang="zh-CN" sz="2400"/>
              <a:t>Agentic</a:t>
            </a:r>
            <a:r>
              <a:rPr lang="zh-CN" altLang="en-US" sz="2400"/>
              <a:t> </a:t>
            </a:r>
            <a:r>
              <a:rPr lang="en-US" altLang="zh-CN" sz="2400"/>
              <a:t>AI </a:t>
            </a:r>
            <a:r>
              <a:rPr lang="zh-CN" altLang="en-US" sz="2400"/>
              <a:t>填补之前的《每周一龙》空档期，拭目以待</a:t>
            </a:r>
            <a:endParaRPr lang="zh-CN" altLang="en-US" sz="2400"/>
          </a:p>
        </p:txBody>
      </p:sp>
      <p:sp>
        <p:nvSpPr>
          <p:cNvPr id="4" name="文本占位符 3"/>
          <p:cNvSpPr>
            <a:spLocks noGrp="1"/>
          </p:cNvSpPr>
          <p:nvPr>
            <p:ph type="body" idx="10"/>
          </p:nvPr>
        </p:nvSpPr>
        <p:spPr/>
        <p:txBody>
          <a:bodyPr/>
          <a:p>
            <a:endParaRPr lang="zh-CN" alt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tx1"/>
                </a:solidFill>
                <a:ea typeface="Source Han Sans CN" charset="0"/>
              </a:rPr>
              <a:t>外语双周会</a:t>
            </a:r>
            <a:endParaRPr lang="zh-CN" altLang="en-US">
              <a:ea typeface="Source Han Sans CN" charset="0"/>
            </a:endParaRPr>
          </a:p>
        </p:txBody>
      </p:sp>
      <p:sp>
        <p:nvSpPr>
          <p:cNvPr id="3" name="内容占位符 2"/>
          <p:cNvSpPr>
            <a:spLocks noGrp="1"/>
          </p:cNvSpPr>
          <p:nvPr>
            <p:ph idx="1"/>
          </p:nvPr>
        </p:nvSpPr>
        <p:spPr/>
        <p:txBody>
          <a:bodyPr/>
          <a:p>
            <a:r>
              <a:rPr lang="zh-CN" altLang="en-US" sz="2400"/>
              <a:t>根据俄罗斯社区活动和 </a:t>
            </a:r>
            <a:r>
              <a:rPr lang="en-US" altLang="zh-CN" sz="2400"/>
              <a:t>Tramplin Electronics </a:t>
            </a:r>
            <a:r>
              <a:rPr lang="zh-CN" altLang="en-US" sz="2400"/>
              <a:t>访问期间暴露出的技术沟通不足问题，计划组织外语双周会</a:t>
            </a:r>
            <a:endParaRPr lang="zh-CN" altLang="en-US" sz="2400"/>
          </a:p>
          <a:p>
            <a:pPr lvl="1"/>
            <a:r>
              <a:rPr lang="en-US" altLang="zh-CN" sz="2400"/>
              <a:t>5</a:t>
            </a:r>
            <a:r>
              <a:rPr lang="en-US" altLang="zh-CN" sz="2400">
                <a:cs typeface="Arial" panose="020B0604020202020204" pitchFamily="34" charset="0"/>
              </a:rPr>
              <a:t> </a:t>
            </a:r>
            <a:r>
              <a:rPr lang="zh-CN" altLang="en-US" sz="2400">
                <a:cs typeface="Arial" panose="020B0604020202020204" pitchFamily="34" charset="0"/>
              </a:rPr>
              <a:t>月 </a:t>
            </a:r>
            <a:r>
              <a:rPr lang="en-US" altLang="zh-CN" sz="2400">
                <a:cs typeface="Arial" panose="020B0604020202020204" pitchFamily="34" charset="0"/>
              </a:rPr>
              <a:t>13 </a:t>
            </a:r>
            <a:r>
              <a:rPr lang="zh-CN" altLang="en-US" sz="2400">
                <a:cs typeface="Arial" panose="020B0604020202020204" pitchFamily="34" charset="0"/>
              </a:rPr>
              <a:t>日晚 </a:t>
            </a:r>
            <a:r>
              <a:rPr lang="en-US" altLang="zh-CN" sz="2400">
                <a:cs typeface="Arial" panose="020B0604020202020204" pitchFamily="34" charset="0"/>
              </a:rPr>
              <a:t>9 </a:t>
            </a:r>
            <a:r>
              <a:rPr lang="zh-CN" altLang="en-US" sz="2400">
                <a:cs typeface="Arial" panose="020B0604020202020204" pitchFamily="34" charset="0"/>
              </a:rPr>
              <a:t>时，我们试运行第一期外语双周会</a:t>
            </a:r>
            <a:endParaRPr lang="zh-CN" altLang="en-US" sz="2400">
              <a:cs typeface="Arial" panose="020B0604020202020204" pitchFamily="34" charset="0"/>
            </a:endParaRPr>
          </a:p>
          <a:p>
            <a:pPr lvl="1"/>
            <a:r>
              <a:rPr lang="zh-CN" altLang="en-US" sz="2400">
                <a:cs typeface="Arial" panose="020B0604020202020204" pitchFamily="34" charset="0"/>
              </a:rPr>
              <a:t>为快速起步，第一期将包含双周会和上游动态汇总（综合本幻灯片和《每周一龙》内容），而后直接转入讨论和问答环节</a:t>
            </a:r>
            <a:endParaRPr lang="zh-CN" altLang="en-US" sz="2400">
              <a:cs typeface="Arial" panose="020B0604020202020204" pitchFamily="34" charset="0"/>
            </a:endParaRPr>
          </a:p>
          <a:p>
            <a:pPr lvl="1"/>
            <a:r>
              <a:rPr lang="zh-CN" altLang="en-US" sz="2400">
                <a:cs typeface="Arial" panose="020B0604020202020204" pitchFamily="34" charset="0"/>
              </a:rPr>
              <a:t>后续将与 </a:t>
            </a:r>
            <a:r>
              <a:rPr lang="en-US" altLang="zh-CN" sz="2400">
                <a:cs typeface="Arial" panose="020B0604020202020204" pitchFamily="34" charset="0"/>
              </a:rPr>
              <a:t>ALT Linux</a:t>
            </a:r>
            <a:r>
              <a:rPr lang="zh-CN" altLang="en-US" sz="2400">
                <a:cs typeface="Arial" panose="020B0604020202020204" pitchFamily="34" charset="0"/>
              </a:rPr>
              <a:t>、</a:t>
            </a:r>
            <a:r>
              <a:rPr lang="en-US" altLang="zh-CN" sz="2400">
                <a:cs typeface="Arial" panose="020B0604020202020204" pitchFamily="34" charset="0"/>
              </a:rPr>
              <a:t>Tramplin Electronics</a:t>
            </a:r>
            <a:r>
              <a:rPr lang="zh-CN" altLang="en-US" sz="2400">
                <a:cs typeface="Arial" panose="020B0604020202020204" pitchFamily="34" charset="0"/>
              </a:rPr>
              <a:t>、</a:t>
            </a:r>
            <a:r>
              <a:rPr lang="en-US" altLang="zh-CN" sz="2400">
                <a:cs typeface="Arial" panose="020B0604020202020204" pitchFamily="34" charset="0"/>
              </a:rPr>
              <a:t>Norsi</a:t>
            </a:r>
            <a:r>
              <a:rPr lang="zh-CN" altLang="en-US" sz="2400">
                <a:cs typeface="Arial" panose="020B0604020202020204" pitchFamily="34" charset="0"/>
              </a:rPr>
              <a:t>-</a:t>
            </a:r>
            <a:r>
              <a:rPr lang="en-US" altLang="zh-CN" sz="2400">
                <a:cs typeface="Arial" panose="020B0604020202020204" pitchFamily="34" charset="0"/>
              </a:rPr>
              <a:t>Trans </a:t>
            </a:r>
            <a:r>
              <a:rPr lang="zh-CN" altLang="en-US" sz="2400">
                <a:cs typeface="Arial" panose="020B0604020202020204" pitchFamily="34" charset="0"/>
              </a:rPr>
              <a:t>等</a:t>
            </a:r>
            <a:br>
              <a:rPr lang="zh-CN" altLang="en-US">
                <a:cs typeface="Arial" panose="020B0604020202020204" pitchFamily="34" charset="0"/>
              </a:rPr>
            </a:br>
            <a:r>
              <a:rPr lang="zh-CN" altLang="en-US" sz="2400">
                <a:cs typeface="Arial" panose="020B0604020202020204" pitchFamily="34" charset="0"/>
              </a:rPr>
              <a:t>社区和企业协作，逐步形成讲者群体</a:t>
            </a:r>
            <a:endParaRPr lang="zh-CN" altLang="en-US" sz="2400">
              <a:cs typeface="Arial" panose="020B0604020202020204" pitchFamily="34" charset="0"/>
            </a:endParaRPr>
          </a:p>
          <a:p>
            <a:pPr lvl="0"/>
            <a:r>
              <a:rPr lang="zh-CN" altLang="en-US" sz="2400"/>
              <a:t>外语双周会组织计划</a:t>
            </a:r>
            <a:endParaRPr lang="zh-CN" altLang="en-US" sz="2400"/>
          </a:p>
          <a:p>
            <a:pPr lvl="1"/>
            <a:r>
              <a:rPr lang="zh-CN" altLang="en-US" sz="2400"/>
              <a:t>时间：每次中文双周会后的周三晚 </a:t>
            </a:r>
            <a:r>
              <a:rPr lang="en-US" altLang="zh-CN" sz="2400"/>
              <a:t>9 </a:t>
            </a:r>
            <a:r>
              <a:rPr lang="zh-CN" altLang="en-US" sz="2400"/>
              <a:t>时，莫斯科时间下午 </a:t>
            </a:r>
            <a:r>
              <a:rPr lang="en-US" altLang="zh-CN" sz="2400"/>
              <a:t>4 </a:t>
            </a:r>
            <a:r>
              <a:rPr lang="zh-CN" altLang="en-US" sz="2400"/>
              <a:t>时，</a:t>
            </a:r>
            <a:r>
              <a:rPr lang="zh-CN" altLang="en-US" sz="2400">
                <a:solidFill>
                  <a:schemeClr val="tx1"/>
                </a:solidFill>
                <a:ea typeface="Source Han Sans CN" charset="0"/>
              </a:rPr>
              <a:t>该时间点可以照顾到几乎所有地区的参与者</a:t>
            </a:r>
            <a:endParaRPr lang="zh-CN" altLang="en-US" sz="2400">
              <a:solidFill>
                <a:schemeClr val="tx1"/>
              </a:solidFill>
              <a:ea typeface="Source Han Sans CN" charset="0"/>
            </a:endParaRPr>
          </a:p>
          <a:p>
            <a:pPr lvl="1"/>
            <a:r>
              <a:rPr lang="zh-CN" altLang="en-US">
                <a:solidFill>
                  <a:schemeClr val="tx1"/>
                </a:solidFill>
                <a:ea typeface="Source Han Sans CN" charset="0"/>
              </a:rPr>
              <a:t>语言：英文与俄语（俄语部分按页复述，由俄罗斯社区成员负责）</a:t>
            </a:r>
            <a:endParaRPr lang="zh-CN" altLang="en-US" sz="2400">
              <a:solidFill>
                <a:schemeClr val="tx1"/>
              </a:solidFill>
              <a:ea typeface="Source Han Sans CN" charset="0"/>
            </a:endParaRPr>
          </a:p>
          <a:p>
            <a:pPr lvl="1"/>
            <a:r>
              <a:rPr lang="zh-CN" altLang="en-US" sz="2400">
                <a:solidFill>
                  <a:schemeClr val="tx1"/>
                </a:solidFill>
                <a:ea typeface="Source Han Sans CN" charset="0"/>
              </a:rPr>
              <a:t>平台：</a:t>
            </a:r>
            <a:r>
              <a:rPr lang="en-US" altLang="zh-CN" sz="2400">
                <a:solidFill>
                  <a:schemeClr val="tx1"/>
                </a:solidFill>
                <a:ea typeface="Source Han Sans CN" charset="0"/>
              </a:rPr>
              <a:t>Zoom</a:t>
            </a:r>
            <a:endParaRPr lang="zh-CN" altLang="en-US" sz="2400">
              <a:ea typeface="Source Han Sans CN" charset="0"/>
            </a:endParaRPr>
          </a:p>
        </p:txBody>
      </p:sp>
      <p:sp>
        <p:nvSpPr>
          <p:cNvPr id="4" name="文本占位符 3"/>
          <p:cNvSpPr>
            <a:spLocks noGrp="1"/>
          </p:cNvSpPr>
          <p:nvPr>
            <p:ph type="body" idx="10"/>
          </p:nvPr>
        </p:nvSpPr>
        <p:spPr>
          <a:xfrm>
            <a:off x="1652905" y="6353175"/>
            <a:ext cx="2065542" cy="367665"/>
          </a:xfrm>
        </p:spPr>
        <p:txBody>
          <a:bodyPr/>
          <a:p>
            <a:endParaRPr lang="zh-CN" alt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9" name=""/>
        <p:cNvGrpSpPr/>
        <p:nvPr/>
      </p:nvGrpSpPr>
      <p:grpSpPr/>
      <p:sp>
        <p:nvSpPr>
          <p:cNvPr id="1048607" name="标题 1"/>
          <p:cNvSpPr>
            <a:spLocks noGrp="1"/>
          </p:cNvSpPr>
          <p:nvPr>
            <p:ph type="ctrTitle"/>
          </p:nvPr>
        </p:nvSpPr>
        <p:spPr>
          <a:xfrm>
            <a:off x="2420631" y="2236332"/>
            <a:ext cx="9923769" cy="1229761"/>
          </a:xfrm>
        </p:spPr>
        <p:txBody>
          <a:bodyPr/>
          <a:p>
            <a:r>
              <a:rPr lang="zh-CN" altLang="en-US" sz="7200">
                <a:solidFill>
                  <a:schemeClr val="tx1"/>
                </a:solidFill>
              </a:rPr>
              <a:t>专题报告</a:t>
            </a:r>
            <a:endParaRPr lang="zh-CN" altLang="en-US"/>
          </a:p>
        </p:txBody>
      </p:sp>
      <p:sp>
        <p:nvSpPr>
          <p:cNvPr id="2" name="副标题 1"/>
          <p:cNvSpPr/>
          <p:nvPr>
            <p:ph type="subTitle" idx="1"/>
          </p:nvPr>
        </p:nvSpPr>
        <p:spPr>
          <a:xfrm>
            <a:off x="2420684" y="3294697"/>
            <a:ext cx="7044066" cy="497923"/>
          </a:xfrm>
        </p:spPr>
        <p:txBody>
          <a:bodyPr/>
          <a:p>
            <a:r>
              <a:rPr lang="zh-CN" altLang="en-US" sz="2800"/>
              <a:t>技术验证：龙架构设备支持程序设计竞赛</a:t>
            </a:r>
            <a:endParaRPr lang="zh-CN" altLang="en-US" sz="2800"/>
          </a:p>
        </p:txBody>
      </p:sp>
      <p:sp>
        <p:nvSpPr>
          <p:cNvPr id="1048609" name="文本占位符 3"/>
          <p:cNvSpPr>
            <a:spLocks noGrp="1"/>
          </p:cNvSpPr>
          <p:nvPr>
            <p:ph type="body" idx="10"/>
          </p:nvPr>
        </p:nvSpPr>
        <p:spPr>
          <a:xfrm>
            <a:off x="1652905" y="6353175"/>
            <a:ext cx="2215247" cy="367665"/>
          </a:xfrm>
        </p:spPr>
        <p:txBody>
          <a:bodyPr/>
          <a:p>
            <a:endParaRPr lang="zh-CN" alt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标题 4"/>
          <p:cNvSpPr>
            <a:spLocks noGrp="1"/>
          </p:cNvSpPr>
          <p:nvPr>
            <p:ph type="title"/>
          </p:nvPr>
        </p:nvSpPr>
        <p:spPr>
          <a:xfrm>
            <a:off x="514049" y="442081"/>
            <a:ext cx="9814402" cy="758458"/>
          </a:xfrm>
        </p:spPr>
        <p:txBody>
          <a:bodyPr/>
          <a:p>
            <a:r>
              <a:rPr lang="zh-CN" altLang="en-US">
                <a:ea typeface="Source Han Sans CN" charset="0"/>
              </a:rPr>
              <a:t>龙架构设备支持程序设计竞赛技术验证</a:t>
            </a:r>
            <a:endParaRPr lang="zh-CN" altLang="en-US">
              <a:ea typeface="Source Han Sans CN" charset="0"/>
            </a:endParaRPr>
          </a:p>
        </p:txBody>
      </p:sp>
      <p:sp>
        <p:nvSpPr>
          <p:cNvPr id="6" name="内容占位符 5"/>
          <p:cNvSpPr>
            <a:spLocks noGrp="1"/>
          </p:cNvSpPr>
          <p:nvPr>
            <p:ph idx="1"/>
          </p:nvPr>
        </p:nvSpPr>
        <p:spPr/>
        <p:txBody>
          <a:bodyPr/>
          <a:p>
            <a:r>
              <a:rPr lang="zh-CN" altLang="en-US"/>
              <a:t>在</a:t>
            </a:r>
            <a:r>
              <a:rPr lang="zh-CN" altLang="en-US">
                <a:cs typeface="Arial" panose="020B0604020202020204" pitchFamily="34" charset="0"/>
              </a:rPr>
              <a:t> </a:t>
            </a:r>
            <a:r>
              <a:rPr lang="en-US" altLang="zh-CN">
                <a:cs typeface="Arial" panose="020B0604020202020204" pitchFamily="34" charset="0"/>
              </a:rPr>
              <a:t>2026 </a:t>
            </a:r>
            <a:r>
              <a:rPr lang="zh-CN" altLang="en-US">
                <a:cs typeface="Arial" panose="020B0604020202020204" pitchFamily="34" charset="0"/>
              </a:rPr>
              <a:t>年西安电子科技大学程序设计竞赛中（</a:t>
            </a:r>
            <a:r>
              <a:rPr lang="en-US" altLang="zh-CN">
                <a:cs typeface="Arial" panose="020B0604020202020204" pitchFamily="34" charset="0"/>
              </a:rPr>
              <a:t>4 </a:t>
            </a:r>
            <a:r>
              <a:rPr lang="zh-CN" altLang="en-US">
                <a:cs typeface="Arial" panose="020B0604020202020204" pitchFamily="34" charset="0"/>
              </a:rPr>
              <a:t>月 </a:t>
            </a:r>
            <a:r>
              <a:rPr lang="en-US" altLang="zh-CN">
                <a:cs typeface="Arial" panose="020B0604020202020204" pitchFamily="34" charset="0"/>
              </a:rPr>
              <a:t>15 </a:t>
            </a:r>
            <a:r>
              <a:rPr lang="zh-CN" altLang="en-US">
                <a:cs typeface="Arial" panose="020B0604020202020204" pitchFamily="34" charset="0"/>
              </a:rPr>
              <a:t>- </a:t>
            </a:r>
            <a:r>
              <a:rPr lang="en-US" altLang="zh-CN">
                <a:cs typeface="Arial" panose="020B0604020202020204" pitchFamily="34" charset="0"/>
              </a:rPr>
              <a:t>24 </a:t>
            </a:r>
            <a:r>
              <a:rPr lang="zh-CN" altLang="en-US">
                <a:cs typeface="Arial" panose="020B0604020202020204" pitchFamily="34" charset="0"/>
              </a:rPr>
              <a:t>日网络预选赛，</a:t>
            </a:r>
            <a:r>
              <a:rPr lang="en-US" altLang="zh-CN">
                <a:cs typeface="Arial" panose="020B0604020202020204" pitchFamily="34" charset="0"/>
              </a:rPr>
              <a:t>4 </a:t>
            </a:r>
            <a:r>
              <a:rPr lang="zh-CN" altLang="en-US">
                <a:cs typeface="Arial" panose="020B0604020202020204" pitchFamily="34" charset="0"/>
              </a:rPr>
              <a:t>月 </a:t>
            </a:r>
            <a:r>
              <a:rPr lang="en-US" altLang="zh-CN">
                <a:cs typeface="Arial" panose="020B0604020202020204" pitchFamily="34" charset="0"/>
              </a:rPr>
              <a:t>25 </a:t>
            </a:r>
            <a:r>
              <a:rPr lang="zh-CN" altLang="en-US">
                <a:cs typeface="Arial" panose="020B0604020202020204" pitchFamily="34" charset="0"/>
              </a:rPr>
              <a:t>日决赛）开展了使用龙架构设备支持程序设计竞赛的技术验证</a:t>
            </a:r>
            <a:endParaRPr lang="zh-CN" altLang="en-US">
              <a:cs typeface="Arial" panose="020B0604020202020204" pitchFamily="34" charset="0"/>
            </a:endParaRPr>
          </a:p>
          <a:p>
            <a:r>
              <a:rPr lang="zh-CN" altLang="en-US">
                <a:cs typeface="Arial" panose="020B0604020202020204" pitchFamily="34" charset="0"/>
              </a:rPr>
              <a:t>指导性原则：</a:t>
            </a:r>
            <a:r>
              <a:rPr lang="zh-CN" altLang="en-US" b="1">
                <a:cs typeface="Arial" panose="020B0604020202020204" pitchFamily="34" charset="0"/>
              </a:rPr>
              <a:t>竞赛的顺利进行绝不能向任何其他需求让步</a:t>
            </a:r>
            <a:endParaRPr lang="zh-CN" altLang="en-US" b="1"/>
          </a:p>
        </p:txBody>
      </p:sp>
      <p:sp>
        <p:nvSpPr>
          <p:cNvPr id="7" name="文本占位符 6"/>
          <p:cNvSpPr>
            <a:spLocks noGrp="1"/>
          </p:cNvSpPr>
          <p:nvPr>
            <p:ph type="body" idx="10"/>
          </p:nvPr>
        </p:nvSpPr>
        <p:spPr/>
        <p:txBody>
          <a:bodyPr/>
          <a:p>
            <a:endParaRPr lang="zh-CN" alt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评测</a:t>
            </a:r>
            <a:r>
              <a:rPr lang="zh-CN" altLang="en-US">
                <a:cs typeface="Arial" panose="020B0604020202020204" pitchFamily="34" charset="0"/>
              </a:rPr>
              <a:t>系统组成</a:t>
            </a:r>
            <a:endParaRPr lang="zh-CN" altLang="en-US"/>
          </a:p>
        </p:txBody>
      </p:sp>
      <p:sp>
        <p:nvSpPr>
          <p:cNvPr id="3" name="内容占位符 2"/>
          <p:cNvSpPr>
            <a:spLocks noGrp="1"/>
          </p:cNvSpPr>
          <p:nvPr>
            <p:ph idx="1"/>
          </p:nvPr>
        </p:nvSpPr>
        <p:spPr>
          <a:xfrm>
            <a:off x="513999" y="1259762"/>
            <a:ext cx="5752090" cy="4657501"/>
          </a:xfrm>
        </p:spPr>
        <p:txBody>
          <a:bodyPr/>
          <a:p>
            <a:r>
              <a:rPr lang="en-US" altLang="zh-CN"/>
              <a:t>1</a:t>
            </a:r>
            <a:r>
              <a:rPr lang="en-US" altLang="zh-CN">
                <a:cs typeface="Arial" panose="020B0604020202020204" pitchFamily="34" charset="0"/>
              </a:rPr>
              <a:t> </a:t>
            </a:r>
            <a:r>
              <a:rPr lang="zh-CN" altLang="en-US">
                <a:cs typeface="Arial" panose="020B0604020202020204" pitchFamily="34" charset="0"/>
              </a:rPr>
              <a:t>台 </a:t>
            </a:r>
            <a:r>
              <a:rPr lang="en-US" altLang="zh-CN">
                <a:cs typeface="Arial" panose="020B0604020202020204" pitchFamily="34" charset="0"/>
              </a:rPr>
              <a:t>AC612A0 </a:t>
            </a:r>
            <a:r>
              <a:rPr lang="zh-CN" altLang="en-US">
                <a:cs typeface="Arial" panose="020B0604020202020204" pitchFamily="34" charset="0"/>
              </a:rPr>
              <a:t>服务器 </a:t>
            </a:r>
            <a:r>
              <a:rPr lang="en-US" altLang="zh-CN">
                <a:cs typeface="Arial" panose="020B0604020202020204" pitchFamily="34" charset="0"/>
              </a:rPr>
              <a:t>(3C6000/S) </a:t>
            </a:r>
            <a:r>
              <a:rPr lang="zh-CN" altLang="en-US">
                <a:cs typeface="Arial" panose="020B0604020202020204" pitchFamily="34" charset="0"/>
              </a:rPr>
              <a:t>运行 </a:t>
            </a:r>
            <a:r>
              <a:rPr lang="en-US" altLang="zh-CN">
                <a:cs typeface="Arial" panose="020B0604020202020204" pitchFamily="34" charset="0"/>
              </a:rPr>
              <a:t>DOMserver</a:t>
            </a:r>
            <a:endParaRPr lang="en-US" altLang="zh-CN">
              <a:cs typeface="Arial" panose="020B0604020202020204" pitchFamily="34" charset="0"/>
            </a:endParaRPr>
          </a:p>
          <a:p>
            <a:r>
              <a:rPr lang="en-US" altLang="zh-CN">
                <a:cs typeface="Arial" panose="020B0604020202020204" pitchFamily="34" charset="0"/>
              </a:rPr>
              <a:t>10 </a:t>
            </a:r>
            <a:r>
              <a:rPr lang="zh-CN" altLang="en-US">
                <a:cs typeface="Arial" panose="020B0604020202020204" pitchFamily="34" charset="0"/>
              </a:rPr>
              <a:t>台中科云 </a:t>
            </a:r>
            <a:r>
              <a:rPr lang="en-US" altLang="zh-CN">
                <a:cs typeface="Arial" panose="020B0604020202020204" pitchFamily="34" charset="0"/>
              </a:rPr>
              <a:t>3A6000 </a:t>
            </a:r>
            <a:r>
              <a:rPr lang="zh-CN" altLang="en-US">
                <a:cs typeface="Arial" panose="020B0604020202020204" pitchFamily="34" charset="0"/>
              </a:rPr>
              <a:t>盒子运行 </a:t>
            </a:r>
            <a:r>
              <a:rPr lang="en-US" altLang="zh-CN">
                <a:cs typeface="Arial" panose="020B0604020202020204" pitchFamily="34" charset="0"/>
              </a:rPr>
              <a:t>Judgehost</a:t>
            </a:r>
            <a:endParaRPr lang="en-US" altLang="zh-CN">
              <a:cs typeface="Arial" panose="020B0604020202020204" pitchFamily="34" charset="0"/>
            </a:endParaRPr>
          </a:p>
          <a:p>
            <a:pPr lvl="1"/>
            <a:r>
              <a:rPr lang="en-US" altLang="zh-CN">
                <a:cs typeface="Arial" panose="020B0604020202020204" pitchFamily="34" charset="0"/>
              </a:rPr>
              <a:t>Judgehost </a:t>
            </a:r>
            <a:r>
              <a:rPr lang="zh-CN" altLang="en-US">
                <a:cs typeface="Arial" panose="020B0604020202020204" pitchFamily="34" charset="0"/>
              </a:rPr>
              <a:t>实例将选手提交的代码放在带资源限制的沙箱中编译并运行，之后检查输出是否正确</a:t>
            </a:r>
            <a:endParaRPr lang="en-US" altLang="zh-CN">
              <a:cs typeface="Arial" panose="020B0604020202020204" pitchFamily="34" charset="0"/>
            </a:endParaRPr>
          </a:p>
          <a:p>
            <a:pPr lvl="1"/>
            <a:r>
              <a:rPr lang="zh-CN" altLang="en-US">
                <a:cs typeface="Arial" panose="020B0604020202020204" pitchFamily="34" charset="0"/>
              </a:rPr>
              <a:t>每台机器仅运行一个 </a:t>
            </a:r>
            <a:r>
              <a:rPr lang="en-US" altLang="zh-CN">
                <a:cs typeface="Arial" panose="020B0604020202020204" pitchFamily="34" charset="0"/>
              </a:rPr>
              <a:t>Judgehost </a:t>
            </a:r>
            <a:r>
              <a:rPr lang="zh-CN" altLang="en-US">
                <a:cs typeface="Arial" panose="020B0604020202020204" pitchFamily="34" charset="0"/>
              </a:rPr>
              <a:t>实例，以避免多个选手程序同时运行时可能产生的内存总线拥塞问题</a:t>
            </a:r>
            <a:endParaRPr lang="zh-CN" altLang="en-US"/>
          </a:p>
        </p:txBody>
      </p:sp>
      <p:sp>
        <p:nvSpPr>
          <p:cNvPr id="4" name="文本占位符 3"/>
          <p:cNvSpPr>
            <a:spLocks noGrp="1"/>
          </p:cNvSpPr>
          <p:nvPr>
            <p:ph type="body" idx="10"/>
          </p:nvPr>
        </p:nvSpPr>
        <p:spPr/>
        <p:txBody>
          <a:bodyPr/>
          <a:p>
            <a:endParaRPr lang="zh-CN" altLang="en-US"/>
          </a:p>
        </p:txBody>
      </p:sp>
      <p:pic>
        <p:nvPicPr>
          <p:cNvPr id="5" name="图片 4" descr="post_object_image_66402225"/>
          <p:cNvPicPr>
            <a:picLocks noChangeAspect="1"/>
          </p:cNvPicPr>
          <p:nvPr/>
        </p:nvPicPr>
        <p:blipFill>
          <a:blip r:embed="rId1"/>
          <a:srcRect l="13873"/>
          <a:stretch>
            <a:fillRect/>
          </a:stretch>
        </p:blipFill>
        <p:spPr>
          <a:xfrm>
            <a:off x="6368416" y="1358716"/>
            <a:ext cx="5504594" cy="480060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将</a:t>
            </a:r>
            <a:r>
              <a:rPr lang="zh-CN" altLang="en-US">
                <a:cs typeface="Arial" panose="020B0604020202020204" pitchFamily="34" charset="0"/>
              </a:rPr>
              <a:t> </a:t>
            </a:r>
            <a:r>
              <a:rPr lang="en-US" altLang="zh-CN">
                <a:cs typeface="Arial" panose="020B0604020202020204" pitchFamily="34" charset="0"/>
              </a:rPr>
              <a:t>DOMserver </a:t>
            </a:r>
            <a:r>
              <a:rPr lang="zh-CN" altLang="en-US">
                <a:cs typeface="Arial" panose="020B0604020202020204" pitchFamily="34" charset="0"/>
              </a:rPr>
              <a:t>部署到 </a:t>
            </a:r>
            <a:r>
              <a:rPr lang="en-US" altLang="zh-CN">
                <a:cs typeface="Arial" panose="020B0604020202020204" pitchFamily="34" charset="0"/>
              </a:rPr>
              <a:t>AOSC OS</a:t>
            </a:r>
            <a:endParaRPr lang="zh-CN" altLang="en-US"/>
          </a:p>
        </p:txBody>
      </p:sp>
      <p:sp>
        <p:nvSpPr>
          <p:cNvPr id="3" name="内容占位符 2"/>
          <p:cNvSpPr>
            <a:spLocks noGrp="1"/>
          </p:cNvSpPr>
          <p:nvPr>
            <p:ph idx="1"/>
          </p:nvPr>
        </p:nvSpPr>
        <p:spPr>
          <a:xfrm>
            <a:off x="513999" y="1259762"/>
            <a:ext cx="10321907" cy="4657501"/>
          </a:xfrm>
        </p:spPr>
        <p:txBody>
          <a:bodyPr/>
          <a:p>
            <a:r>
              <a:rPr lang="zh-CN" altLang="en-US" sz="2400"/>
              <a:t>上游建议的部署环境是 </a:t>
            </a:r>
            <a:r>
              <a:rPr lang="en-US" altLang="zh-CN" sz="2400"/>
              <a:t>Debian </a:t>
            </a:r>
            <a:r>
              <a:rPr lang="zh-CN" altLang="en-US" sz="2400"/>
              <a:t>或者 </a:t>
            </a:r>
            <a:r>
              <a:rPr lang="en-US" altLang="zh-CN" sz="2400"/>
              <a:t>Ubuntu</a:t>
            </a:r>
            <a:r>
              <a:rPr lang="zh-CN" altLang="en-US" sz="2400"/>
              <a:t>，但是在龙架构上前者很难用，后者不存在</a:t>
            </a:r>
            <a:endParaRPr lang="zh-CN" altLang="en-US" sz="2400"/>
          </a:p>
          <a:p>
            <a:pPr lvl="1"/>
            <a:r>
              <a:rPr lang="zh-CN" altLang="en-US" sz="2400"/>
              <a:t>于是只好违反“</a:t>
            </a:r>
            <a:r>
              <a:rPr lang="zh-CN" altLang="en-US" sz="2400">
                <a:hlinkClick r:id="rId1"/>
              </a:rPr>
              <a:t>不建议使用 </a:t>
            </a:r>
            <a:r>
              <a:rPr lang="en-US" altLang="zh-CN" sz="2400">
                <a:hlinkClick r:id="rId1"/>
              </a:rPr>
              <a:t>AOSC OS </a:t>
            </a:r>
            <a:r>
              <a:rPr lang="zh-CN" altLang="en-US" sz="2400">
                <a:hlinkClick r:id="rId1"/>
              </a:rPr>
              <a:t>的场合</a:t>
            </a:r>
            <a:r>
              <a:rPr lang="zh-CN" altLang="en-US" sz="2400"/>
              <a:t>”文档，将 </a:t>
            </a:r>
            <a:r>
              <a:rPr lang="en-US" altLang="zh-CN" sz="2400"/>
              <a:t>DOMserver</a:t>
            </a:r>
            <a:br>
              <a:rPr lang="en-US" altLang="zh-CN"/>
            </a:br>
            <a:r>
              <a:rPr lang="zh-CN" altLang="en-US" sz="2400"/>
              <a:t>部署到 </a:t>
            </a:r>
            <a:r>
              <a:rPr lang="en-US" altLang="zh-CN" sz="2400"/>
              <a:t>AOSC OS </a:t>
            </a:r>
            <a:r>
              <a:rPr lang="zh-CN" altLang="en-US" sz="2400"/>
              <a:t>上</a:t>
            </a:r>
            <a:endParaRPr lang="zh-CN" altLang="en-US" sz="2400"/>
          </a:p>
          <a:p>
            <a:r>
              <a:rPr lang="zh-CN" altLang="en-US" sz="2400"/>
              <a:t>需要</a:t>
            </a:r>
            <a:r>
              <a:rPr lang="zh-CN" altLang="en-US" sz="2400">
                <a:hlinkClick r:id="rId2"/>
              </a:rPr>
              <a:t>增补</a:t>
            </a:r>
            <a:r>
              <a:rPr lang="zh-CN" altLang="en-US" sz="2400"/>
              <a:t>依赖项 </a:t>
            </a:r>
            <a:r>
              <a:rPr lang="en-US" altLang="zh-CN" sz="2400"/>
              <a:t>php</a:t>
            </a:r>
            <a:r>
              <a:rPr lang="zh-CN" altLang="en-US" sz="2400"/>
              <a:t>-</a:t>
            </a:r>
            <a:r>
              <a:rPr lang="en-US" altLang="zh-CN" sz="2400"/>
              <a:t>ds</a:t>
            </a:r>
            <a:endParaRPr lang="zh-CN" altLang="en-US" sz="2400"/>
          </a:p>
          <a:p>
            <a:r>
              <a:rPr lang="zh-CN" altLang="en-US" sz="2400"/>
              <a:t>据 </a:t>
            </a:r>
            <a:r>
              <a:rPr lang="en-US" altLang="zh-CN" sz="2400"/>
              <a:t>2025 </a:t>
            </a:r>
            <a:r>
              <a:rPr lang="zh-CN" altLang="en-US" sz="2400"/>
              <a:t>年 </a:t>
            </a:r>
            <a:r>
              <a:rPr lang="en-US" altLang="zh-CN" sz="2400"/>
              <a:t>ICPC </a:t>
            </a:r>
            <a:r>
              <a:rPr lang="zh-CN" altLang="en-US" sz="2400"/>
              <a:t>区域赛西安站技术组反馈，</a:t>
            </a:r>
            <a:r>
              <a:rPr lang="en-US" altLang="zh-CN" sz="2400"/>
              <a:t>DOMserver </a:t>
            </a:r>
            <a:r>
              <a:rPr lang="zh-CN" altLang="en-US" sz="2400"/>
              <a:t>默认使用数据库存 </a:t>
            </a:r>
            <a:r>
              <a:rPr lang="en-US" altLang="zh-CN" sz="2400"/>
              <a:t>PHP session</a:t>
            </a:r>
            <a:r>
              <a:rPr lang="zh-CN" altLang="en-US" sz="2400"/>
              <a:t>，会引起严重的性能问题（在 </a:t>
            </a:r>
            <a:r>
              <a:rPr lang="en-US" altLang="zh-CN" sz="2400"/>
              <a:t>9.0 </a:t>
            </a:r>
            <a:r>
              <a:rPr lang="zh-CN" altLang="en-US" sz="2400"/>
              <a:t>版本后 </a:t>
            </a:r>
            <a:r>
              <a:rPr lang="zh-CN" altLang="en-US" sz="2400">
                <a:solidFill>
                  <a:schemeClr val="tx1"/>
                </a:solidFill>
                <a:ea typeface="Source Han Sans CN" charset="0"/>
              </a:rPr>
              <a:t>REST</a:t>
            </a:r>
            <a:r>
              <a:rPr lang="en-US" altLang="zh-CN" sz="2400"/>
              <a:t> API </a:t>
            </a:r>
            <a:r>
              <a:rPr lang="zh-CN" altLang="en-US" sz="2400"/>
              <a:t>访问</a:t>
            </a:r>
            <a:br>
              <a:rPr lang="zh-CN" altLang="en-US" sz="2400"/>
            </a:br>
            <a:r>
              <a:rPr lang="zh-CN" altLang="en-US" sz="2400"/>
              <a:t>也会创建 </a:t>
            </a:r>
            <a:r>
              <a:rPr lang="en-US" altLang="zh-CN" sz="2400"/>
              <a:t>session</a:t>
            </a:r>
            <a:r>
              <a:rPr lang="zh-CN" altLang="en-US" sz="2400"/>
              <a:t>，导致此问题进一步恶化），</a:t>
            </a:r>
            <a:r>
              <a:rPr lang="zh-CN" altLang="en-US" sz="2400">
                <a:hlinkClick r:id="rId3"/>
              </a:rPr>
              <a:t>建议</a:t>
            </a:r>
            <a:r>
              <a:rPr lang="zh-CN" altLang="en-US" sz="2400"/>
              <a:t>改用 </a:t>
            </a:r>
            <a:r>
              <a:rPr lang="en-US" altLang="zh-CN" sz="2400"/>
              <a:t>Redis </a:t>
            </a:r>
            <a:r>
              <a:rPr lang="zh-CN" altLang="en-US" sz="2400"/>
              <a:t>存 </a:t>
            </a:r>
            <a:r>
              <a:rPr lang="en-US" altLang="zh-CN" sz="2400"/>
              <a:t>session</a:t>
            </a:r>
            <a:endParaRPr lang="en-US" altLang="zh-CN" sz="2400"/>
          </a:p>
          <a:p>
            <a:pPr lvl="1"/>
            <a:r>
              <a:rPr lang="zh-CN" altLang="en-US" sz="2400"/>
              <a:t>于是给 </a:t>
            </a:r>
            <a:r>
              <a:rPr lang="en-US" altLang="zh-CN" sz="2400"/>
              <a:t>AOSC OS </a:t>
            </a:r>
            <a:r>
              <a:rPr lang="zh-CN" altLang="en-US" sz="2400">
                <a:hlinkClick r:id="rId4"/>
              </a:rPr>
              <a:t>增补</a:t>
            </a:r>
            <a:r>
              <a:rPr lang="zh-CN" altLang="en-US" sz="2400"/>
              <a:t> </a:t>
            </a:r>
            <a:r>
              <a:rPr lang="en-US" altLang="zh-CN" sz="2400"/>
              <a:t>php</a:t>
            </a:r>
            <a:r>
              <a:rPr lang="zh-CN" altLang="en-US" sz="2400"/>
              <a:t>-</a:t>
            </a:r>
            <a:r>
              <a:rPr lang="en-US" altLang="zh-CN" sz="2400"/>
              <a:t>redis </a:t>
            </a:r>
            <a:r>
              <a:rPr lang="zh-CN" altLang="en-US" sz="2400"/>
              <a:t>软件包，顺便</a:t>
            </a:r>
            <a:r>
              <a:rPr lang="zh-CN" altLang="en-US" sz="2400">
                <a:hlinkClick r:id="rId5"/>
              </a:rPr>
              <a:t>修</a:t>
            </a:r>
            <a:r>
              <a:rPr lang="zh-CN" altLang="en-US" sz="2400"/>
              <a:t>了 </a:t>
            </a:r>
            <a:r>
              <a:rPr lang="en-US" altLang="zh-CN" sz="2400"/>
              <a:t>Redis </a:t>
            </a:r>
            <a:r>
              <a:rPr lang="zh-CN" altLang="en-US" sz="2400"/>
              <a:t>的配置问题</a:t>
            </a:r>
            <a:endParaRPr lang="zh-CN" altLang="en-US" sz="2400"/>
          </a:p>
          <a:p>
            <a:endParaRPr lang="zh-CN" altLang="en-US" sz="2400"/>
          </a:p>
          <a:p>
            <a:endParaRPr lang="zh-CN" altLang="en-US" sz="2400"/>
          </a:p>
        </p:txBody>
      </p:sp>
      <p:sp>
        <p:nvSpPr>
          <p:cNvPr id="4" name="文本占位符 3"/>
          <p:cNvSpPr>
            <a:spLocks noGrp="1"/>
          </p:cNvSpPr>
          <p:nvPr>
            <p:ph type="body" idx="10"/>
          </p:nvPr>
        </p:nvSpPr>
        <p:spPr/>
        <p:txBody>
          <a:bodyPr/>
          <a:p>
            <a:endParaRPr lang="zh-CN"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9" name=""/>
        <p:cNvGrpSpPr/>
        <p:nvPr/>
      </p:nvGrpSpPr>
      <p:grpSpPr/>
      <p:sp>
        <p:nvSpPr>
          <p:cNvPr id="1048607" name="标题 1"/>
          <p:cNvSpPr>
            <a:spLocks noGrp="1"/>
          </p:cNvSpPr>
          <p:nvPr>
            <p:ph type="ctrTitle"/>
          </p:nvPr>
        </p:nvSpPr>
        <p:spPr>
          <a:xfrm>
            <a:off x="2420631" y="2236332"/>
            <a:ext cx="9923769" cy="1229761"/>
          </a:xfrm>
        </p:spPr>
        <p:txBody>
          <a:bodyPr/>
          <a:p>
            <a:r>
              <a:rPr lang="zh-CN" altLang="en-US" sz="7200">
                <a:solidFill>
                  <a:schemeClr val="tx1"/>
                </a:solidFill>
                <a:ea typeface="Source Han Sans CN" charset="0"/>
              </a:rPr>
              <a:t>会前注意事项</a:t>
            </a:r>
            <a:endParaRPr lang="zh-CN" altLang="en-US"/>
          </a:p>
        </p:txBody>
      </p:sp>
      <p:sp>
        <p:nvSpPr>
          <p:cNvPr id="2" name="副标题 1"/>
          <p:cNvSpPr/>
          <p:nvPr>
            <p:ph type="subTitle" idx="1"/>
          </p:nvPr>
        </p:nvSpPr>
        <p:spPr>
          <a:xfrm>
            <a:off x="2420684" y="3294697"/>
            <a:ext cx="4418126" cy="497923"/>
          </a:xfrm>
        </p:spPr>
        <p:txBody>
          <a:bodyPr/>
          <a:p>
            <a:endParaRPr lang="zh-CN" altLang="en-US" sz="3600"/>
          </a:p>
        </p:txBody>
      </p:sp>
      <p:sp>
        <p:nvSpPr>
          <p:cNvPr id="1048609" name="文本占位符 3"/>
          <p:cNvSpPr>
            <a:spLocks noGrp="1"/>
          </p:cNvSpPr>
          <p:nvPr>
            <p:ph type="body" idx="10"/>
          </p:nvPr>
        </p:nvSpPr>
        <p:spPr>
          <a:xfrm>
            <a:off x="1652905" y="6353175"/>
            <a:ext cx="2215247" cy="367665"/>
          </a:xfrm>
        </p:spPr>
        <p:txBody>
          <a:bodyPr/>
          <a:p>
            <a:endParaRPr lang="zh-CN" alt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将 </a:t>
            </a:r>
            <a:r>
              <a:rPr lang="en-US" altLang="zh-CN"/>
              <a:t>DOMserver </a:t>
            </a:r>
            <a:r>
              <a:rPr lang="zh-CN" altLang="en-US"/>
              <a:t>部署到 </a:t>
            </a:r>
            <a:r>
              <a:rPr lang="en-US" altLang="zh-CN"/>
              <a:t>AOSC OS</a:t>
            </a:r>
            <a:endParaRPr lang="zh-CN" altLang="en-US"/>
          </a:p>
        </p:txBody>
      </p:sp>
      <p:sp>
        <p:nvSpPr>
          <p:cNvPr id="3" name="内容占位符 2"/>
          <p:cNvSpPr>
            <a:spLocks noGrp="1"/>
          </p:cNvSpPr>
          <p:nvPr>
            <p:ph idx="1"/>
          </p:nvPr>
        </p:nvSpPr>
        <p:spPr>
          <a:xfrm>
            <a:off x="513999" y="1259762"/>
            <a:ext cx="10066134" cy="4657501"/>
          </a:xfrm>
        </p:spPr>
        <p:txBody>
          <a:bodyPr/>
          <a:p>
            <a:r>
              <a:rPr lang="zh-CN" altLang="en-US" sz="2400"/>
              <a:t>在配置 </a:t>
            </a:r>
            <a:r>
              <a:rPr lang="en-US" altLang="zh-CN" sz="2400"/>
              <a:t>DOMserver </a:t>
            </a:r>
            <a:r>
              <a:rPr lang="zh-CN" altLang="en-US" sz="2400"/>
              <a:t>时，需要加入 --</a:t>
            </a:r>
            <a:r>
              <a:rPr lang="en-US" altLang="zh-CN" sz="2400"/>
              <a:t>with</a:t>
            </a:r>
            <a:r>
              <a:rPr lang="zh-CN" altLang="en-US" sz="2400"/>
              <a:t>-</a:t>
            </a:r>
            <a:r>
              <a:rPr lang="en-US" altLang="zh-CN" sz="2400"/>
              <a:t>webserver</a:t>
            </a:r>
            <a:r>
              <a:rPr lang="zh-CN" altLang="en-US" sz="2400"/>
              <a:t>-</a:t>
            </a:r>
            <a:r>
              <a:rPr lang="en-US" altLang="zh-CN" sz="2400"/>
              <a:t>group</a:t>
            </a:r>
            <a:r>
              <a:rPr lang="zh-CN" altLang="en-US" sz="2400"/>
              <a:t>=</a:t>
            </a:r>
            <a:r>
              <a:rPr lang="en-US" altLang="zh-CN" sz="2400"/>
              <a:t>http </a:t>
            </a:r>
            <a:r>
              <a:rPr lang="zh-CN" altLang="en-US" sz="2400"/>
              <a:t>选项</a:t>
            </a:r>
            <a:endParaRPr lang="zh-CN" altLang="en-US" sz="2400"/>
          </a:p>
          <a:p>
            <a:pPr lvl="1"/>
            <a:r>
              <a:rPr lang="zh-CN" altLang="en-US" sz="2400"/>
              <a:t>上游的配置脚本会逐个尝试 </a:t>
            </a:r>
            <a:r>
              <a:rPr lang="en-US" altLang="zh-CN" sz="2400"/>
              <a:t>www</a:t>
            </a:r>
            <a:r>
              <a:rPr lang="zh-CN" altLang="en-US" sz="2400"/>
              <a:t>-</a:t>
            </a:r>
            <a:r>
              <a:rPr lang="en-US" altLang="zh-CN" sz="2400"/>
              <a:t>data, apache, httpd, nginx </a:t>
            </a:r>
            <a:r>
              <a:rPr lang="zh-CN" altLang="en-US" sz="2400"/>
              <a:t>组，</a:t>
            </a:r>
            <a:r>
              <a:rPr lang="en-US" altLang="zh-CN" sz="2400"/>
              <a:t>AOSC OS </a:t>
            </a:r>
            <a:r>
              <a:rPr lang="zh-CN" altLang="en-US" sz="2400"/>
              <a:t>没有 </a:t>
            </a:r>
            <a:r>
              <a:rPr lang="en-US" altLang="zh-CN" sz="2400"/>
              <a:t>www</a:t>
            </a:r>
            <a:r>
              <a:rPr lang="zh-CN" altLang="en-US" sz="2400"/>
              <a:t>-</a:t>
            </a:r>
            <a:r>
              <a:rPr lang="en-US" altLang="zh-CN" sz="2400"/>
              <a:t>data </a:t>
            </a:r>
            <a:r>
              <a:rPr lang="zh-CN" altLang="en-US" sz="2400"/>
              <a:t>组，所以会找到 </a:t>
            </a:r>
            <a:r>
              <a:rPr lang="en-US" altLang="zh-CN" sz="2400"/>
              <a:t>apache </a:t>
            </a:r>
            <a:r>
              <a:rPr lang="zh-CN" altLang="en-US" sz="2400"/>
              <a:t>组，但我们要使用效率更高的 </a:t>
            </a:r>
            <a:r>
              <a:rPr lang="en-US" altLang="zh-CN" sz="2400"/>
              <a:t>nginx</a:t>
            </a:r>
            <a:r>
              <a:rPr lang="zh-CN" altLang="en-US" sz="2400"/>
              <a:t>，而 </a:t>
            </a:r>
            <a:r>
              <a:rPr lang="en-US" altLang="zh-CN" sz="2400"/>
              <a:t>AOSC OS </a:t>
            </a:r>
            <a:r>
              <a:rPr lang="zh-CN" altLang="en-US" sz="2400"/>
              <a:t>上 </a:t>
            </a:r>
            <a:r>
              <a:rPr lang="en-US" altLang="zh-CN" sz="2400"/>
              <a:t>nginx </a:t>
            </a:r>
            <a:r>
              <a:rPr lang="zh-CN" altLang="en-US" sz="2400"/>
              <a:t>使用了 </a:t>
            </a:r>
            <a:r>
              <a:rPr lang="en-US" altLang="zh-CN" sz="2400"/>
              <a:t>http </a:t>
            </a:r>
            <a:r>
              <a:rPr lang="zh-CN" altLang="en-US" sz="2400"/>
              <a:t>组</a:t>
            </a:r>
            <a:endParaRPr lang="zh-CN" altLang="en-US" sz="2400"/>
          </a:p>
          <a:p>
            <a:r>
              <a:rPr lang="zh-CN" altLang="en-US" sz="2400"/>
              <a:t>还需要在 </a:t>
            </a:r>
            <a:r>
              <a:rPr lang="en-US" altLang="zh-CN" sz="2400"/>
              <a:t>php.ini</a:t>
            </a:r>
            <a:r>
              <a:rPr lang="zh-CN" altLang="en-US" sz="2400"/>
              <a:t> 打开所需的扩展（包括上面提到的 </a:t>
            </a:r>
            <a:r>
              <a:rPr lang="en-US" altLang="zh-CN" sz="2400"/>
              <a:t>ds</a:t>
            </a:r>
            <a:r>
              <a:rPr lang="zh-CN" altLang="en-US" sz="2400"/>
              <a:t>、</a:t>
            </a:r>
            <a:r>
              <a:rPr lang="en-US" altLang="zh-CN" sz="2400"/>
              <a:t>redis</a:t>
            </a:r>
            <a:r>
              <a:rPr lang="zh-CN" altLang="en-US" sz="2400"/>
              <a:t>，以及一大堆 </a:t>
            </a:r>
            <a:r>
              <a:rPr lang="en-US" altLang="zh-CN" sz="2400"/>
              <a:t>AOSC </a:t>
            </a:r>
            <a:r>
              <a:rPr lang="zh-CN" altLang="en-US" sz="2400"/>
              <a:t>的 </a:t>
            </a:r>
            <a:r>
              <a:rPr lang="en-US" altLang="zh-CN" sz="2400"/>
              <a:t>php </a:t>
            </a:r>
            <a:r>
              <a:rPr lang="zh-CN" altLang="en-US" sz="2400"/>
              <a:t>包已经提供但没有默认开启的扩展）</a:t>
            </a:r>
            <a:endParaRPr lang="zh-CN" altLang="en-US" sz="2400"/>
          </a:p>
          <a:p>
            <a:r>
              <a:rPr lang="en-US" altLang="zh-CN" sz="2400"/>
              <a:t>AOSC OS </a:t>
            </a:r>
            <a:r>
              <a:rPr lang="zh-CN" altLang="en-US" sz="2400"/>
              <a:t>的 </a:t>
            </a:r>
            <a:r>
              <a:rPr lang="en-US" altLang="zh-CN" sz="2400"/>
              <a:t>nginx.conf </a:t>
            </a:r>
            <a:r>
              <a:rPr lang="zh-CN" altLang="en-US" sz="2400"/>
              <a:t>没有像 </a:t>
            </a:r>
            <a:r>
              <a:rPr lang="en-US" altLang="zh-CN" sz="2400"/>
              <a:t>Debian </a:t>
            </a:r>
            <a:r>
              <a:rPr lang="zh-CN" altLang="en-US" sz="2400"/>
              <a:t>一样写一个 </a:t>
            </a:r>
            <a:r>
              <a:rPr lang="en-US" altLang="zh-CN" sz="2400"/>
              <a:t>sites</a:t>
            </a:r>
            <a:r>
              <a:rPr lang="zh-CN" altLang="en-US" sz="2400"/>
              <a:t>-</a:t>
            </a:r>
            <a:r>
              <a:rPr lang="en-US" altLang="zh-CN" sz="2400"/>
              <a:t>enabled </a:t>
            </a:r>
            <a:r>
              <a:rPr lang="zh-CN" altLang="en-US" sz="2400"/>
              <a:t>支持，因此需要手动在 </a:t>
            </a:r>
            <a:r>
              <a:rPr lang="en-US" altLang="zh-CN" sz="2400"/>
              <a:t>nginx.conf </a:t>
            </a:r>
            <a:r>
              <a:rPr lang="zh-CN" altLang="en-US" sz="2400"/>
              <a:t>包含 </a:t>
            </a:r>
            <a:r>
              <a:rPr lang="en-US" altLang="zh-CN" sz="2400"/>
              <a:t>DOMserver </a:t>
            </a:r>
            <a:r>
              <a:rPr lang="zh-CN" altLang="en-US" sz="2400"/>
              <a:t>的 </a:t>
            </a:r>
            <a:r>
              <a:rPr lang="en-US" altLang="zh-CN" sz="2400"/>
              <a:t>nginx </a:t>
            </a:r>
            <a:r>
              <a:rPr lang="zh-CN" altLang="en-US" sz="2400"/>
              <a:t>配置</a:t>
            </a:r>
            <a:endParaRPr lang="zh-CN" altLang="en-US" sz="2400"/>
          </a:p>
        </p:txBody>
      </p:sp>
      <p:sp>
        <p:nvSpPr>
          <p:cNvPr id="4" name="文本占位符 3"/>
          <p:cNvSpPr>
            <a:spLocks noGrp="1"/>
          </p:cNvSpPr>
          <p:nvPr>
            <p:ph type="body" idx="10"/>
          </p:nvPr>
        </p:nvSpPr>
        <p:spPr/>
        <p:txBody>
          <a:bodyPr/>
          <a:p>
            <a:endParaRPr lang="zh-CN" alt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将</a:t>
            </a:r>
            <a:r>
              <a:rPr lang="zh-CN" altLang="en-US">
                <a:cs typeface="Arial" panose="020B0604020202020204" pitchFamily="34" charset="0"/>
              </a:rPr>
              <a:t> </a:t>
            </a:r>
            <a:r>
              <a:rPr lang="en-US" altLang="zh-CN">
                <a:cs typeface="Arial" panose="020B0604020202020204" pitchFamily="34" charset="0"/>
              </a:rPr>
              <a:t>Judgehost </a:t>
            </a:r>
            <a:r>
              <a:rPr lang="zh-CN" altLang="en-US">
                <a:cs typeface="Arial" panose="020B0604020202020204" pitchFamily="34" charset="0"/>
              </a:rPr>
              <a:t>移植到龙架构</a:t>
            </a:r>
            <a:endParaRPr lang="zh-CN" altLang="en-US"/>
          </a:p>
        </p:txBody>
      </p:sp>
      <p:sp>
        <p:nvSpPr>
          <p:cNvPr id="3" name="内容占位符 2"/>
          <p:cNvSpPr>
            <a:spLocks noGrp="1"/>
          </p:cNvSpPr>
          <p:nvPr>
            <p:ph idx="1"/>
          </p:nvPr>
        </p:nvSpPr>
        <p:spPr/>
        <p:txBody>
          <a:bodyPr/>
          <a:p>
            <a:r>
              <a:rPr lang="zh-CN" altLang="en-US" sz="2400"/>
              <a:t>上游的 </a:t>
            </a:r>
            <a:r>
              <a:rPr lang="en-US" altLang="zh-CN" sz="2400"/>
              <a:t>chroot</a:t>
            </a:r>
            <a:r>
              <a:rPr lang="zh-CN" altLang="en-US" sz="2400"/>
              <a:t>-</a:t>
            </a:r>
            <a:r>
              <a:rPr lang="en-US" altLang="zh-CN" sz="2400"/>
              <a:t>startstop.sh </a:t>
            </a:r>
            <a:r>
              <a:rPr lang="zh-CN" altLang="en-US" sz="2400"/>
              <a:t>脚本只会为 </a:t>
            </a:r>
            <a:r>
              <a:rPr lang="en-US" altLang="zh-CN" sz="2400"/>
              <a:t>x86_64 </a:t>
            </a:r>
            <a:r>
              <a:rPr lang="zh-CN" altLang="en-US" sz="2400"/>
              <a:t>在 </a:t>
            </a:r>
            <a:r>
              <a:rPr lang="en-US" altLang="zh-CN" sz="2400"/>
              <a:t>chroot </a:t>
            </a:r>
            <a:r>
              <a:rPr lang="zh-CN" altLang="en-US" sz="2400"/>
              <a:t>中创建 </a:t>
            </a:r>
            <a:r>
              <a:rPr lang="en-US" altLang="zh-CN" sz="2400"/>
              <a:t>/lib64</a:t>
            </a:r>
            <a:r>
              <a:rPr lang="zh-CN" altLang="en-US" sz="2400"/>
              <a:t>，但是在龙架构上 </a:t>
            </a:r>
            <a:r>
              <a:rPr lang="en-US" altLang="zh-CN" sz="2400"/>
              <a:t>glibc </a:t>
            </a:r>
            <a:r>
              <a:rPr lang="zh-CN" altLang="en-US" sz="2400"/>
              <a:t>的动态链接器位于 </a:t>
            </a:r>
            <a:r>
              <a:rPr lang="en-US" altLang="zh-CN" sz="2400"/>
              <a:t>/lib64/ld</a:t>
            </a:r>
            <a:r>
              <a:rPr lang="zh-CN" altLang="en-US" sz="2400"/>
              <a:t>-</a:t>
            </a:r>
            <a:r>
              <a:rPr lang="en-US" altLang="zh-CN" sz="2400"/>
              <a:t>linux</a:t>
            </a:r>
            <a:r>
              <a:rPr lang="zh-CN" altLang="en-US" sz="2400"/>
              <a:t>-</a:t>
            </a:r>
            <a:r>
              <a:rPr lang="en-US" altLang="zh-CN" sz="2400"/>
              <a:t>loongarch</a:t>
            </a:r>
            <a:r>
              <a:rPr lang="zh-CN" altLang="en-US" sz="2400"/>
              <a:t>-</a:t>
            </a:r>
            <a:r>
              <a:rPr lang="en-US" altLang="zh-CN" sz="2400"/>
              <a:t>lp64d.so.1</a:t>
            </a:r>
            <a:r>
              <a:rPr lang="zh-CN" altLang="en-US" sz="2400"/>
              <a:t>，因此也需要 </a:t>
            </a:r>
            <a:r>
              <a:rPr lang="en-US" altLang="zh-CN" sz="2400"/>
              <a:t>/lib64</a:t>
            </a:r>
            <a:endParaRPr lang="en-US" altLang="zh-CN" sz="2400"/>
          </a:p>
          <a:p>
            <a:r>
              <a:rPr lang="zh-CN" altLang="en-US" sz="2400"/>
              <a:t>缺失 </a:t>
            </a:r>
            <a:r>
              <a:rPr lang="en-US" altLang="zh-CN" sz="2400"/>
              <a:t>/lib64 </a:t>
            </a:r>
            <a:r>
              <a:rPr lang="zh-CN" altLang="en-US" sz="2400"/>
              <a:t>导致评测完全无法进行</a:t>
            </a:r>
            <a:endParaRPr lang="zh-CN" altLang="en-US" sz="2400"/>
          </a:p>
          <a:p>
            <a:r>
              <a:rPr lang="zh-CN" altLang="en-US" sz="2400"/>
              <a:t>由于错误处理代码</a:t>
            </a:r>
            <a:r>
              <a:rPr lang="zh-CN" altLang="en-US" sz="2400">
                <a:hlinkClick r:id="rId1"/>
              </a:rPr>
              <a:t>存在问题</a:t>
            </a:r>
            <a:r>
              <a:rPr lang="zh-CN" altLang="en-US" sz="2400"/>
              <a:t>，输出的错误消息是“</a:t>
            </a:r>
            <a:r>
              <a:rPr lang="en-US" altLang="zh-CN" sz="2400"/>
              <a:t>failed to get username</a:t>
            </a:r>
            <a:r>
              <a:rPr lang="zh-CN" altLang="en-US" sz="2400"/>
              <a:t>”，和 </a:t>
            </a:r>
            <a:r>
              <a:rPr lang="en-US" altLang="zh-CN" sz="2400"/>
              <a:t>/lib64 </a:t>
            </a:r>
            <a:r>
              <a:rPr lang="zh-CN" altLang="en-US" sz="2400"/>
              <a:t>毫无关系，导致浪费了大量时间排查故障……</a:t>
            </a:r>
            <a:endParaRPr lang="zh-CN" altLang="en-US" sz="2400"/>
          </a:p>
          <a:p>
            <a:r>
              <a:rPr lang="zh-CN" altLang="en-US" sz="2400"/>
              <a:t>改一下这个脚本，为龙架构也创建 </a:t>
            </a:r>
            <a:r>
              <a:rPr lang="en-US" altLang="zh-CN" sz="2400"/>
              <a:t>/lib64 </a:t>
            </a:r>
            <a:r>
              <a:rPr lang="zh-CN" altLang="en-US" sz="2400"/>
              <a:t>就行了</a:t>
            </a:r>
            <a:endParaRPr lang="zh-CN" altLang="en-US" sz="2400"/>
          </a:p>
        </p:txBody>
      </p:sp>
      <p:sp>
        <p:nvSpPr>
          <p:cNvPr id="4" name="文本占位符 3"/>
          <p:cNvSpPr>
            <a:spLocks noGrp="1"/>
          </p:cNvSpPr>
          <p:nvPr>
            <p:ph type="body" idx="10"/>
          </p:nvPr>
        </p:nvSpPr>
        <p:spPr/>
        <p:txBody>
          <a:bodyPr/>
          <a:p>
            <a:endParaRPr lang="zh-CN" alt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创建基于 </a:t>
            </a:r>
            <a:r>
              <a:rPr lang="en-US" altLang="zh-CN"/>
              <a:t>AOSC OS </a:t>
            </a:r>
            <a:r>
              <a:rPr lang="zh-CN" altLang="en-US"/>
              <a:t>的 </a:t>
            </a:r>
            <a:r>
              <a:rPr lang="en-US" altLang="zh-CN"/>
              <a:t>chroot </a:t>
            </a:r>
            <a:r>
              <a:rPr lang="zh-CN" altLang="en-US"/>
              <a:t>环境</a:t>
            </a:r>
            <a:endParaRPr lang="zh-CN" altLang="en-US"/>
          </a:p>
        </p:txBody>
      </p:sp>
      <p:sp>
        <p:nvSpPr>
          <p:cNvPr id="3" name="内容占位符 2"/>
          <p:cNvSpPr>
            <a:spLocks noGrp="1"/>
          </p:cNvSpPr>
          <p:nvPr>
            <p:ph idx="1"/>
          </p:nvPr>
        </p:nvSpPr>
        <p:spPr>
          <a:xfrm>
            <a:off x="513999" y="1259762"/>
            <a:ext cx="9452295" cy="4657501"/>
          </a:xfrm>
        </p:spPr>
        <p:txBody>
          <a:bodyPr/>
          <a:p>
            <a:r>
              <a:rPr lang="zh-CN" altLang="en-US" sz="2400"/>
              <a:t>上游给了一个创建 </a:t>
            </a:r>
            <a:r>
              <a:rPr lang="en-US" altLang="zh-CN" sz="2400"/>
              <a:t>chroot</a:t>
            </a:r>
            <a:r>
              <a:rPr lang="zh-CN" altLang="en-US" sz="2400"/>
              <a:t> 环境的脚本 </a:t>
            </a:r>
            <a:r>
              <a:rPr lang="en-US" altLang="zh-CN" sz="2400"/>
              <a:t>(dj_make_chroot)</a:t>
            </a:r>
            <a:r>
              <a:rPr lang="zh-CN" altLang="en-US" sz="2400"/>
              <a:t>，但是它基于 </a:t>
            </a:r>
            <a:r>
              <a:rPr lang="en-US" altLang="zh-CN" sz="2400"/>
              <a:t>debootstrap</a:t>
            </a:r>
            <a:r>
              <a:rPr lang="zh-CN" altLang="en-US" sz="2400"/>
              <a:t>，所以只支持 </a:t>
            </a:r>
            <a:r>
              <a:rPr lang="en-US" altLang="zh-CN" sz="2400"/>
              <a:t>Debian </a:t>
            </a:r>
            <a:r>
              <a:rPr lang="zh-CN" altLang="en-US" sz="2400"/>
              <a:t>和 </a:t>
            </a:r>
            <a:r>
              <a:rPr lang="en-US" altLang="zh-CN" sz="2400"/>
              <a:t>Ubuntu</a:t>
            </a:r>
            <a:r>
              <a:rPr lang="zh-CN" altLang="en-US" sz="2400"/>
              <a:t>，在其他发行版上会创建出基于 </a:t>
            </a:r>
            <a:r>
              <a:rPr lang="en-US" altLang="zh-CN" sz="2400"/>
              <a:t>Debian </a:t>
            </a:r>
            <a:r>
              <a:rPr lang="zh-CN" altLang="en-US" sz="2400"/>
              <a:t>的 </a:t>
            </a:r>
            <a:r>
              <a:rPr lang="en-US" altLang="zh-CN" sz="2400"/>
              <a:t>chroot </a:t>
            </a:r>
            <a:r>
              <a:rPr lang="zh-CN" altLang="en-US" sz="2400"/>
              <a:t>环境</a:t>
            </a:r>
            <a:endParaRPr lang="zh-CN" altLang="en-US" sz="2400"/>
          </a:p>
          <a:p>
            <a:r>
              <a:rPr lang="zh-CN" altLang="en-US" sz="2400"/>
              <a:t>也不是不能用？</a:t>
            </a:r>
            <a:endParaRPr lang="zh-CN" altLang="en-US" sz="2400"/>
          </a:p>
          <a:p>
            <a:pPr lvl="1"/>
            <a:r>
              <a:rPr lang="en-US" altLang="zh-CN" sz="2400"/>
              <a:t>Java </a:t>
            </a:r>
            <a:r>
              <a:rPr lang="zh-CN" altLang="en-US" sz="2400"/>
              <a:t>选手：哼哼，啊啊啊啊啊啊啊</a:t>
            </a:r>
            <a:endParaRPr lang="zh-CN" altLang="en-US" sz="2400"/>
          </a:p>
          <a:p>
            <a:r>
              <a:rPr lang="zh-CN" altLang="en-US" sz="2400"/>
              <a:t>所以还是下载一个 </a:t>
            </a:r>
            <a:r>
              <a:rPr lang="en-US" altLang="zh-CN" sz="2400"/>
              <a:t>AOSC OS </a:t>
            </a:r>
            <a:r>
              <a:rPr lang="zh-CN" altLang="en-US" sz="2400"/>
              <a:t>的 </a:t>
            </a:r>
            <a:r>
              <a:rPr lang="en-US" altLang="zh-CN" sz="2400"/>
              <a:t>rootfs </a:t>
            </a:r>
            <a:r>
              <a:rPr lang="zh-CN" altLang="en-US" sz="2400"/>
              <a:t>自己搞罢</a:t>
            </a:r>
            <a:endParaRPr lang="zh-CN" altLang="en-US" sz="2400"/>
          </a:p>
          <a:p>
            <a:pPr lvl="1"/>
            <a:r>
              <a:rPr lang="en-US" altLang="zh-CN" sz="2400"/>
              <a:t>tar </a:t>
            </a:r>
            <a:r>
              <a:rPr lang="zh-CN" altLang="en-US" sz="2400"/>
              <a:t>-</a:t>
            </a:r>
            <a:r>
              <a:rPr lang="en-US" altLang="zh-CN" sz="2400"/>
              <a:t>C /chroot/domjudge </a:t>
            </a:r>
            <a:r>
              <a:rPr lang="zh-CN" altLang="en-US" sz="2400"/>
              <a:t>-</a:t>
            </a:r>
            <a:r>
              <a:rPr lang="en-US" altLang="zh-CN" sz="2400"/>
              <a:t>xf ~/aosc</a:t>
            </a:r>
            <a:r>
              <a:rPr lang="zh-CN" altLang="en-US" sz="2400"/>
              <a:t>-</a:t>
            </a:r>
            <a:r>
              <a:rPr lang="en-US" altLang="zh-CN" sz="2400"/>
              <a:t>rootfs.tar.xz</a:t>
            </a:r>
            <a:endParaRPr lang="en-US" altLang="zh-CN" sz="2400"/>
          </a:p>
          <a:p>
            <a:pPr lvl="1"/>
            <a:r>
              <a:rPr lang="en-US" altLang="zh-CN" sz="2400"/>
              <a:t>sudo systemd</a:t>
            </a:r>
            <a:r>
              <a:rPr lang="zh-CN" altLang="en-US" sz="2400"/>
              <a:t>-</a:t>
            </a:r>
            <a:r>
              <a:rPr lang="en-US" altLang="zh-CN" sz="2400"/>
              <a:t>nspawn </a:t>
            </a:r>
            <a:r>
              <a:rPr lang="zh-CN" altLang="en-US" sz="2400"/>
              <a:t>-</a:t>
            </a:r>
            <a:r>
              <a:rPr lang="en-US" altLang="zh-CN" sz="2400"/>
              <a:t>D /chroot/domjudge oma ... ... </a:t>
            </a:r>
            <a:r>
              <a:rPr lang="zh-CN" altLang="en-US" sz="2400"/>
              <a:t>（升级，装 </a:t>
            </a:r>
            <a:r>
              <a:rPr lang="en-US" altLang="zh-CN" sz="2400"/>
              <a:t>JDK</a:t>
            </a:r>
            <a:r>
              <a:rPr lang="zh-CN" altLang="en-US" sz="2400"/>
              <a:t>，删掉没用的内核、</a:t>
            </a:r>
            <a:r>
              <a:rPr lang="en-US" altLang="zh-CN" sz="2400"/>
              <a:t>GRUB </a:t>
            </a:r>
            <a:r>
              <a:rPr lang="zh-CN" altLang="en-US" sz="2400"/>
              <a:t>等）</a:t>
            </a:r>
            <a:endParaRPr lang="zh-CN" altLang="en-US" sz="2400"/>
          </a:p>
          <a:p>
            <a:pPr lvl="0"/>
            <a:r>
              <a:rPr lang="zh-CN" altLang="en-US" sz="2400"/>
              <a:t>然后发现 </a:t>
            </a:r>
            <a:r>
              <a:rPr lang="en-US" altLang="zh-CN" sz="2400"/>
              <a:t>dj_make_chroot </a:t>
            </a:r>
            <a:r>
              <a:rPr lang="zh-CN" altLang="en-US" sz="2400"/>
              <a:t>还“为了安全性”删掉了一些 </a:t>
            </a:r>
            <a:r>
              <a:rPr lang="en-US" altLang="zh-CN" sz="2400"/>
              <a:t>setuid</a:t>
            </a:r>
            <a:r>
              <a:rPr lang="zh-CN" altLang="en-US" sz="2400"/>
              <a:t>-</a:t>
            </a:r>
            <a:r>
              <a:rPr lang="en-US" altLang="zh-CN" sz="2400"/>
              <a:t>root executable</a:t>
            </a:r>
            <a:r>
              <a:rPr lang="zh-CN" altLang="en-US" sz="2400"/>
              <a:t>，所以为什么不用 </a:t>
            </a:r>
            <a:r>
              <a:rPr lang="en-US" altLang="zh-CN" sz="2400"/>
              <a:t>prctl </a:t>
            </a:r>
            <a:r>
              <a:rPr lang="zh-CN" altLang="en-US" sz="2400"/>
              <a:t>设定 </a:t>
            </a:r>
            <a:r>
              <a:rPr lang="zh-CN" altLang="en-US" sz="2400">
                <a:solidFill>
                  <a:schemeClr val="tx1"/>
                </a:solidFill>
                <a:ea typeface="Source Han Sans CN" charset="0"/>
                <a:hlinkClick r:id="rId1"/>
              </a:rPr>
              <a:t>no_new_privs</a:t>
            </a:r>
            <a:r>
              <a:rPr lang="en-US" altLang="zh-CN" sz="2400"/>
              <a:t> </a:t>
            </a:r>
            <a:r>
              <a:rPr lang="zh-CN" altLang="en-US" sz="2400"/>
              <a:t>呢……</a:t>
            </a:r>
            <a:endParaRPr lang="zh-CN" altLang="en-US" sz="2400"/>
          </a:p>
        </p:txBody>
      </p:sp>
      <p:sp>
        <p:nvSpPr>
          <p:cNvPr id="4" name="文本占位符 3"/>
          <p:cNvSpPr>
            <a:spLocks noGrp="1"/>
          </p:cNvSpPr>
          <p:nvPr>
            <p:ph type="body" idx="10"/>
          </p:nvPr>
        </p:nvSpPr>
        <p:spPr/>
        <p:txBody>
          <a:bodyPr/>
          <a:p>
            <a:endParaRPr lang="zh-CN" alt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竞赛</a:t>
            </a:r>
            <a:r>
              <a:rPr lang="zh-CN" altLang="en-US">
                <a:cs typeface="Arial" panose="020B0604020202020204" pitchFamily="34" charset="0"/>
              </a:rPr>
              <a:t>结果和后续工作</a:t>
            </a:r>
            <a:endParaRPr lang="zh-CN" altLang="en-US"/>
          </a:p>
        </p:txBody>
      </p:sp>
      <p:sp>
        <p:nvSpPr>
          <p:cNvPr id="3" name="内容占位符 2"/>
          <p:cNvSpPr>
            <a:spLocks noGrp="1"/>
          </p:cNvSpPr>
          <p:nvPr>
            <p:ph idx="1"/>
          </p:nvPr>
        </p:nvSpPr>
        <p:spPr>
          <a:xfrm>
            <a:off x="513999" y="1259762"/>
            <a:ext cx="11098427" cy="4657501"/>
          </a:xfrm>
        </p:spPr>
        <p:txBody>
          <a:bodyPr/>
          <a:p>
            <a:r>
              <a:rPr lang="zh-CN" altLang="en-US" sz="2400" b="1"/>
              <a:t>成功</a:t>
            </a:r>
            <a:r>
              <a:rPr lang="zh-CN" altLang="en-US" sz="2400"/>
              <a:t>！竞赛过程中并没有因为使用龙架构设备导致什么问题：</a:t>
            </a:r>
            <a:r>
              <a:rPr lang="zh-CN" altLang="en-US" sz="2400">
                <a:hlinkClick r:id="rId1"/>
              </a:rPr>
              <a:t>终榜链接</a:t>
            </a:r>
            <a:endParaRPr lang="zh-CN" altLang="en-US" sz="2400">
              <a:hlinkClick r:id="rId1"/>
            </a:endParaRPr>
          </a:p>
          <a:p>
            <a:r>
              <a:rPr lang="en-US" altLang="zh-CN" sz="2400"/>
              <a:t>chroot</a:t>
            </a:r>
            <a:r>
              <a:rPr lang="zh-CN" altLang="en-US" sz="2400"/>
              <a:t>-</a:t>
            </a:r>
            <a:r>
              <a:rPr lang="en-US" altLang="zh-CN" sz="2400"/>
              <a:t>startstop.service </a:t>
            </a:r>
            <a:r>
              <a:rPr lang="zh-CN" altLang="en-US" sz="2400"/>
              <a:t>的龙架构支持要提上游吗？</a:t>
            </a:r>
            <a:endParaRPr lang="zh-CN" altLang="en-US" sz="2400"/>
          </a:p>
          <a:p>
            <a:r>
              <a:rPr lang="zh-CN" altLang="en-US" sz="2400" b="1"/>
              <a:t>需要做 </a:t>
            </a:r>
            <a:r>
              <a:rPr lang="en-US" altLang="zh-CN" sz="2400" b="1"/>
              <a:t>PyPy </a:t>
            </a:r>
            <a:r>
              <a:rPr lang="zh-CN" altLang="en-US" sz="2400" b="1"/>
              <a:t>的龙架构支持，并调研 </a:t>
            </a:r>
            <a:r>
              <a:rPr lang="en-US" altLang="zh-CN" sz="2400" b="1"/>
              <a:t>Kotlin </a:t>
            </a:r>
            <a:r>
              <a:rPr lang="zh-CN" altLang="en-US" sz="2400" b="1"/>
              <a:t>的支持情况</a:t>
            </a:r>
            <a:endParaRPr lang="zh-CN" altLang="en-US" sz="2400" b="1"/>
          </a:p>
          <a:p>
            <a:r>
              <a:rPr lang="zh-CN" altLang="en-US" sz="2400"/>
              <a:t>需要排查 </a:t>
            </a:r>
            <a:r>
              <a:rPr lang="en-US" altLang="zh-CN" sz="2400"/>
              <a:t>Judgehost </a:t>
            </a:r>
            <a:r>
              <a:rPr lang="zh-CN" altLang="en-US" sz="2400"/>
              <a:t>的 </a:t>
            </a:r>
            <a:r>
              <a:rPr lang="en-US" altLang="zh-CN" sz="2400"/>
              <a:t>create</a:t>
            </a:r>
            <a:r>
              <a:rPr lang="zh-CN" altLang="en-US" sz="2400"/>
              <a:t>-</a:t>
            </a:r>
            <a:r>
              <a:rPr lang="en-US" altLang="zh-CN" sz="2400"/>
              <a:t>cgroups.service </a:t>
            </a:r>
            <a:r>
              <a:rPr lang="zh-CN" altLang="en-US" sz="2400"/>
              <a:t>有时看似启动却无效的问题</a:t>
            </a:r>
            <a:endParaRPr lang="zh-CN" altLang="en-US" sz="2400"/>
          </a:p>
          <a:p>
            <a:pPr lvl="1"/>
            <a:r>
              <a:rPr lang="zh-CN" altLang="en-US" sz="2400"/>
              <a:t>其实是一个直接操作 </a:t>
            </a:r>
            <a:r>
              <a:rPr lang="en-US" altLang="zh-CN" sz="2400"/>
              <a:t>/sys/fs/cgroup </a:t>
            </a:r>
            <a:r>
              <a:rPr lang="zh-CN" altLang="en-US" sz="2400"/>
              <a:t>的脚本，而 </a:t>
            </a:r>
            <a:r>
              <a:rPr lang="en-US" altLang="zh-CN" sz="2400"/>
              <a:t>systemd </a:t>
            </a:r>
            <a:r>
              <a:rPr lang="zh-CN" altLang="en-US" sz="2400"/>
              <a:t>原则上是不允许绕过它直接操作 </a:t>
            </a:r>
            <a:r>
              <a:rPr lang="en-US" altLang="zh-CN" sz="2400"/>
              <a:t>cgroup </a:t>
            </a:r>
            <a:r>
              <a:rPr lang="zh-CN" altLang="en-US" sz="2400"/>
              <a:t>的，所以怀疑可能是在脚本进行操作后 </a:t>
            </a:r>
            <a:r>
              <a:rPr lang="en-US" altLang="zh-CN" sz="2400"/>
              <a:t>systemd</a:t>
            </a:r>
            <a:r>
              <a:rPr lang="en-US" altLang="zh-CN"/>
              <a:t> </a:t>
            </a:r>
            <a:r>
              <a:rPr lang="zh-CN" altLang="en-US" sz="2400"/>
              <a:t>由于某种原因又改回去了，之前没出问题可能是 </a:t>
            </a:r>
            <a:r>
              <a:rPr lang="en-US" altLang="zh-CN" sz="2400"/>
              <a:t>systemd </a:t>
            </a:r>
            <a:r>
              <a:rPr lang="zh-CN" altLang="en-US" sz="2400"/>
              <a:t>版本或者配置的差异</a:t>
            </a:r>
            <a:endParaRPr lang="zh-CN" altLang="en-US" sz="2400"/>
          </a:p>
          <a:p>
            <a:pPr lvl="1"/>
            <a:r>
              <a:rPr lang="zh-CN" altLang="en-US" sz="2400"/>
              <a:t>可能更干净的做法是用 </a:t>
            </a:r>
            <a:r>
              <a:rPr lang="en-US" altLang="zh-CN" sz="2400"/>
              <a:t>systemd slice </a:t>
            </a:r>
            <a:r>
              <a:rPr lang="zh-CN" altLang="en-US" sz="2400"/>
              <a:t>或者 </a:t>
            </a:r>
            <a:r>
              <a:rPr lang="en-US" altLang="zh-CN" sz="2400"/>
              <a:t>scope </a:t>
            </a:r>
            <a:r>
              <a:rPr lang="zh-CN" altLang="en-US" sz="2400"/>
              <a:t>单元创建 </a:t>
            </a:r>
            <a:r>
              <a:rPr lang="en-US" altLang="zh-CN" sz="2400"/>
              <a:t>cgroup</a:t>
            </a:r>
            <a:endParaRPr lang="zh-CN" altLang="en-US" sz="2400"/>
          </a:p>
          <a:p>
            <a:r>
              <a:rPr lang="zh-CN" altLang="en-US" sz="2400"/>
              <a:t>还要开展以龙架构设备作为选手工作环境的预研</a:t>
            </a:r>
            <a:endParaRPr lang="zh-CN" altLang="en-US" sz="2400"/>
          </a:p>
          <a:p>
            <a:pPr lvl="1"/>
            <a:r>
              <a:rPr lang="zh-CN" altLang="en-US" sz="2400"/>
              <a:t>但让选手顶着 </a:t>
            </a:r>
            <a:r>
              <a:rPr lang="en-US" altLang="zh-CN" sz="2400"/>
              <a:t>LG110 </a:t>
            </a:r>
            <a:r>
              <a:rPr lang="zh-CN" altLang="en-US" sz="2400"/>
              <a:t>的卡顿去做题还是太抽象了……</a:t>
            </a:r>
            <a:endParaRPr lang="zh-CN" altLang="en-US" sz="2400"/>
          </a:p>
        </p:txBody>
      </p:sp>
      <p:sp>
        <p:nvSpPr>
          <p:cNvPr id="4" name="文本占位符 3"/>
          <p:cNvSpPr>
            <a:spLocks noGrp="1"/>
          </p:cNvSpPr>
          <p:nvPr>
            <p:ph type="body" idx="10"/>
          </p:nvPr>
        </p:nvSpPr>
        <p:spPr/>
        <p:txBody>
          <a:bodyPr/>
          <a:p>
            <a:endParaRPr lang="zh-CN" alt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9" name=""/>
        <p:cNvGrpSpPr/>
        <p:nvPr/>
      </p:nvGrpSpPr>
      <p:grpSpPr/>
      <p:sp>
        <p:nvSpPr>
          <p:cNvPr id="1048607" name="标题 1"/>
          <p:cNvSpPr>
            <a:spLocks noGrp="1"/>
          </p:cNvSpPr>
          <p:nvPr>
            <p:ph type="ctrTitle"/>
          </p:nvPr>
        </p:nvSpPr>
        <p:spPr>
          <a:xfrm>
            <a:off x="2420631" y="2236332"/>
            <a:ext cx="9923769" cy="1229761"/>
          </a:xfrm>
        </p:spPr>
        <p:txBody>
          <a:bodyPr/>
          <a:p>
            <a:r>
              <a:rPr lang="zh-CN" altLang="en-US" sz="7200">
                <a:solidFill>
                  <a:schemeClr val="tx1"/>
                </a:solidFill>
                <a:ea typeface="Source Han Sans CN" charset="0"/>
              </a:rPr>
              <a:t>问答环节</a:t>
            </a:r>
            <a:endParaRPr lang="zh-CN" altLang="en-US"/>
          </a:p>
        </p:txBody>
      </p:sp>
      <p:sp>
        <p:nvSpPr>
          <p:cNvPr id="2" name="副标题 1"/>
          <p:cNvSpPr/>
          <p:nvPr>
            <p:ph type="subTitle" idx="1"/>
          </p:nvPr>
        </p:nvSpPr>
        <p:spPr>
          <a:xfrm>
            <a:off x="2420684" y="3294697"/>
            <a:ext cx="4418126" cy="497923"/>
          </a:xfrm>
        </p:spPr>
        <p:txBody>
          <a:bodyPr/>
          <a:p>
            <a:r>
              <a:rPr lang="zh-CN" altLang="en-US" sz="2800"/>
              <a:t>社区问答及意见反馈</a:t>
            </a:r>
            <a:endParaRPr lang="zh-CN" altLang="en-US" sz="2800"/>
          </a:p>
        </p:txBody>
      </p:sp>
      <p:sp>
        <p:nvSpPr>
          <p:cNvPr id="1048609" name="文本占位符 3"/>
          <p:cNvSpPr>
            <a:spLocks noGrp="1"/>
          </p:cNvSpPr>
          <p:nvPr>
            <p:ph type="body" idx="10"/>
          </p:nvPr>
        </p:nvSpPr>
        <p:spPr>
          <a:xfrm>
            <a:off x="1652905" y="6353175"/>
            <a:ext cx="2215247" cy="367665"/>
          </a:xfrm>
        </p:spPr>
        <p:txBody>
          <a:bodyPr/>
          <a:p>
            <a:endParaRPr lang="zh-CN" alt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53" name=""/>
        <p:cNvGrpSpPr/>
        <p:nvPr/>
      </p:nvGrpSpPr>
      <p:grpSpPr/>
      <p:pic>
        <p:nvPicPr>
          <p:cNvPr id="2097155" name="图片 3" descr="upload_post_object_v2_3573890905"/>
          <p:cNvPicPr>
            <a:picLocks noChangeAspect="1"/>
          </p:cNvPicPr>
          <p:nvPr/>
        </p:nvPicPr>
        <p:blipFill>
          <a:blip r:embed="rId2"/>
          <a:srcRect l="9880" t="30263" r="9431" b="26132"/>
          <a:stretch>
            <a:fillRect/>
          </a:stretch>
        </p:blipFill>
        <p:spPr>
          <a:xfrm>
            <a:off x="8997890" y="2529078"/>
            <a:ext cx="1847344" cy="1800000"/>
          </a:xfrm>
          <a:prstGeom prst="rect">
            <a:avLst/>
          </a:prstGeom>
        </p:spPr>
      </p:pic>
      <p:pic>
        <p:nvPicPr>
          <p:cNvPr id="2097156" name="图片 6" descr="upload_post_object_v2_423861644"/>
          <p:cNvPicPr>
            <a:picLocks noChangeAspect="1"/>
          </p:cNvPicPr>
          <p:nvPr/>
        </p:nvPicPr>
        <p:blipFill>
          <a:blip r:embed="rId3"/>
          <a:stretch>
            <a:fillRect/>
          </a:stretch>
        </p:blipFill>
        <p:spPr>
          <a:xfrm>
            <a:off x="6771600" y="2529000"/>
            <a:ext cx="1932320" cy="1800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p:sp>
        <p:nvSpPr>
          <p:cNvPr id="6" name="标题 5"/>
          <p:cNvSpPr>
            <a:spLocks noGrp="1"/>
          </p:cNvSpPr>
          <p:nvPr>
            <p:ph type="title"/>
          </p:nvPr>
        </p:nvSpPr>
        <p:spPr>
          <a:xfrm>
            <a:off x="514049" y="727831"/>
            <a:ext cx="9452278" cy="758458"/>
          </a:xfrm>
        </p:spPr>
        <p:txBody>
          <a:bodyPr/>
          <a:p>
            <a:r>
              <a:rPr lang="zh-CN" altLang="en-US"/>
              <a:t>会前注意事项</a:t>
            </a:r>
            <a:endParaRPr lang="zh-CN" altLang="en-US"/>
          </a:p>
        </p:txBody>
      </p:sp>
      <p:sp>
        <p:nvSpPr>
          <p:cNvPr id="3" name="Content Placeholder 2"/>
          <p:cNvSpPr>
            <a:spLocks noGrp="1"/>
          </p:cNvSpPr>
          <p:nvPr>
            <p:ph idx="1"/>
          </p:nvPr>
        </p:nvSpPr>
        <p:spPr>
          <a:xfrm>
            <a:off x="513999" y="1545512"/>
            <a:ext cx="11395627" cy="4657501"/>
          </a:xfrm>
        </p:spPr>
        <p:txBody>
          <a:bodyPr/>
          <a:p>
            <a:pPr>
              <a:lnSpc>
                <a:spcPct val="110000"/>
              </a:lnSpc>
            </a:pPr>
            <a:r>
              <a:rPr lang="en-US">
                <a:solidFill>
                  <a:schemeClr val="tx1"/>
                </a:solidFill>
                <a:latin typeface="Source Han Sans CN" charset="0"/>
                <a:ea typeface="Source Han Sans CN" charset="0"/>
              </a:rPr>
              <a:t>本次会议仅涉及</a:t>
            </a:r>
            <a:r>
              <a:rPr lang="zh-CN" altLang="en-US">
                <a:solidFill>
                  <a:schemeClr val="tx1"/>
                </a:solidFill>
                <a:latin typeface="Source Han Sans CN" charset="0"/>
                <a:ea typeface="Source Han Sans CN" charset="0"/>
              </a:rPr>
              <a:t>软件</a:t>
            </a:r>
            <a:r>
              <a:rPr lang="en-US">
                <a:solidFill>
                  <a:schemeClr val="tx1"/>
                </a:solidFill>
                <a:latin typeface="Source Han Sans CN" charset="0"/>
                <a:ea typeface="Source Han Sans CN" charset="0"/>
              </a:rPr>
              <a:t>技术</a:t>
            </a:r>
            <a:r>
              <a:rPr lang="zh-CN" altLang="en-US">
                <a:solidFill>
                  <a:schemeClr val="tx1"/>
                </a:solidFill>
                <a:latin typeface="Source Han Sans CN" charset="0"/>
                <a:ea typeface="Source Han Sans CN" charset="0"/>
              </a:rPr>
              <a:t>课题</a:t>
            </a:r>
            <a:endParaRPr lang="zh-CN" altLang="en-US">
              <a:solidFill>
                <a:schemeClr val="tx1"/>
              </a:solidFill>
              <a:latin typeface="Source Han Sans CN" charset="0"/>
              <a:ea typeface="Source Han Sans CN" charset="0"/>
            </a:endParaRPr>
          </a:p>
          <a:p>
            <a:pPr lvl="1">
              <a:lnSpc>
                <a:spcPct val="110000"/>
              </a:lnSpc>
            </a:pPr>
            <a:r>
              <a:rPr lang="en-US">
                <a:solidFill>
                  <a:schemeClr val="tx1"/>
                </a:solidFill>
                <a:latin typeface="Source Han Sans CN" charset="0"/>
                <a:ea typeface="Source Han Sans CN" charset="0"/>
              </a:rPr>
              <a:t>关于龙芯相关的硬件产品</a:t>
            </a:r>
            <a:r>
              <a:rPr lang="zh-CN" altLang="en-US">
                <a:solidFill>
                  <a:schemeClr val="tx1"/>
                </a:solidFill>
                <a:latin typeface="Source Han Sans CN" charset="0"/>
                <a:ea typeface="Source Han Sans CN" charset="0"/>
              </a:rPr>
              <a:t>，除官方层面已解禁的消息及本文档内</a:t>
            </a:r>
            <a:br>
              <a:rPr lang="zh-CN" altLang="en-US">
                <a:solidFill>
                  <a:schemeClr val="tx1"/>
                </a:solidFill>
                <a:latin typeface="Source Han Sans CN" charset="0"/>
                <a:ea typeface="Source Han Sans CN" charset="0"/>
              </a:rPr>
            </a:br>
            <a:r>
              <a:rPr lang="zh-CN" altLang="en-US">
                <a:solidFill>
                  <a:schemeClr val="tx1"/>
                </a:solidFill>
                <a:latin typeface="Source Han Sans CN" charset="0"/>
                <a:ea typeface="Source Han Sans CN" charset="0"/>
              </a:rPr>
              <a:t>可公开的消息外，</a:t>
            </a:r>
            <a:r>
              <a:rPr lang="zh-CN" altLang="en-US" b="1" u="sng">
                <a:solidFill>
                  <a:schemeClr val="tx1"/>
                </a:solidFill>
                <a:latin typeface="Source Han Sans CN" charset="0"/>
                <a:ea typeface="Source Han Sans CN" charset="0"/>
              </a:rPr>
              <a:t>其他均不作任何回应</a:t>
            </a:r>
            <a:endParaRPr lang="zh-CN" altLang="en-US" b="1" u="sng">
              <a:solidFill>
                <a:schemeClr val="tx1"/>
              </a:solidFill>
              <a:latin typeface="Source Han Sans CN" charset="0"/>
              <a:ea typeface="Source Han Sans CN" charset="0"/>
            </a:endParaRPr>
          </a:p>
          <a:p>
            <a:pPr>
              <a:lnSpc>
                <a:spcPct val="110000"/>
              </a:lnSpc>
            </a:pPr>
            <a:r>
              <a:rPr lang="zh-CN" altLang="en-US"/>
              <a:t>本次会议</a:t>
            </a:r>
            <a:r>
              <a:rPr lang="zh-CN" altLang="en-US" b="1" u="sng"/>
              <a:t>与股市无关</a:t>
            </a:r>
            <a:r>
              <a:rPr lang="zh-CN" altLang="en-US"/>
              <a:t>，不构成任何投资建议</a:t>
            </a:r>
            <a:endParaRPr lang="zh-CN" altLang="en-US"/>
          </a:p>
          <a:p>
            <a:pPr marL="0" indent="0">
              <a:lnSpc>
                <a:spcPct val="110000"/>
              </a:lnSpc>
              <a:buNone/>
            </a:pPr>
            <a:endParaRPr lang="en-US"/>
          </a:p>
          <a:p>
            <a:pPr marL="0" indent="0">
              <a:lnSpc>
                <a:spcPct val="110000"/>
              </a:lnSpc>
              <a:buNone/>
            </a:pPr>
            <a:r>
              <a:rPr lang="zh-CN" altLang="en-US" b="1"/>
              <a:t>倡议：龙架构双周会及附属群组主要为社区开发者提供技术沟通和协调渠道，而非投资者交流或政治、商业讨论，请自觉控制话题及占用时长，更不要主动引发甚至煽动厂商间对立、饭圈争议等非建设性议题</a:t>
            </a:r>
            <a:endParaRPr lang="zh-CN" altLang="en-US" b="1"/>
          </a:p>
          <a:p>
            <a:pPr marL="0" indent="0" algn="r">
              <a:lnSpc>
                <a:spcPct val="110000"/>
              </a:lnSpc>
              <a:buNone/>
            </a:pPr>
            <a:r>
              <a:rPr lang="zh-CN" altLang="en-US" sz="1400"/>
              <a:t>（白铭骢）		</a:t>
            </a:r>
            <a:endParaRPr lang="en-US" sz="1400"/>
          </a:p>
        </p:txBody>
      </p:sp>
      <p:sp>
        <p:nvSpPr>
          <p:cNvPr id="7" name="文本占位符 6"/>
          <p:cNvSpPr>
            <a:spLocks noGrp="1"/>
          </p:cNvSpPr>
          <p:nvPr>
            <p:ph type="body" idx="10"/>
          </p:nvPr>
        </p:nvSpPr>
        <p:spPr/>
        <p:txBody>
          <a:bodyPr/>
          <a:p>
            <a:endParaRPr lang="zh-CN"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9" name=""/>
        <p:cNvGrpSpPr/>
        <p:nvPr/>
      </p:nvGrpSpPr>
      <p:grpSpPr/>
      <p:sp>
        <p:nvSpPr>
          <p:cNvPr id="1048607" name="标题 1"/>
          <p:cNvSpPr>
            <a:spLocks noGrp="1"/>
          </p:cNvSpPr>
          <p:nvPr>
            <p:ph type="ctrTitle"/>
          </p:nvPr>
        </p:nvSpPr>
        <p:spPr>
          <a:xfrm>
            <a:off x="2420631" y="2236332"/>
            <a:ext cx="9923769" cy="1229761"/>
          </a:xfrm>
        </p:spPr>
        <p:txBody>
          <a:bodyPr/>
          <a:p>
            <a:r>
              <a:rPr lang="zh-CN" altLang="en-US" sz="7200">
                <a:solidFill>
                  <a:schemeClr val="tx1"/>
                </a:solidFill>
              </a:rPr>
              <a:t>快速报告</a:t>
            </a:r>
            <a:endParaRPr lang="zh-CN" altLang="en-US"/>
          </a:p>
        </p:txBody>
      </p:sp>
      <p:sp>
        <p:nvSpPr>
          <p:cNvPr id="2" name="副标题 1"/>
          <p:cNvSpPr/>
          <p:nvPr>
            <p:ph type="subTitle" idx="1"/>
          </p:nvPr>
        </p:nvSpPr>
        <p:spPr>
          <a:xfrm>
            <a:off x="2420684" y="3294697"/>
            <a:ext cx="4418126" cy="497923"/>
          </a:xfrm>
        </p:spPr>
        <p:txBody>
          <a:bodyPr/>
          <a:p>
            <a:r>
              <a:rPr lang="zh-CN" altLang="en-US" sz="2800"/>
              <a:t>龙架构上游动向</a:t>
            </a:r>
            <a:endParaRPr lang="zh-CN" altLang="en-US" sz="2800"/>
          </a:p>
        </p:txBody>
      </p:sp>
      <p:sp>
        <p:nvSpPr>
          <p:cNvPr id="1048609" name="文本占位符 3"/>
          <p:cNvSpPr>
            <a:spLocks noGrp="1"/>
          </p:cNvSpPr>
          <p:nvPr>
            <p:ph type="body" idx="10"/>
          </p:nvPr>
        </p:nvSpPr>
        <p:spPr>
          <a:xfrm>
            <a:off x="1652905" y="6353175"/>
            <a:ext cx="2215247" cy="367665"/>
          </a:xfrm>
        </p:spPr>
        <p:txBody>
          <a:bodyPr/>
          <a:p>
            <a:endParaRPr lang="zh-CN"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glibc</a:t>
            </a:r>
            <a:endParaRPr lang="zh-CN" altLang="en-US"/>
          </a:p>
        </p:txBody>
      </p:sp>
      <p:sp>
        <p:nvSpPr>
          <p:cNvPr id="3" name="内容占位符 2"/>
          <p:cNvSpPr>
            <a:spLocks noGrp="1"/>
          </p:cNvSpPr>
          <p:nvPr>
            <p:ph idx="1"/>
          </p:nvPr>
        </p:nvSpPr>
        <p:spPr>
          <a:xfrm>
            <a:off x="513999" y="1259762"/>
            <a:ext cx="10969867" cy="4657501"/>
          </a:xfrm>
        </p:spPr>
        <p:txBody>
          <a:bodyPr/>
          <a:p>
            <a:r>
              <a:rPr lang="en-US" altLang="zh-CN" sz="2400"/>
              <a:t>WANG Rui </a:t>
            </a:r>
            <a:r>
              <a:rPr lang="zh-CN" altLang="en-US" sz="2400"/>
              <a:t>将大型 </a:t>
            </a:r>
            <a:r>
              <a:rPr lang="en-US" altLang="zh-CN" sz="2400"/>
              <a:t>load segment </a:t>
            </a:r>
            <a:r>
              <a:rPr lang="zh-CN" altLang="en-US" sz="2400"/>
              <a:t>对齐到大页边界的修改已经合并</a:t>
            </a:r>
            <a:endParaRPr lang="zh-CN" altLang="en-US" sz="2400"/>
          </a:p>
          <a:p>
            <a:pPr lvl="1"/>
            <a:r>
              <a:rPr lang="zh-CN" altLang="en-US"/>
              <a:t>该行为受 </a:t>
            </a:r>
            <a:r>
              <a:rPr lang="en-US" altLang="zh-CN"/>
              <a:t>tunable </a:t>
            </a:r>
            <a:r>
              <a:rPr lang="zh-CN" altLang="en-US"/>
              <a:t>控制，目前只在龙架构默认开启</a:t>
            </a:r>
            <a:endParaRPr lang="zh-CN" altLang="en-US"/>
          </a:p>
          <a:p>
            <a:pPr lvl="1"/>
            <a:r>
              <a:rPr lang="zh-CN" altLang="en-US"/>
              <a:t>在一些场景（如使用基于 </a:t>
            </a:r>
            <a:r>
              <a:rPr lang="en-US" altLang="zh-CN"/>
              <a:t>LLVM</a:t>
            </a:r>
            <a:r>
              <a:rPr lang="zh-CN" altLang="en-US"/>
              <a:t> 的编译器构建软件）时预期有较为明显的</a:t>
            </a:r>
            <a:br>
              <a:rPr lang="zh-CN" altLang="en-US"/>
            </a:br>
            <a:r>
              <a:rPr lang="zh-CN" altLang="en-US"/>
              <a:t>性能提升，但同时会增加内存占用</a:t>
            </a:r>
            <a:endParaRPr lang="zh-CN" altLang="en-US"/>
          </a:p>
          <a:p>
            <a:pPr lvl="1"/>
            <a:r>
              <a:rPr lang="zh-CN" altLang="en-US"/>
              <a:t>发行版在集成这一修改时需要注意：</a:t>
            </a:r>
            <a:endParaRPr lang="zh-CN" altLang="en-US"/>
          </a:p>
          <a:p>
            <a:pPr lvl="2"/>
            <a:r>
              <a:rPr lang="zh-CN" altLang="en-US"/>
              <a:t>打开 </a:t>
            </a:r>
            <a:r>
              <a:rPr lang="en-US" altLang="zh-CN"/>
              <a:t>CONFIG_READ_ONLY_THP_FOR_FS</a:t>
            </a:r>
            <a:endParaRPr lang="en-US" altLang="zh-CN"/>
          </a:p>
          <a:p>
            <a:pPr lvl="3"/>
            <a:r>
              <a:rPr lang="zh-CN" altLang="en-US"/>
              <a:t>在内核的</a:t>
            </a:r>
            <a:r>
              <a:rPr lang="zh-CN" altLang="en-US">
                <a:hlinkClick r:id="rId1"/>
              </a:rPr>
              <a:t>后续迭代</a:t>
            </a:r>
            <a:r>
              <a:rPr lang="zh-CN" altLang="en-US"/>
              <a:t>中大概会移除该选项，改为依赖文件系统的 </a:t>
            </a:r>
            <a:r>
              <a:rPr lang="en-US" altLang="zh-CN"/>
              <a:t>large folio </a:t>
            </a:r>
            <a:r>
              <a:rPr lang="zh-CN" altLang="en-US"/>
              <a:t>支持，此后则需要一个支持该特性的文件系统，例如 </a:t>
            </a:r>
            <a:r>
              <a:rPr lang="en-US" altLang="zh-CN"/>
              <a:t>ext4</a:t>
            </a:r>
            <a:r>
              <a:rPr lang="zh-CN" altLang="en-US"/>
              <a:t>、</a:t>
            </a:r>
            <a:r>
              <a:rPr lang="en-US" altLang="zh-CN"/>
              <a:t>xfs</a:t>
            </a:r>
            <a:endParaRPr lang="en-US" altLang="zh-CN"/>
          </a:p>
          <a:p>
            <a:pPr lvl="2"/>
            <a:r>
              <a:rPr lang="zh-CN" altLang="en-US"/>
              <a:t>增大 </a:t>
            </a:r>
            <a:r>
              <a:rPr lang="en-US" altLang="zh-CN"/>
              <a:t>CONFIG_ARCH_MMAP_RND_BITS </a:t>
            </a:r>
            <a:r>
              <a:rPr lang="zh-CN" altLang="en-US"/>
              <a:t>以补偿对齐操作对 </a:t>
            </a:r>
            <a:r>
              <a:rPr lang="en-US" altLang="zh-CN"/>
              <a:t>KASLR </a:t>
            </a:r>
            <a:r>
              <a:rPr lang="zh-CN" altLang="en-US"/>
              <a:t>造成的劣化</a:t>
            </a:r>
            <a:endParaRPr lang="en-US" altLang="zh-CN"/>
          </a:p>
          <a:p>
            <a:pPr lvl="1"/>
            <a:endParaRPr lang="zh-CN" altLang="en-US"/>
          </a:p>
        </p:txBody>
      </p:sp>
      <p:sp>
        <p:nvSpPr>
          <p:cNvPr id="4" name="文本占位符 3"/>
          <p:cNvSpPr>
            <a:spLocks noGrp="1"/>
          </p:cNvSpPr>
          <p:nvPr>
            <p:ph type="body" idx="10"/>
          </p:nvPr>
        </p:nvSpPr>
        <p:spPr/>
        <p:txBody>
          <a:bodyPr/>
          <a:p>
            <a:endParaRPr lang="zh-CN"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GCC</a:t>
            </a:r>
            <a:endParaRPr lang="zh-CN" altLang="en-US"/>
          </a:p>
        </p:txBody>
      </p:sp>
      <p:sp>
        <p:nvSpPr>
          <p:cNvPr id="3" name="内容占位符 2"/>
          <p:cNvSpPr>
            <a:spLocks noGrp="1"/>
          </p:cNvSpPr>
          <p:nvPr>
            <p:ph idx="1"/>
          </p:nvPr>
        </p:nvSpPr>
        <p:spPr>
          <a:xfrm>
            <a:off x="513999" y="1259762"/>
            <a:ext cx="9861515" cy="4657501"/>
          </a:xfrm>
        </p:spPr>
        <p:txBody>
          <a:bodyPr/>
          <a:p>
            <a:r>
              <a:rPr lang="en-US" altLang="zh-CN" sz="2400"/>
              <a:t>releases/gcc</a:t>
            </a:r>
            <a:r>
              <a:rPr lang="zh-CN" altLang="en-US" sz="2400"/>
              <a:t>-</a:t>
            </a:r>
            <a:r>
              <a:rPr lang="en-US" altLang="zh-CN" sz="2400"/>
              <a:t>16 </a:t>
            </a:r>
            <a:r>
              <a:rPr lang="zh-CN" altLang="en-US" sz="2400"/>
              <a:t>分支已经切出，预期将很快发出 </a:t>
            </a:r>
            <a:r>
              <a:rPr lang="en-US" altLang="zh-CN" sz="2400"/>
              <a:t>16.1</a:t>
            </a:r>
            <a:r>
              <a:rPr lang="zh-CN" altLang="en-US" sz="2400"/>
              <a:t>-</a:t>
            </a:r>
            <a:r>
              <a:rPr lang="en-US" altLang="zh-CN" sz="2400"/>
              <a:t>rc1 </a:t>
            </a:r>
            <a:r>
              <a:rPr lang="zh-CN" altLang="en-US" sz="2400"/>
              <a:t>预发布版本</a:t>
            </a:r>
            <a:endParaRPr lang="zh-CN" altLang="en-US" sz="2400"/>
          </a:p>
          <a:p>
            <a:r>
              <a:rPr lang="zh-CN" altLang="en-US" sz="2400"/>
              <a:t>可以向主分支提交 </a:t>
            </a:r>
            <a:r>
              <a:rPr lang="en-US" altLang="zh-CN" sz="2400"/>
              <a:t>17 </a:t>
            </a:r>
            <a:r>
              <a:rPr lang="zh-CN" altLang="en-US" sz="2400"/>
              <a:t>开发周期的更改了</a:t>
            </a:r>
            <a:endParaRPr lang="zh-CN" altLang="en-US" sz="2400"/>
          </a:p>
        </p:txBody>
      </p:sp>
      <p:sp>
        <p:nvSpPr>
          <p:cNvPr id="4" name="文本占位符 3"/>
          <p:cNvSpPr>
            <a:spLocks noGrp="1"/>
          </p:cNvSpPr>
          <p:nvPr>
            <p:ph type="body" idx="10"/>
          </p:nvPr>
        </p:nvSpPr>
        <p:spPr/>
        <p:txBody>
          <a:bodyPr/>
          <a:p>
            <a:endParaRPr lang="zh-CN"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Linux </a:t>
            </a:r>
            <a:r>
              <a:rPr lang="en-US" altLang="zh-CN">
                <a:cs typeface="Arial" panose="020B0604020202020204" pitchFamily="34" charset="0"/>
              </a:rPr>
              <a:t>Kernel</a:t>
            </a:r>
            <a:r>
              <a:rPr lang="zh-CN" altLang="en-US">
                <a:cs typeface="Arial" panose="020B0604020202020204" pitchFamily="34" charset="0"/>
              </a:rPr>
              <a:t>（其他补丁）</a:t>
            </a:r>
            <a:endParaRPr lang="zh-CN" altLang="en-US"/>
          </a:p>
        </p:txBody>
      </p:sp>
      <p:sp>
        <p:nvSpPr>
          <p:cNvPr id="3" name="内容占位符 2"/>
          <p:cNvSpPr>
            <a:spLocks noGrp="1"/>
          </p:cNvSpPr>
          <p:nvPr>
            <p:ph idx="1"/>
          </p:nvPr>
        </p:nvSpPr>
        <p:spPr>
          <a:xfrm>
            <a:off x="513999" y="1259762"/>
            <a:ext cx="10912520" cy="4657501"/>
          </a:xfrm>
        </p:spPr>
        <p:txBody>
          <a:bodyPr/>
          <a:p>
            <a:r>
              <a:rPr lang="zh-CN" altLang="en-US" sz="1800"/>
              <a:t>平台支持</a:t>
            </a:r>
            <a:endParaRPr lang="zh-CN" altLang="en-US" sz="1800"/>
          </a:p>
          <a:p>
            <a:pPr lvl="1"/>
            <a:r>
              <a:rPr lang="en-US" altLang="zh-CN" sz="1800"/>
              <a:t>Huacai Chen: </a:t>
            </a:r>
            <a:r>
              <a:rPr lang="zh-CN" altLang="en-US" sz="1800"/>
              <a:t>正确报告龙架构处理器普遍存在的 </a:t>
            </a:r>
            <a:r>
              <a:rPr lang="en-US" altLang="zh-CN" sz="1800"/>
              <a:t>Spectre V1 </a:t>
            </a:r>
            <a:r>
              <a:rPr lang="zh-CN" altLang="en-US" sz="1800"/>
              <a:t>漏洞信息（</a:t>
            </a:r>
            <a:r>
              <a:rPr lang="zh-CN" altLang="en-US" sz="1800">
                <a:hlinkClick r:id="rId1"/>
              </a:rPr>
              <a:t>第 </a:t>
            </a:r>
            <a:r>
              <a:rPr lang="en-US" altLang="zh-CN" sz="1800">
                <a:hlinkClick r:id="rId1"/>
              </a:rPr>
              <a:t>1 </a:t>
            </a:r>
            <a:r>
              <a:rPr lang="zh-CN" altLang="en-US" sz="1800">
                <a:hlinkClick r:id="rId1"/>
              </a:rPr>
              <a:t>版</a:t>
            </a:r>
            <a:r>
              <a:rPr lang="zh-CN" altLang="en-US" sz="1800"/>
              <a:t>）</a:t>
            </a:r>
            <a:endParaRPr lang="zh-CN" altLang="en-US" sz="1800"/>
          </a:p>
          <a:p>
            <a:pPr lvl="1"/>
            <a:r>
              <a:rPr lang="en-US" altLang="zh-CN" sz="1800"/>
              <a:t>Huacai</a:t>
            </a:r>
            <a:r>
              <a:rPr lang="zh-CN" altLang="en-US" sz="1800"/>
              <a:t> </a:t>
            </a:r>
            <a:r>
              <a:rPr lang="en-US" altLang="zh-CN" sz="1800"/>
              <a:t>Chen:</a:t>
            </a:r>
            <a:r>
              <a:rPr lang="zh-CN" altLang="en-US" sz="1800"/>
              <a:t> 仅在硬件有 </a:t>
            </a:r>
            <a:r>
              <a:rPr lang="en-US" altLang="zh-CN" sz="1800"/>
              <a:t>IPI </a:t>
            </a:r>
            <a:r>
              <a:rPr lang="zh-CN" altLang="en-US" sz="1800"/>
              <a:t>功能时设置 </a:t>
            </a:r>
            <a:r>
              <a:rPr lang="en-US" altLang="zh-CN" sz="1800"/>
              <a:t>arch_irq_work_has_interrupt() </a:t>
            </a:r>
            <a:r>
              <a:rPr lang="zh-CN" altLang="en-US" sz="1800"/>
              <a:t>返回值为 </a:t>
            </a:r>
            <a:r>
              <a:rPr lang="en-US" altLang="zh-CN" sz="1800"/>
              <a:t>true</a:t>
            </a:r>
            <a:r>
              <a:rPr lang="zh-CN" altLang="en-US" sz="1800"/>
              <a:t>，修复 </a:t>
            </a:r>
            <a:r>
              <a:rPr lang="en-US" altLang="zh-CN" sz="1800"/>
              <a:t>2K0300/2K0500 </a:t>
            </a:r>
            <a:r>
              <a:rPr lang="zh-CN" altLang="en-US" sz="1800"/>
              <a:t>无法启动的问题（</a:t>
            </a:r>
            <a:r>
              <a:rPr lang="zh-CN" altLang="en-US" sz="1800">
                <a:hlinkClick r:id="rId2"/>
              </a:rPr>
              <a:t>第 </a:t>
            </a:r>
            <a:r>
              <a:rPr lang="en-US" altLang="zh-CN" sz="1800">
                <a:hlinkClick r:id="rId2"/>
              </a:rPr>
              <a:t>1 </a:t>
            </a:r>
            <a:r>
              <a:rPr lang="zh-CN" altLang="en-US" sz="1800">
                <a:hlinkClick r:id="rId2"/>
              </a:rPr>
              <a:t>版</a:t>
            </a:r>
            <a:r>
              <a:rPr lang="zh-CN" altLang="en-US" sz="1800"/>
              <a:t>）</a:t>
            </a:r>
            <a:endParaRPr lang="zh-CN" altLang="en-US" sz="1800"/>
          </a:p>
          <a:p>
            <a:pPr lvl="1"/>
            <a:r>
              <a:rPr lang="en-US" altLang="zh-CN" sz="1800"/>
              <a:t>Ruoyao</a:t>
            </a:r>
            <a:r>
              <a:rPr lang="zh-CN" altLang="en-US" sz="1800"/>
              <a:t> </a:t>
            </a:r>
            <a:r>
              <a:rPr lang="en-US" altLang="zh-CN" sz="1800"/>
              <a:t>Xi:</a:t>
            </a:r>
            <a:r>
              <a:rPr lang="zh-CN" altLang="en-US" sz="1800"/>
              <a:t> 规避 </a:t>
            </a:r>
            <a:r>
              <a:rPr lang="en-US" altLang="zh-CN" sz="1800"/>
              <a:t>3B6000/3C6000 </a:t>
            </a:r>
            <a:r>
              <a:rPr lang="zh-CN" altLang="en-US" sz="1800"/>
              <a:t>早期步进中 </a:t>
            </a:r>
            <a:r>
              <a:rPr lang="en-US" altLang="zh-CN" sz="1800"/>
              <a:t>LinkCap2 </a:t>
            </a:r>
            <a:r>
              <a:rPr lang="zh-CN" altLang="en-US" sz="1800"/>
              <a:t>报告错误的问题（</a:t>
            </a:r>
            <a:r>
              <a:rPr lang="zh-CN" altLang="en-US" sz="1800">
                <a:hlinkClick r:id="rId3"/>
              </a:rPr>
              <a:t>第 </a:t>
            </a:r>
            <a:r>
              <a:rPr lang="en-US" altLang="zh-CN" sz="1800">
                <a:hlinkClick r:id="rId3"/>
              </a:rPr>
              <a:t>8 </a:t>
            </a:r>
            <a:r>
              <a:rPr lang="zh-CN" altLang="en-US" sz="1800">
                <a:hlinkClick r:id="rId3"/>
              </a:rPr>
              <a:t>版</a:t>
            </a:r>
            <a:r>
              <a:rPr lang="zh-CN" altLang="en-US" sz="1800"/>
              <a:t>）</a:t>
            </a:r>
            <a:endParaRPr lang="zh-CN" altLang="en-US" sz="1800"/>
          </a:p>
          <a:p>
            <a:pPr lvl="1"/>
            <a:r>
              <a:rPr lang="en-US" altLang="zh-CN" sz="1800"/>
              <a:t>Tiezhu</a:t>
            </a:r>
            <a:r>
              <a:rPr lang="zh-CN" altLang="en-US" sz="1800"/>
              <a:t> </a:t>
            </a:r>
            <a:r>
              <a:rPr lang="en-US" altLang="zh-CN" sz="1800"/>
              <a:t>Yang:</a:t>
            </a:r>
            <a:r>
              <a:rPr lang="zh-CN" altLang="en-US" sz="1800"/>
              <a:t> 龙架构 </a:t>
            </a:r>
            <a:r>
              <a:rPr lang="en-US" altLang="zh-CN" sz="1800"/>
              <a:t>CONFIG_THREAD_INFO_IN_TASK </a:t>
            </a:r>
            <a:r>
              <a:rPr lang="zh-CN" altLang="en-US" sz="1800"/>
              <a:t>支持（</a:t>
            </a:r>
            <a:r>
              <a:rPr lang="zh-CN" altLang="en-US" sz="1800">
                <a:hlinkClick r:id="rId4"/>
              </a:rPr>
              <a:t>第 </a:t>
            </a:r>
            <a:r>
              <a:rPr lang="en-US" altLang="zh-CN" sz="1800">
                <a:hlinkClick r:id="rId4"/>
              </a:rPr>
              <a:t>1 </a:t>
            </a:r>
            <a:r>
              <a:rPr lang="zh-CN" altLang="en-US" sz="1800">
                <a:hlinkClick r:id="rId4"/>
              </a:rPr>
              <a:t>版</a:t>
            </a:r>
            <a:r>
              <a:rPr lang="zh-CN" altLang="en-US" sz="1800"/>
              <a:t>）</a:t>
            </a:r>
            <a:endParaRPr lang="zh-CN" altLang="en-US" sz="1800"/>
          </a:p>
          <a:p>
            <a:pPr lvl="1"/>
            <a:r>
              <a:rPr lang="en-US" altLang="zh-CN" sz="1800"/>
              <a:t>Binbin</a:t>
            </a:r>
            <a:r>
              <a:rPr lang="zh-CN" altLang="en-US" sz="1800"/>
              <a:t> </a:t>
            </a:r>
            <a:r>
              <a:rPr lang="en-US" altLang="zh-CN" sz="1800"/>
              <a:t>Zhou:</a:t>
            </a:r>
            <a:r>
              <a:rPr lang="zh-CN" altLang="en-US" sz="1800"/>
              <a:t> </a:t>
            </a:r>
            <a:r>
              <a:rPr lang="en-US" altLang="zh-CN" sz="1800"/>
              <a:t>2K0300 I2C </a:t>
            </a:r>
            <a:r>
              <a:rPr lang="zh-CN" altLang="en-US" sz="1800"/>
              <a:t>支持（</a:t>
            </a:r>
            <a:r>
              <a:rPr lang="zh-CN" altLang="en-US" sz="1800">
                <a:hlinkClick r:id="rId5"/>
              </a:rPr>
              <a:t>第 </a:t>
            </a:r>
            <a:r>
              <a:rPr lang="en-US" altLang="zh-CN" sz="1800">
                <a:hlinkClick r:id="rId5"/>
              </a:rPr>
              <a:t>8 </a:t>
            </a:r>
            <a:r>
              <a:rPr lang="zh-CN" altLang="en-US" sz="1800">
                <a:hlinkClick r:id="rId5"/>
              </a:rPr>
              <a:t>版</a:t>
            </a:r>
            <a:r>
              <a:rPr lang="zh-CN" altLang="en-US" sz="1800"/>
              <a:t>）</a:t>
            </a:r>
            <a:endParaRPr lang="en-US" altLang="zh-CN" sz="1800"/>
          </a:p>
          <a:p>
            <a:pPr lvl="0"/>
            <a:r>
              <a:rPr lang="en-US" altLang="zh-CN" sz="1800"/>
              <a:t>BPF</a:t>
            </a:r>
            <a:r>
              <a:rPr lang="zh-CN" altLang="en-US" sz="1800"/>
              <a:t> 子系统</a:t>
            </a:r>
            <a:endParaRPr lang="zh-CN" altLang="en-US" sz="1800"/>
          </a:p>
          <a:p>
            <a:pPr lvl="1"/>
            <a:r>
              <a:rPr lang="en-US" altLang="zh-CN" sz="1800"/>
              <a:t>Hengqi Chen: BPF </a:t>
            </a:r>
            <a:r>
              <a:rPr lang="en-US" altLang="zh-CN" sz="1800">
                <a:solidFill>
                  <a:schemeClr val="tx1"/>
                </a:solidFill>
                <a:ea typeface="Source Han Sans CN" charset="0"/>
              </a:rPr>
              <a:t>f</a:t>
            </a:r>
            <a:r>
              <a:rPr lang="en-US" altLang="zh-CN" sz="1800"/>
              <a:t>session </a:t>
            </a:r>
            <a:r>
              <a:rPr lang="zh-CN" altLang="en-US" sz="1800"/>
              <a:t>支持（</a:t>
            </a:r>
            <a:r>
              <a:rPr lang="zh-CN" altLang="en-US" sz="1800">
                <a:hlinkClick r:id="rId6"/>
              </a:rPr>
              <a:t>第 </a:t>
            </a:r>
            <a:r>
              <a:rPr lang="en-US" altLang="zh-CN" sz="1800">
                <a:hlinkClick r:id="rId6"/>
              </a:rPr>
              <a:t>2 </a:t>
            </a:r>
            <a:r>
              <a:rPr lang="zh-CN" altLang="en-US" sz="1800">
                <a:hlinkClick r:id="rId6"/>
              </a:rPr>
              <a:t>版</a:t>
            </a:r>
            <a:r>
              <a:rPr lang="zh-CN" altLang="en-US" sz="1800"/>
              <a:t>）</a:t>
            </a:r>
            <a:endParaRPr lang="zh-CN" altLang="en-US" sz="1800"/>
          </a:p>
          <a:p>
            <a:pPr lvl="1"/>
            <a:r>
              <a:rPr lang="en-US" altLang="zh-CN" sz="1800"/>
              <a:t>Tiezhu Yang: </a:t>
            </a:r>
            <a:r>
              <a:rPr lang="zh-CN" altLang="en-US" sz="1800"/>
              <a:t>新增更多原子指令支持（</a:t>
            </a:r>
            <a:r>
              <a:rPr lang="zh-CN" altLang="en-US" sz="1800">
                <a:hlinkClick r:id="rId7"/>
              </a:rPr>
              <a:t>第 </a:t>
            </a:r>
            <a:r>
              <a:rPr lang="en-US" altLang="zh-CN" sz="1800">
                <a:hlinkClick r:id="rId7"/>
              </a:rPr>
              <a:t>3</a:t>
            </a:r>
            <a:r>
              <a:rPr lang="zh-CN" altLang="en-US" sz="1800">
                <a:hlinkClick r:id="rId7"/>
              </a:rPr>
              <a:t> 版</a:t>
            </a:r>
            <a:r>
              <a:rPr lang="zh-CN" altLang="en-US" sz="1800"/>
              <a:t>）</a:t>
            </a:r>
            <a:endParaRPr lang="zh-CN" altLang="en-US" sz="1800"/>
          </a:p>
          <a:p>
            <a:pPr lvl="0"/>
            <a:r>
              <a:rPr lang="en-US" altLang="zh-CN" sz="1800"/>
              <a:t>KVM </a:t>
            </a:r>
            <a:r>
              <a:rPr lang="zh-CN" altLang="en-US" sz="1800"/>
              <a:t>子系统</a:t>
            </a:r>
            <a:endParaRPr lang="zh-CN" altLang="en-US" sz="1800"/>
          </a:p>
          <a:p>
            <a:pPr lvl="1"/>
            <a:r>
              <a:rPr lang="en-US" altLang="zh-CN" sz="1800"/>
              <a:t>Tao Cui: </a:t>
            </a:r>
            <a:r>
              <a:rPr lang="zh-CN" altLang="en-US" sz="1800"/>
              <a:t>为 </a:t>
            </a:r>
            <a:r>
              <a:rPr lang="en-US" altLang="zh-CN" sz="1800"/>
              <a:t>KVM MMIO </a:t>
            </a:r>
            <a:r>
              <a:rPr lang="zh-CN" altLang="en-US" sz="1800"/>
              <a:t>读模拟代码中 </a:t>
            </a:r>
            <a:r>
              <a:rPr lang="en-US" altLang="zh-CN" sz="1800"/>
              <a:t>ldptr </a:t>
            </a:r>
            <a:r>
              <a:rPr lang="zh-CN" altLang="en-US" sz="1800"/>
              <a:t>指令设置 </a:t>
            </a:r>
            <a:r>
              <a:rPr lang="en-US" altLang="zh-CN" sz="1800"/>
              <a:t>EMULATE_FAIL </a:t>
            </a:r>
            <a:r>
              <a:rPr lang="zh-CN" altLang="en-US" sz="1800"/>
              <a:t>默认返回值（</a:t>
            </a:r>
            <a:r>
              <a:rPr lang="zh-CN" altLang="en-US" sz="1800">
                <a:hlinkClick r:id="rId8"/>
              </a:rPr>
              <a:t>第 </a:t>
            </a:r>
            <a:r>
              <a:rPr lang="en-US" altLang="zh-CN" sz="1800">
                <a:hlinkClick r:id="rId8"/>
              </a:rPr>
              <a:t>1 </a:t>
            </a:r>
            <a:r>
              <a:rPr lang="zh-CN" altLang="en-US" sz="1800">
                <a:hlinkClick r:id="rId8"/>
              </a:rPr>
              <a:t>版</a:t>
            </a:r>
            <a:r>
              <a:rPr lang="zh-CN" altLang="en-US" sz="1800"/>
              <a:t>）</a:t>
            </a:r>
            <a:endParaRPr lang="zh-CN" altLang="en-US" sz="1800"/>
          </a:p>
          <a:p>
            <a:pPr lvl="1"/>
            <a:r>
              <a:rPr lang="en-US" altLang="zh-CN" sz="1800"/>
              <a:t>Tao</a:t>
            </a:r>
            <a:r>
              <a:rPr lang="zh-CN" altLang="en-US" sz="1800"/>
              <a:t> </a:t>
            </a:r>
            <a:r>
              <a:rPr lang="en-US" altLang="zh-CN" sz="1800"/>
              <a:t>Cui:</a:t>
            </a:r>
            <a:r>
              <a:rPr lang="zh-CN" altLang="en-US" sz="1800"/>
              <a:t> 修复 </a:t>
            </a:r>
            <a:r>
              <a:rPr lang="en-US" altLang="zh-CN" sz="1800"/>
              <a:t>kvm_ipi_regs_access() </a:t>
            </a:r>
            <a:r>
              <a:rPr lang="zh-CN" altLang="en-US" sz="1800"/>
              <a:t>中的数据竞争（</a:t>
            </a:r>
            <a:r>
              <a:rPr lang="zh-CN" altLang="en-US" sz="1800">
                <a:hlinkClick r:id="rId9"/>
              </a:rPr>
              <a:t>第 </a:t>
            </a:r>
            <a:r>
              <a:rPr lang="en-US" altLang="zh-CN" sz="1800">
                <a:hlinkClick r:id="rId9"/>
              </a:rPr>
              <a:t>1 </a:t>
            </a:r>
            <a:r>
              <a:rPr lang="zh-CN" altLang="en-US" sz="1800">
                <a:hlinkClick r:id="rId9"/>
              </a:rPr>
              <a:t>版</a:t>
            </a:r>
            <a:r>
              <a:rPr lang="zh-CN" altLang="en-US" sz="1800"/>
              <a:t>）</a:t>
            </a:r>
            <a:endParaRPr lang="zh-CN" altLang="en-US" sz="1800"/>
          </a:p>
          <a:p>
            <a:pPr lvl="1"/>
            <a:r>
              <a:rPr lang="en-US" altLang="zh-CN" sz="1800"/>
              <a:t>Xianglai</a:t>
            </a:r>
            <a:r>
              <a:rPr lang="zh-CN" altLang="en-US" sz="1800"/>
              <a:t> </a:t>
            </a:r>
            <a:r>
              <a:rPr lang="en-US" altLang="zh-CN" sz="1800"/>
              <a:t>Li:</a:t>
            </a:r>
            <a:r>
              <a:rPr lang="zh-CN" altLang="en-US" sz="1800"/>
              <a:t> 修复热补丁功能报告 </a:t>
            </a:r>
            <a:r>
              <a:rPr lang="en-US" altLang="zh-CN" sz="1800"/>
              <a:t>unreliable stack </a:t>
            </a:r>
            <a:r>
              <a:rPr lang="zh-CN" altLang="en-US" sz="1800"/>
              <a:t>的问题（</a:t>
            </a:r>
            <a:r>
              <a:rPr lang="zh-CN" altLang="en-US" sz="1800">
                <a:hlinkClick r:id="rId10"/>
              </a:rPr>
              <a:t>第 </a:t>
            </a:r>
            <a:r>
              <a:rPr lang="en-US" altLang="zh-CN" sz="1800">
                <a:hlinkClick r:id="rId10"/>
              </a:rPr>
              <a:t>1 </a:t>
            </a:r>
            <a:r>
              <a:rPr lang="zh-CN" altLang="en-US" sz="1800">
                <a:hlinkClick r:id="rId10"/>
              </a:rPr>
              <a:t>版</a:t>
            </a:r>
            <a:r>
              <a:rPr lang="zh-CN" altLang="en-US" sz="1800"/>
              <a:t>）</a:t>
            </a:r>
            <a:endParaRPr lang="zh-CN" altLang="en-US" sz="1800"/>
          </a:p>
          <a:p>
            <a:pPr lvl="1"/>
            <a:r>
              <a:rPr lang="en-US" altLang="zh-CN" sz="1800"/>
              <a:t>Bibo Mao: </a:t>
            </a:r>
            <a:r>
              <a:rPr lang="zh-CN" altLang="en-US" sz="1800"/>
              <a:t>改进计时器功能，修复硬件计时器中断丢失，导致 </a:t>
            </a:r>
            <a:r>
              <a:rPr lang="en-US" altLang="zh-CN" sz="1800"/>
              <a:t>RCU </a:t>
            </a:r>
            <a:r>
              <a:rPr lang="zh-CN" altLang="en-US" sz="1800"/>
              <a:t>超时的问题（</a:t>
            </a:r>
            <a:r>
              <a:rPr lang="zh-CN" altLang="en-US" sz="1800">
                <a:hlinkClick r:id="rId2"/>
              </a:rPr>
              <a:t>第 </a:t>
            </a:r>
            <a:r>
              <a:rPr lang="en-US" altLang="zh-CN" sz="1800">
                <a:hlinkClick r:id="rId2"/>
              </a:rPr>
              <a:t>4 </a:t>
            </a:r>
            <a:r>
              <a:rPr lang="zh-CN" altLang="en-US" sz="1800">
                <a:hlinkClick r:id="rId2"/>
              </a:rPr>
              <a:t>版</a:t>
            </a:r>
            <a:r>
              <a:rPr lang="zh-CN" altLang="en-US" sz="1800"/>
              <a:t>）</a:t>
            </a:r>
            <a:endParaRPr lang="en-US" altLang="zh-CN" sz="1800"/>
          </a:p>
        </p:txBody>
      </p:sp>
      <p:sp>
        <p:nvSpPr>
          <p:cNvPr id="4" name="文本占位符 3"/>
          <p:cNvSpPr>
            <a:spLocks noGrp="1"/>
          </p:cNvSpPr>
          <p:nvPr>
            <p:ph type="body" idx="10"/>
          </p:nvPr>
        </p:nvSpPr>
        <p:spPr/>
        <p:txBody>
          <a:bodyPr/>
          <a:p>
            <a:r>
              <a:rPr lang="en-US" altLang="zh-CN"/>
              <a:t>xen0n</a:t>
            </a:r>
            <a:endParaRPr lang="zh-CN"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Linux </a:t>
            </a:r>
            <a:r>
              <a:rPr lang="en-US" altLang="zh-CN">
                <a:cs typeface="Arial" panose="020B0604020202020204" pitchFamily="34" charset="0"/>
              </a:rPr>
              <a:t>Kernel</a:t>
            </a:r>
            <a:r>
              <a:rPr lang="zh-CN" altLang="en-US">
                <a:cs typeface="Arial" panose="020B0604020202020204" pitchFamily="34" charset="0"/>
              </a:rPr>
              <a:t>（其他补丁）</a:t>
            </a:r>
            <a:endParaRPr lang="zh-CN" altLang="en-US"/>
          </a:p>
        </p:txBody>
      </p:sp>
      <p:sp>
        <p:nvSpPr>
          <p:cNvPr id="3" name="内容占位符 2"/>
          <p:cNvSpPr>
            <a:spLocks noGrp="1"/>
          </p:cNvSpPr>
          <p:nvPr>
            <p:ph idx="1"/>
          </p:nvPr>
        </p:nvSpPr>
        <p:spPr>
          <a:xfrm>
            <a:off x="513999" y="1259762"/>
            <a:ext cx="10912520" cy="4657501"/>
          </a:xfrm>
        </p:spPr>
        <p:txBody>
          <a:bodyPr/>
          <a:p>
            <a:pPr lvl="0"/>
            <a:r>
              <a:rPr lang="zh-CN" altLang="en-US" sz="1800"/>
              <a:t>代码或功能修复</a:t>
            </a:r>
            <a:endParaRPr lang="zh-CN" altLang="en-US" sz="1800"/>
          </a:p>
          <a:p>
            <a:pPr lvl="1"/>
            <a:r>
              <a:rPr lang="en-US" altLang="zh-CN" sz="1800"/>
              <a:t>Rong Bao: </a:t>
            </a:r>
            <a:r>
              <a:rPr lang="zh-CN" altLang="en-US" sz="1800"/>
              <a:t>使用 </a:t>
            </a:r>
            <a:r>
              <a:rPr lang="en-US" altLang="zh-CN" sz="1800"/>
              <a:t>jump__delete() </a:t>
            </a:r>
            <a:r>
              <a:rPr lang="zh-CN" altLang="en-US" sz="1800"/>
              <a:t>释放龙架构跳转，修复未定义行为及概率性崩溃（</a:t>
            </a:r>
            <a:r>
              <a:rPr lang="zh-CN" altLang="en-US" sz="1800">
                <a:hlinkClick r:id="rId1"/>
              </a:rPr>
              <a:t>第 </a:t>
            </a:r>
            <a:r>
              <a:rPr lang="en-US" altLang="zh-CN" sz="1800">
                <a:hlinkClick r:id="rId1"/>
              </a:rPr>
              <a:t>1 </a:t>
            </a:r>
            <a:r>
              <a:rPr lang="zh-CN" altLang="en-US" sz="1800">
                <a:hlinkClick r:id="rId1"/>
              </a:rPr>
              <a:t>版</a:t>
            </a:r>
            <a:r>
              <a:rPr lang="zh-CN" altLang="en-US" sz="1800"/>
              <a:t>）</a:t>
            </a:r>
            <a:endParaRPr lang="en-US" altLang="zh-CN" sz="1800"/>
          </a:p>
          <a:p>
            <a:pPr lvl="1"/>
            <a:r>
              <a:rPr lang="en-US" altLang="zh-CN" sz="1800"/>
              <a:t>Haiyong Sun: </a:t>
            </a:r>
            <a:r>
              <a:rPr lang="zh-CN" altLang="en-US" sz="1800"/>
              <a:t>修复 </a:t>
            </a:r>
            <a:r>
              <a:rPr lang="en-US" altLang="zh-CN" sz="1800"/>
              <a:t>perf </a:t>
            </a:r>
            <a:r>
              <a:rPr lang="zh-CN" altLang="en-US" sz="1800"/>
              <a:t>工具代码中关于类型限定丢失的编译警告（</a:t>
            </a:r>
            <a:r>
              <a:rPr lang="zh-CN" altLang="en-US" sz="1800">
                <a:hlinkClick r:id="rId2"/>
              </a:rPr>
              <a:t>第 </a:t>
            </a:r>
            <a:r>
              <a:rPr lang="en-US" altLang="zh-CN" sz="1800">
                <a:hlinkClick r:id="rId2"/>
              </a:rPr>
              <a:t>1 </a:t>
            </a:r>
            <a:r>
              <a:rPr lang="zh-CN" altLang="en-US" sz="1800">
                <a:hlinkClick r:id="rId2"/>
              </a:rPr>
              <a:t>版</a:t>
            </a:r>
            <a:r>
              <a:rPr lang="zh-CN" altLang="en-US" sz="1800"/>
              <a:t>）</a:t>
            </a:r>
            <a:endParaRPr lang="zh-CN" altLang="en-US" sz="1800"/>
          </a:p>
          <a:p>
            <a:pPr lvl="1"/>
            <a:r>
              <a:rPr lang="en-US" altLang="zh-CN" sz="1800"/>
              <a:t>Haiyong Sun: </a:t>
            </a:r>
            <a:r>
              <a:rPr lang="zh-CN" altLang="en-US" sz="1800"/>
              <a:t>为 </a:t>
            </a:r>
            <a:r>
              <a:rPr lang="en-US" altLang="zh-CN" sz="1800"/>
              <a:t>perf </a:t>
            </a:r>
            <a:r>
              <a:rPr lang="zh-CN" altLang="en-US" sz="1800"/>
              <a:t>工具新增 </a:t>
            </a:r>
            <a:r>
              <a:rPr lang="en-US" altLang="zh-CN" sz="1800"/>
              <a:t>Clang </a:t>
            </a:r>
            <a:r>
              <a:rPr lang="zh-CN" altLang="en-US" sz="1800"/>
              <a:t>目标定义，修复交叉编译（</a:t>
            </a:r>
            <a:r>
              <a:rPr lang="zh-CN" altLang="en-US" sz="1800">
                <a:hlinkClick r:id="rId3"/>
              </a:rPr>
              <a:t>第 </a:t>
            </a:r>
            <a:r>
              <a:rPr lang="en-US" altLang="zh-CN" sz="1800">
                <a:hlinkClick r:id="rId3"/>
              </a:rPr>
              <a:t>1 </a:t>
            </a:r>
            <a:r>
              <a:rPr lang="zh-CN" altLang="en-US" sz="1800">
                <a:hlinkClick r:id="rId3"/>
              </a:rPr>
              <a:t>版</a:t>
            </a:r>
            <a:r>
              <a:rPr lang="zh-CN" altLang="en-US" sz="1800"/>
              <a:t>）</a:t>
            </a:r>
            <a:endParaRPr lang="zh-CN" altLang="en-US" sz="1800"/>
          </a:p>
          <a:p>
            <a:pPr lvl="1"/>
            <a:r>
              <a:rPr lang="en-US" altLang="zh-CN" sz="1800"/>
              <a:t>Rui</a:t>
            </a:r>
            <a:r>
              <a:rPr lang="zh-CN" altLang="en-US" sz="1800"/>
              <a:t> </a:t>
            </a:r>
            <a:r>
              <a:rPr lang="en-US" altLang="zh-CN" sz="1800"/>
              <a:t>Wang: </a:t>
            </a:r>
            <a:r>
              <a:rPr lang="zh-CN" altLang="en-US" sz="1800"/>
              <a:t>修复 </a:t>
            </a:r>
            <a:r>
              <a:rPr lang="en-US" altLang="zh-CN" sz="1800"/>
              <a:t>perf </a:t>
            </a:r>
            <a:r>
              <a:rPr lang="zh-CN" altLang="en-US" sz="1800"/>
              <a:t>工具在定义 </a:t>
            </a:r>
            <a:r>
              <a:rPr lang="en-US" altLang="zh-CN" sz="1800"/>
              <a:t>CONFIG_LIBDW_DWARF_UNWIND </a:t>
            </a:r>
            <a:r>
              <a:rPr lang="zh-CN" altLang="en-US" sz="1800"/>
              <a:t>时无法构建的问题（</a:t>
            </a:r>
            <a:r>
              <a:rPr lang="zh-CN" altLang="en-US" sz="1800">
                <a:hlinkClick r:id="rId4"/>
              </a:rPr>
              <a:t>第 </a:t>
            </a:r>
            <a:r>
              <a:rPr lang="en-US" altLang="zh-CN" sz="1800">
                <a:hlinkClick r:id="rId4"/>
              </a:rPr>
              <a:t>1 </a:t>
            </a:r>
            <a:r>
              <a:rPr lang="zh-CN" altLang="en-US" sz="1800">
                <a:hlinkClick r:id="rId4"/>
              </a:rPr>
              <a:t>版</a:t>
            </a:r>
            <a:r>
              <a:rPr lang="zh-CN" altLang="en-US" sz="1800"/>
              <a:t>）</a:t>
            </a:r>
            <a:endParaRPr lang="zh-CN" altLang="en-US" sz="1800"/>
          </a:p>
          <a:p>
            <a:pPr lvl="1"/>
            <a:r>
              <a:rPr lang="en-US" altLang="zh-CN" sz="1800"/>
              <a:t>Yuqian Yang: </a:t>
            </a:r>
            <a:r>
              <a:rPr lang="zh-CN" altLang="en-US" sz="1800"/>
              <a:t>改善 </a:t>
            </a:r>
            <a:r>
              <a:rPr lang="en-US" altLang="zh-CN" sz="1800"/>
              <a:t>KASLR </a:t>
            </a:r>
            <a:r>
              <a:rPr lang="zh-CN" altLang="en-US" sz="1800"/>
              <a:t>禁用时的日志输出（</a:t>
            </a:r>
            <a:r>
              <a:rPr lang="zh-CN" altLang="en-US" sz="1800">
                <a:hlinkClick r:id="rId5"/>
              </a:rPr>
              <a:t>第 </a:t>
            </a:r>
            <a:r>
              <a:rPr lang="en-US" altLang="zh-CN" sz="1800">
                <a:hlinkClick r:id="rId5"/>
              </a:rPr>
              <a:t>2</a:t>
            </a:r>
            <a:r>
              <a:rPr lang="zh-CN" altLang="en-US" sz="1800">
                <a:hlinkClick r:id="rId5"/>
              </a:rPr>
              <a:t> 版</a:t>
            </a:r>
            <a:r>
              <a:rPr lang="zh-CN" altLang="en-US" sz="1800"/>
              <a:t>）</a:t>
            </a:r>
            <a:endParaRPr lang="zh-CN" altLang="en-US" sz="1800"/>
          </a:p>
          <a:p>
            <a:pPr lvl="0"/>
            <a:r>
              <a:rPr lang="zh-CN" altLang="en-US" sz="1800"/>
              <a:t>代码重构或清理</a:t>
            </a:r>
            <a:endParaRPr lang="zh-CN" altLang="en-US" sz="1800"/>
          </a:p>
          <a:p>
            <a:pPr lvl="1"/>
            <a:r>
              <a:rPr lang="en-US" altLang="zh-CN" sz="1800">
                <a:solidFill>
                  <a:schemeClr val="tx1"/>
                </a:solidFill>
                <a:ea typeface="Source Han Sans CN" charset="0"/>
              </a:rPr>
              <a:t>Rui Wang: </a:t>
            </a:r>
            <a:r>
              <a:rPr lang="zh-CN" altLang="en-US" sz="1800">
                <a:solidFill>
                  <a:schemeClr val="tx1"/>
                </a:solidFill>
                <a:ea typeface="Source Han Sans CN" charset="0"/>
              </a:rPr>
              <a:t>将 </a:t>
            </a:r>
            <a:r>
              <a:rPr lang="en-US" altLang="zh-CN" sz="1800">
                <a:solidFill>
                  <a:schemeClr val="tx1"/>
                </a:solidFill>
                <a:ea typeface="Source Han Sans CN" charset="0"/>
              </a:rPr>
              <a:t>perf </a:t>
            </a:r>
            <a:r>
              <a:rPr lang="zh-CN" altLang="en-US" sz="1800">
                <a:solidFill>
                  <a:schemeClr val="tx1"/>
                </a:solidFill>
                <a:ea typeface="Source Han Sans CN" charset="0"/>
              </a:rPr>
              <a:t>中龙架构相关代码添加到 </a:t>
            </a:r>
            <a:r>
              <a:rPr lang="en-US" altLang="zh-CN" sz="1800">
                <a:solidFill>
                  <a:schemeClr val="tx1"/>
                </a:solidFill>
                <a:ea typeface="Source Han Sans CN" charset="0"/>
              </a:rPr>
              <a:t>loongarch </a:t>
            </a:r>
            <a:r>
              <a:rPr lang="zh-CN" altLang="en-US" sz="1800">
                <a:solidFill>
                  <a:schemeClr val="tx1"/>
                </a:solidFill>
                <a:ea typeface="Source Han Sans CN" charset="0"/>
              </a:rPr>
              <a:t>列表通知匹配规则中（</a:t>
            </a:r>
            <a:r>
              <a:rPr lang="zh-CN" altLang="en-US" sz="1800">
                <a:solidFill>
                  <a:schemeClr val="tx1"/>
                </a:solidFill>
                <a:ea typeface="Source Han Sans CN" charset="0"/>
                <a:hlinkClick r:id="rId6"/>
              </a:rPr>
              <a:t>第 </a:t>
            </a:r>
            <a:r>
              <a:rPr lang="en-US" altLang="zh-CN" sz="1800">
                <a:solidFill>
                  <a:schemeClr val="tx1"/>
                </a:solidFill>
                <a:ea typeface="Source Han Sans CN" charset="0"/>
                <a:hlinkClick r:id="rId6"/>
              </a:rPr>
              <a:t>1 </a:t>
            </a:r>
            <a:r>
              <a:rPr lang="zh-CN" altLang="en-US" sz="1800">
                <a:solidFill>
                  <a:schemeClr val="tx1"/>
                </a:solidFill>
                <a:ea typeface="Source Han Sans CN" charset="0"/>
                <a:hlinkClick r:id="rId6"/>
              </a:rPr>
              <a:t>版</a:t>
            </a:r>
            <a:r>
              <a:rPr lang="zh-CN" altLang="en-US" sz="1800">
                <a:solidFill>
                  <a:schemeClr val="tx1"/>
                </a:solidFill>
                <a:ea typeface="Source Han Sans CN" charset="0"/>
              </a:rPr>
              <a:t>）</a:t>
            </a:r>
            <a:endParaRPr lang="zh-CN" altLang="en-US" sz="1800">
              <a:solidFill>
                <a:schemeClr val="tx1"/>
              </a:solidFill>
              <a:ea typeface="Source Han Sans CN" charset="0"/>
            </a:endParaRPr>
          </a:p>
          <a:p>
            <a:pPr lvl="1"/>
            <a:r>
              <a:rPr lang="en-US" altLang="zh-CN" sz="1800"/>
              <a:t>Thomas Wei</a:t>
            </a:r>
            <a:r>
              <a:rPr lang="en-US" altLang="en-US" sz="1800"/>
              <a:t>ß</a:t>
            </a:r>
            <a:r>
              <a:rPr lang="en-US" altLang="zh-CN" sz="1800"/>
              <a:t>schuh: </a:t>
            </a:r>
            <a:r>
              <a:rPr lang="zh-CN" altLang="en-US" sz="1800"/>
              <a:t>清理冗余的架构特定 __</a:t>
            </a:r>
            <a:r>
              <a:rPr lang="en-US" altLang="zh-CN" sz="1800"/>
              <a:t>arch_vdso_hres_capable() </a:t>
            </a:r>
            <a:r>
              <a:rPr lang="zh-CN" altLang="en-US" sz="1800"/>
              <a:t>实现（</a:t>
            </a:r>
            <a:r>
              <a:rPr lang="zh-CN" altLang="en-US" sz="1800">
                <a:hlinkClick r:id="rId7"/>
              </a:rPr>
              <a:t>第 1 版</a:t>
            </a:r>
            <a:r>
              <a:rPr lang="zh-CN" altLang="en-US" sz="1800"/>
              <a:t>）</a:t>
            </a:r>
            <a:endParaRPr lang="en-US" altLang="zh-CN" sz="1800"/>
          </a:p>
        </p:txBody>
      </p:sp>
      <p:sp>
        <p:nvSpPr>
          <p:cNvPr id="4" name="文本占位符 3"/>
          <p:cNvSpPr>
            <a:spLocks noGrp="1"/>
          </p:cNvSpPr>
          <p:nvPr>
            <p:ph type="body" idx="10"/>
          </p:nvPr>
        </p:nvSpPr>
        <p:spPr/>
        <p:txBody>
          <a:bodyPr/>
          <a:p>
            <a:r>
              <a:rPr lang="en-US" altLang="zh-CN"/>
              <a:t>xen0n</a:t>
            </a:r>
            <a:endParaRPr lang="zh-CN" altLang="en-US"/>
          </a:p>
        </p:txBody>
      </p:sp>
    </p:spTree>
  </p:cSld>
  <p:clrMapOvr>
    <a:masterClrMapping/>
  </p:clrMapOvr>
</p:sld>
</file>

<file path=ppt/theme/theme1.xml><?xml version="1.0" encoding="utf-8"?>
<a:theme xmlns:a="http://schemas.openxmlformats.org/drawingml/2006/main" name="龙架构双周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spect">
      <a:majorFont>
        <a:latin typeface="Source Han Sans CN"/>
        <a:ea typeface=""/>
        <a:cs typeface=""/>
        <a:font script="Jpan" typeface="ＭＳ ゴシック"/>
        <a:font script="Hang" typeface="굴림"/>
        <a:font script="Hans" typeface="Source Han Sans CN"/>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Source Han Sans CN"/>
        <a:ea typeface=""/>
        <a:cs typeface=""/>
        <a:font script="Jpan" typeface="ＭＳ ゴシック"/>
        <a:font script="Hang" typeface="굴림"/>
        <a:font script="Hans" typeface="Source Han Sans CN"/>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Source Sans 3"/>
        <a:ea typeface=""/>
        <a:cs typeface=""/>
        <a:font script="Jpan" typeface="ＭＳ Ｐゴシック"/>
        <a:font script="Hang" typeface="맑은 고딕"/>
        <a:font script="Hans" typeface="宋体"/>
        <a:font script="Hant" typeface="新細明體"/>
        <a:font script="Arab" typeface="Source Sans 3"/>
        <a:font script="Hebr" typeface="Source Sans 3"/>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Source Sans 3"/>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Source Sans 3"/>
        <a:ea typeface=""/>
        <a:cs typeface=""/>
        <a:font script="Jpan" typeface="ＭＳ Ｐゴシック"/>
        <a:font script="Hang" typeface="맑은 고딕"/>
        <a:font script="Hans" typeface="宋体"/>
        <a:font script="Hant" typeface="新細明體"/>
        <a:font script="Arab" typeface="Source Sans 3"/>
        <a:font script="Hebr" typeface="Source Sans 3"/>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Source Sans 3"/>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7322</Words>
  <Application>WPS Office WWO_wpscloud_20260521192124-597ff31d3d</Application>
  <PresentationFormat/>
  <Paragraphs>282</Paragraphs>
  <Slides>35</Slides>
  <Notes>0</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35</vt:i4>
      </vt:variant>
    </vt:vector>
  </HeadingPairs>
  <TitlesOfParts>
    <vt:vector size="49" baseType="lpstr">
      <vt:lpstr>Arial</vt:lpstr>
      <vt:lpstr>宋体</vt:lpstr>
      <vt:lpstr>Wingdings</vt:lpstr>
      <vt:lpstr>Source Sans 3</vt:lpstr>
      <vt:lpstr>Noto Sans Thai</vt:lpstr>
      <vt:lpstr>Source Han Sans CN</vt:lpstr>
      <vt:lpstr>Noto Sans Mono CJK JP</vt:lpstr>
      <vt:lpstr>微软雅黑</vt:lpstr>
      <vt:lpstr>汉仪旗黑KW 55S</vt:lpstr>
      <vt:lpstr>Fira Code</vt:lpstr>
      <vt:lpstr>Source Han Sans CN</vt:lpstr>
      <vt:lpstr>汉仪书宋二KW</vt:lpstr>
      <vt:lpstr>Kingsoft Confetti</vt:lpstr>
      <vt:lpstr>龙架构双周会</vt:lpstr>
      <vt:lpstr>欢迎参加龙架构双周会</vt:lpstr>
      <vt:lpstr>龙架构双周会</vt:lpstr>
      <vt:lpstr>会前注意事项</vt:lpstr>
      <vt:lpstr>会前注意事项</vt:lpstr>
      <vt:lpstr>快速报告</vt:lpstr>
      <vt:lpstr>glibc</vt:lpstr>
      <vt:lpstr>GCC</vt:lpstr>
      <vt:lpstr>Linux Kernel（其他补丁）</vt:lpstr>
      <vt:lpstr>Linux Kernel（其他补丁）</vt:lpstr>
      <vt:lpstr>muvm</vt:lpstr>
      <vt:lpstr>Firefox</vt:lpstr>
      <vt:lpstr>QEMU</vt:lpstr>
      <vt:lpstr>UEFI 固件</vt:lpstr>
      <vt:lpstr>快速报告</vt:lpstr>
      <vt:lpstr>发行版维护贴士</vt:lpstr>
      <vt:lpstr>安同 OS</vt:lpstr>
      <vt:lpstr>安同 OS</vt:lpstr>
      <vt:lpstr>快速报告</vt:lpstr>
      <vt:lpstr>俄罗斯游记</vt:lpstr>
      <vt:lpstr>PowerPoint 演示文稿</vt:lpstr>
      <vt:lpstr>PowerPoint 演示文稿</vt:lpstr>
      <vt:lpstr>俄罗斯游记</vt:lpstr>
      <vt:lpstr>俄罗斯游记</vt:lpstr>
      <vt:lpstr>《每周一龙》复活进行时</vt:lpstr>
      <vt:lpstr>外语双周会</vt:lpstr>
      <vt:lpstr>专题报告</vt:lpstr>
      <vt:lpstr>龙架构设备支持程序设计竞赛技术验证</vt:lpstr>
      <vt:lpstr>评测系统组成</vt:lpstr>
      <vt:lpstr>将 DOMserver 部署到 AOSC OS</vt:lpstr>
      <vt:lpstr>将 DOMserver 部署到 AOSC OS</vt:lpstr>
      <vt:lpstr>将 Judgehost 移植到龙架构</vt:lpstr>
      <vt:lpstr>创建基于 AOSC OS 的 chroot 环境</vt:lpstr>
      <vt:lpstr>竞赛结果和后续工作</vt:lpstr>
      <vt:lpstr>问答环节</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欢迎参加龙架构双周会</dc:title>
  <dc:creator>DBY2-W00</dc:creator>
  <cp:lastModifiedBy>yang</cp:lastModifiedBy>
  <dcterms:created xsi:type="dcterms:W3CDTF">2026-05-25T02:55:17Z</dcterms:created>
  <dcterms:modified xsi:type="dcterms:W3CDTF">2026-05-25T02:55:17Z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2052-12.9.0.26832</vt:lpwstr>
  </property>
  <property fmtid="{D5CDD505-2E9C-101B-9397-08002B2CF9AE}" pid="3" name="ICV">
    <vt:lpwstr>47B5133B91E7D92B8904E1676A1AE32D_43</vt:lpwstr>
  </property>
</Properties>
</file>