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23"/>
  </p:handoutMasterIdLst>
  <p:sldIdLst>
    <p:sldId id="257" r:id="rId3"/>
    <p:sldId id="258" r:id="rId4"/>
    <p:sldId id="364" r:id="rId5"/>
    <p:sldId id="349" r:id="rId6"/>
    <p:sldId id="363" r:id="rId8"/>
    <p:sldId id="423" r:id="rId9"/>
    <p:sldId id="424" r:id="rId10"/>
    <p:sldId id="425" r:id="rId11"/>
    <p:sldId id="426" r:id="rId12"/>
    <p:sldId id="427" r:id="rId13"/>
    <p:sldId id="428" r:id="rId14"/>
    <p:sldId id="365" r:id="rId15"/>
    <p:sldId id="429" r:id="rId16"/>
    <p:sldId id="430" r:id="rId17"/>
    <p:sldId id="431" r:id="rId18"/>
    <p:sldId id="386" r:id="rId19"/>
    <p:sldId id="432" r:id="rId20"/>
    <p:sldId id="368" r:id="rId21"/>
    <p:sldId id="275" r:id="rId22"/>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LiarOnce</a:t>
            </a:r>
            <a:r>
              <a:rPr lang="zh-CN" altLang="en-US"/>
              <a:t>：本页</a:t>
            </a:r>
            <a:r>
              <a:rPr lang="zh-CN" altLang="en-US">
                <a:cs typeface="Arial" panose="020B0604020202020204" pitchFamily="34" charset="0"/>
              </a:rPr>
              <a:t>应保持展示至少</a:t>
            </a:r>
            <a:r>
              <a:rPr lang="en-US" altLang="zh-CN">
                <a:cs typeface="Arial" panose="020B0604020202020204" pitchFamily="34" charset="0"/>
              </a:rPr>
              <a:t>5</a:t>
            </a:r>
            <a:r>
              <a:rPr lang="zh-CN" altLang="en-US">
                <a:cs typeface="Arial" panose="020B0604020202020204" pitchFamily="34" charset="0"/>
              </a:rPr>
              <a:t>分钟后继续会议</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1">
          <a:blip r:embed="rId2"/>
          <a:stretch>
            <a:fillRect/>
          </a:stretch>
        </a:blipFill>
        <a:effectLst/>
      </p:bgPr>
    </p:bg>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843068" y="3727027"/>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a:stretch>
        </a:blipFill>
        <a:effectLst/>
      </p:bgPr>
    </p:bg>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2.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loongarch@whlug.cn" TargetMode="Externa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9" Type="http://schemas.openxmlformats.org/officeDocument/2006/relationships/hyperlink" Target="https://lore.kernel.org/loongarch/20260109025312.226700-1-lisa@bytefly.space/" TargetMode="External"/><Relationship Id="rId8" Type="http://schemas.openxmlformats.org/officeDocument/2006/relationships/hyperlink" Target="https://lore.kernel.org/loongarch/20260115063633.1388470-1-chenhuacai@loongson.cn/" TargetMode="External"/><Relationship Id="rId7" Type="http://schemas.openxmlformats.org/officeDocument/2006/relationships/hyperlink" Target="https://lore.kernel.org/loongarch/20260113011730.17824-1-yangtiezhu@loongson.cn/" TargetMode="External"/><Relationship Id="rId6" Type="http://schemas.openxmlformats.org/officeDocument/2006/relationships/hyperlink" Target="https://lore.kernel.org/loongarch/cover.1768616276.git.zhoubinbin@loongson.cn/" TargetMode="External"/><Relationship Id="rId5" Type="http://schemas.openxmlformats.org/officeDocument/2006/relationships/hyperlink" Target="https://lore.kernel.org/loongarch/20260114-loongson-pci1-v6-1-ee8a18f5d242@uniontech.com/" TargetMode="External"/><Relationship Id="rId4" Type="http://schemas.openxmlformats.org/officeDocument/2006/relationships/hyperlink" Target="https://lore.kernel.org/loongarch/20260110131124.99866-1-dongtai.guo@linux.dev/" TargetMode="External"/><Relationship Id="rId3" Type="http://schemas.openxmlformats.org/officeDocument/2006/relationships/hyperlink" Target="https://lore.kernel.org/loongarch/20260109051054.188030-1-fearyncess@aosc.io/" TargetMode="External"/><Relationship Id="rId2" Type="http://schemas.openxmlformats.org/officeDocument/2006/relationships/hyperlink" Target="https://lore.kernel.org/loongarch/20260112084320.1982244-1-chenhuacai@loongson.cn/https://lore.kernel.org/loongarch/20260113085940.3344837-1-chenhuacai@loongson.cn/" TargetMode="External"/><Relationship Id="rId10" Type="http://schemas.openxmlformats.org/officeDocument/2006/relationships/slideLayout" Target="../slideLayouts/slideLayout2.xml"/><Relationship Id="rId1" Type="http://schemas.openxmlformats.org/officeDocument/2006/relationships/hyperlink" Target="https://lore.kernel.org/loongarch/" TargetMode="Externa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lore.kernel.org/loongarch/tencent_09063379481F265B19AC7AC7@qq.com/"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github.com/loongson/Firmware/issues/112" TargetMode="External"/><Relationship Id="rId4" Type="http://schemas.openxmlformats.org/officeDocument/2006/relationships/hyperlink" Target="https://www.asus.com.cn/supportonly/xc-ls3a6m/helpdesk_bios/" TargetMode="External"/><Relationship Id="rId3" Type="http://schemas.openxmlformats.org/officeDocument/2006/relationships/hyperlink" Target="https://github.com/loongson/Firmware/issues/148" TargetMode="External"/><Relationship Id="rId2" Type="http://schemas.openxmlformats.org/officeDocument/2006/relationships/hyperlink" Target="https://uefi.org/htmlspecs/ACPI_Spec_6_4_html/05_ACPI_Software_Programming_Model/ACPI_Software_Programming_Model.html#boot-graphics-resource-table-bgrt" TargetMode="External"/><Relationship Id="rId1" Type="http://schemas.openxmlformats.org/officeDocument/2006/relationships/hyperlink" Target="https://github.com/loongson/Firmware/issues/146#issuecomment-3742952395"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sourceware.org/glibc/wiki/Release/2.43#LoongArch_.2864-bit_hard-float.29"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9" Type="http://schemas.openxmlformats.org/officeDocument/2006/relationships/hyperlink" Target="https://github.com/llvm/llvm-project/issues/174606" TargetMode="External"/><Relationship Id="rId8" Type="http://schemas.openxmlformats.org/officeDocument/2006/relationships/hyperlink" Target="https://github.com/llvm/llvm-project/pull/172619" TargetMode="External"/><Relationship Id="rId7" Type="http://schemas.openxmlformats.org/officeDocument/2006/relationships/hyperlink" Target="https://github.com/llvm/llvm-project/pull/175355" TargetMode="External"/><Relationship Id="rId6" Type="http://schemas.openxmlformats.org/officeDocument/2006/relationships/hyperlink" Target="https://github.com/llvm/llvm-project/pull/175358" TargetMode="External"/><Relationship Id="rId5" Type="http://schemas.openxmlformats.org/officeDocument/2006/relationships/hyperlink" Target="https://github.com/llvm/llvm-project/pull/175357" TargetMode="External"/><Relationship Id="rId4" Type="http://schemas.openxmlformats.org/officeDocument/2006/relationships/hyperlink" Target="https://github.com/llvm/llvm-project/pull/175356" TargetMode="External"/><Relationship Id="rId3" Type="http://schemas.openxmlformats.org/officeDocument/2006/relationships/hyperlink" Target="https://github.com/llvm/llvm-project/pull/175353" TargetMode="External"/><Relationship Id="rId2" Type="http://schemas.openxmlformats.org/officeDocument/2006/relationships/hyperlink" Target="https://github.com/llvm/llvm-project/pull/175352" TargetMode="External"/><Relationship Id="rId14" Type="http://schemas.openxmlformats.org/officeDocument/2006/relationships/slideLayout" Target="../slideLayouts/slideLayout2.xml"/><Relationship Id="rId13" Type="http://schemas.openxmlformats.org/officeDocument/2006/relationships/hyperlink" Target="https://github.com/llvm/llvm-project/issues?q=state%3Aclosed%20label%3Abackend%3Aloongarch%20sort%3Aupdated-desc" TargetMode="External"/><Relationship Id="rId12" Type="http://schemas.openxmlformats.org/officeDocument/2006/relationships/hyperlink" Target="https://github.com/llvm/llvm-project/pull/175766" TargetMode="External"/><Relationship Id="rId11" Type="http://schemas.openxmlformats.org/officeDocument/2006/relationships/hyperlink" Target="https://github.com/llvm/llvm-project/pull/175727" TargetMode="External"/><Relationship Id="rId10" Type="http://schemas.openxmlformats.org/officeDocument/2006/relationships/hyperlink" Target="https://github.com/llvm/llvm-project/pull/175484" TargetMode="External"/><Relationship Id="rId1" Type="http://schemas.openxmlformats.org/officeDocument/2006/relationships/hyperlink" Target="https://github.com/llvm/llvm-project/pull/172617#issuecomment-373322409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4" name=""/>
        <p:cNvGrpSpPr/>
        <p:nvPr/>
      </p:nvGrpSpPr>
      <p:grpSpPr/>
      <p:sp>
        <p:nvSpPr>
          <p:cNvPr id="1048586" name="标题 1"/>
          <p:cNvSpPr>
            <a:spLocks noGrp="1"/>
          </p:cNvSpPr>
          <p:nvPr>
            <p:ph type="title"/>
          </p:nvPr>
        </p:nvSpPr>
        <p:spPr>
          <a:xfrm>
            <a:off x="514049" y="727831"/>
            <a:ext cx="9452278" cy="758458"/>
          </a:xfrm>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a:xfrm>
            <a:off x="513999" y="1545512"/>
            <a:ext cx="9452278" cy="4657501"/>
          </a:xfrm>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2"/>
              </a:rPr>
              <a:t>loongarch</a:t>
            </a:r>
            <a:r>
              <a:rPr lang="zh-CN" altLang="en-US" sz="1800">
                <a:latin typeface="Fira Code" charset="0"/>
                <a:ea typeface="Fira Code" charset="0"/>
                <a:cs typeface="Fira Code" charset="0"/>
                <a:hlinkClick r:id="rId2"/>
              </a:rPr>
              <a:t>@</a:t>
            </a:r>
            <a:r>
              <a:rPr lang="en-US" altLang="zh-CN" sz="1800">
                <a:latin typeface="Fira Code" charset="0"/>
                <a:ea typeface="Fira Code" charset="0"/>
                <a:cs typeface="Fira Code" charset="0"/>
                <a:hlinkClick r:id="rId2"/>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Box64</a:t>
            </a:r>
            <a:endParaRPr lang="zh-CN" altLang="en-US"/>
          </a:p>
        </p:txBody>
      </p:sp>
      <p:sp>
        <p:nvSpPr>
          <p:cNvPr id="3" name="内容占位符 2"/>
          <p:cNvSpPr>
            <a:spLocks noGrp="1"/>
          </p:cNvSpPr>
          <p:nvPr>
            <p:ph idx="1"/>
          </p:nvPr>
        </p:nvSpPr>
        <p:spPr/>
        <p:txBody>
          <a:bodyPr/>
          <a:p>
            <a:r>
              <a:rPr lang="en-US" altLang="zh-CN"/>
              <a:t>v0.4.0 </a:t>
            </a:r>
            <a:r>
              <a:rPr lang="zh-CN" altLang="en-US"/>
              <a:t>发版</a:t>
            </a:r>
            <a:endParaRPr lang="zh-CN" altLang="en-US"/>
          </a:p>
          <a:p>
            <a:r>
              <a:rPr lang="zh-CN" altLang="en-US"/>
              <a:t>《极品飞车：热度》跑起来了</a:t>
            </a:r>
            <a:endParaRPr lang="zh-CN" altLang="en-US"/>
          </a:p>
          <a:p>
            <a:r>
              <a:rPr lang="zh-CN" altLang="en-US"/>
              <a:t>《杀戮尖塔》（</a:t>
            </a:r>
            <a:r>
              <a:rPr lang="en-US" altLang="zh-CN"/>
              <a:t>libjvm</a:t>
            </a:r>
            <a:r>
              <a:rPr lang="zh-CN" altLang="en-US"/>
              <a:t>）稳定性修复</a:t>
            </a:r>
            <a:endParaRPr lang="zh-CN" altLang="en-US"/>
          </a:p>
          <a:p>
            <a:r>
              <a:rPr lang="zh-CN" altLang="en-US"/>
              <a:t>指令融合增加了一种新的模式</a:t>
            </a:r>
            <a:endParaRPr lang="zh-CN" altLang="en-US"/>
          </a:p>
          <a:p>
            <a:r>
              <a:rPr lang="zh-CN" altLang="en-US">
                <a:solidFill>
                  <a:schemeClr val="tx1"/>
                </a:solidFill>
                <a:ea typeface="Source Han Sans CN" charset="0"/>
              </a:rPr>
              <a:t>支持</a:t>
            </a:r>
            <a:r>
              <a:rPr lang="zh-CN" altLang="en-US"/>
              <a:t> </a:t>
            </a:r>
            <a:r>
              <a:rPr lang="en-US" altLang="zh-CN"/>
              <a:t>2K3000/3B6000M</a:t>
            </a:r>
            <a:r>
              <a:rPr lang="zh-CN" altLang="en-US"/>
              <a:t>（移除 </a:t>
            </a:r>
            <a:r>
              <a:rPr lang="en-US" altLang="zh-CN"/>
              <a:t>LASX </a:t>
            </a:r>
            <a:r>
              <a:rPr lang="zh-CN" altLang="en-US"/>
              <a:t>硬依赖）</a:t>
            </a:r>
            <a:endParaRPr lang="zh-CN" altLang="en-US"/>
          </a:p>
          <a:p>
            <a:r>
              <a:rPr lang="zh-CN" altLang="en-US">
                <a:solidFill>
                  <a:schemeClr val="tx1"/>
                </a:solidFill>
                <a:ea typeface="Source Han Sans CN" charset="0"/>
              </a:rPr>
              <a:t>修复指令翻译</a:t>
            </a:r>
            <a:r>
              <a:rPr lang="zh-CN" altLang="en-US"/>
              <a:t>若干</a:t>
            </a:r>
            <a:endParaRPr lang="zh-CN" altLang="en-US"/>
          </a:p>
          <a:p>
            <a:r>
              <a:rPr lang="zh-CN" altLang="en-US"/>
              <a:t>优化指令翻译少许</a:t>
            </a:r>
            <a:endParaRPr lang="zh-CN" altLang="en-US"/>
          </a:p>
        </p:txBody>
      </p:sp>
      <p:sp>
        <p:nvSpPr>
          <p:cNvPr id="4" name="文本占位符 3"/>
          <p:cNvSpPr>
            <a:spLocks noGrp="1"/>
          </p:cNvSpPr>
          <p:nvPr>
            <p:ph type="body" idx="10"/>
          </p:nvPr>
        </p:nvSpPr>
        <p:spPr/>
        <p:txBody>
          <a:bodyPr/>
          <a:p>
            <a:r>
              <a:rPr lang="zh-CN" altLang="en-US"/>
              <a:t>刘阳</a:t>
            </a:r>
            <a:endParaRPr lang="zh-CN" altLang="en-US"/>
          </a:p>
        </p:txBody>
      </p:sp>
      <p:pic>
        <p:nvPicPr>
          <p:cNvPr id="5" name="图片 4" descr="post_object_image_1542805584"/>
          <p:cNvPicPr>
            <a:picLocks noChangeAspect="1"/>
          </p:cNvPicPr>
          <p:nvPr/>
        </p:nvPicPr>
        <p:blipFill>
          <a:blip r:embed="rId1"/>
          <a:stretch>
            <a:fillRect/>
          </a:stretch>
        </p:blipFill>
        <p:spPr>
          <a:xfrm>
            <a:off x="9227503" y="1200573"/>
            <a:ext cx="2557992" cy="3047820"/>
          </a:xfrm>
          <a:prstGeom prst="rect">
            <a:avLst/>
          </a:prstGeom>
        </p:spPr>
      </p:pic>
      <p:cxnSp>
        <p:nvCxnSpPr>
          <p:cNvPr id="8" name="直接箭头连接符 7"/>
          <p:cNvCxnSpPr/>
          <p:nvPr userDrawn="1"/>
        </p:nvCxnSpPr>
        <p:spPr>
          <a:xfrm>
            <a:off x="5636260" y="3176905"/>
            <a:ext cx="3111500" cy="0"/>
          </a:xfrm>
          <a:prstGeom prst="straightConnector1">
            <a:avLst/>
          </a:prstGeom>
          <a:ln w="19050">
            <a:tailEnd type="triangle"/>
          </a:ln>
        </p:spPr>
        <p:style>
          <a:lnRef idx="2">
            <a:schemeClr val="accent1"/>
          </a:lnRef>
          <a:fillRef idx="0">
            <a:srgbClr val="FFFFFF"/>
          </a:fillRef>
          <a:effectRef idx="0">
            <a:srgbClr val="FFFFFF"/>
          </a:effectRef>
          <a:fontRef idx="minor">
            <a:schemeClr val="tx1"/>
          </a:fontRef>
        </p:style>
      </p:cxnSp>
      <p:pic>
        <p:nvPicPr>
          <p:cNvPr id="9" name="图片 8" descr="post_object_image_1914742789"/>
          <p:cNvPicPr>
            <a:picLocks noChangeAspect="1"/>
          </p:cNvPicPr>
          <p:nvPr/>
        </p:nvPicPr>
        <p:blipFill>
          <a:blip r:embed="rId2"/>
          <a:stretch>
            <a:fillRect/>
          </a:stretch>
        </p:blipFill>
        <p:spPr>
          <a:xfrm>
            <a:off x="9227503" y="4366683"/>
            <a:ext cx="2557992" cy="108904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r>
              <a:rPr lang="en-US" altLang="zh-CN">
                <a:cs typeface="Arial" panose="020B0604020202020204" pitchFamily="34" charset="0"/>
                <a:hlinkClick r:id="rId1"/>
              </a:rPr>
              <a:t>loongarch</a:t>
            </a:r>
            <a:r>
              <a:rPr lang="en-US" altLang="zh-CN">
                <a:cs typeface="Arial" panose="020B0604020202020204" pitchFamily="34" charset="0"/>
              </a:rPr>
              <a:t> </a:t>
            </a:r>
            <a:r>
              <a:rPr lang="zh-CN" altLang="en-US">
                <a:cs typeface="Arial" panose="020B0604020202020204" pitchFamily="34" charset="0"/>
              </a:rPr>
              <a:t>列表）</a:t>
            </a:r>
            <a:endParaRPr lang="zh-CN" altLang="en-US"/>
          </a:p>
        </p:txBody>
      </p:sp>
      <p:sp>
        <p:nvSpPr>
          <p:cNvPr id="3" name="内容占位符 2"/>
          <p:cNvSpPr>
            <a:spLocks noGrp="1"/>
          </p:cNvSpPr>
          <p:nvPr>
            <p:ph idx="1"/>
          </p:nvPr>
        </p:nvSpPr>
        <p:spPr>
          <a:xfrm>
            <a:off x="513999" y="1259762"/>
            <a:ext cx="11365278" cy="4657501"/>
          </a:xfrm>
        </p:spPr>
        <p:txBody>
          <a:bodyPr/>
          <a:p>
            <a:r>
              <a:rPr lang="en-US" altLang="zh-CN" sz="1800"/>
              <a:t>LA32S/LA32R </a:t>
            </a:r>
            <a:r>
              <a:rPr lang="zh-CN" altLang="en-US" sz="1800"/>
              <a:t>支持</a:t>
            </a:r>
            <a:endParaRPr lang="zh-CN" altLang="en-US" sz="1800"/>
          </a:p>
          <a:p>
            <a:pPr lvl="1"/>
            <a:r>
              <a:rPr lang="en-US" altLang="zh-CN" sz="1800"/>
              <a:t>Huacai Chen: </a:t>
            </a:r>
            <a:r>
              <a:rPr lang="zh-CN" altLang="en-US" sz="1800"/>
              <a:t>调整</a:t>
            </a:r>
            <a:r>
              <a:rPr lang="en-US" altLang="zh-CN" sz="1800"/>
              <a:t> irqchip </a:t>
            </a:r>
            <a:r>
              <a:rPr lang="zh-CN" altLang="en-US" sz="1800"/>
              <a:t>驱动代码以支持</a:t>
            </a:r>
            <a:r>
              <a:rPr lang="en-US" altLang="zh-CN" sz="1800"/>
              <a:t> 32 </a:t>
            </a:r>
            <a:r>
              <a:rPr lang="zh-CN" altLang="en-US" sz="1800"/>
              <a:t>位架构（</a:t>
            </a:r>
            <a:r>
              <a:rPr lang="zh-CN" altLang="en-US" sz="1800">
                <a:hlinkClick r:id="rId2"/>
              </a:rPr>
              <a:t>第</a:t>
            </a:r>
            <a:r>
              <a:rPr lang="en-US" altLang="zh-CN" sz="1800">
                <a:hlinkClick r:id="rId2"/>
              </a:rPr>
              <a:t> 3 </a:t>
            </a:r>
            <a:r>
              <a:rPr lang="zh-CN" altLang="en-US" sz="1800">
                <a:hlinkClick r:id="rId2"/>
              </a:rPr>
              <a:t>版</a:t>
            </a:r>
            <a:r>
              <a:rPr lang="zh-CN" altLang="en-US" sz="1800"/>
              <a:t>）</a:t>
            </a:r>
            <a:endParaRPr lang="zh-CN" altLang="en-US" sz="1800"/>
          </a:p>
          <a:p>
            <a:r>
              <a:rPr lang="zh-CN" altLang="en-US" sz="1800"/>
              <a:t>功能</a:t>
            </a:r>
            <a:r>
              <a:rPr lang="zh-CN" altLang="en-US" sz="1800">
                <a:cs typeface="Arial" panose="020B0604020202020204" pitchFamily="34" charset="0"/>
              </a:rPr>
              <a:t>引入</a:t>
            </a:r>
            <a:endParaRPr lang="zh-CN" altLang="en-US" sz="1800"/>
          </a:p>
          <a:p>
            <a:pPr lvl="1"/>
            <a:r>
              <a:rPr lang="en-US" altLang="zh-CN" sz="1800"/>
              <a:t>Lain</a:t>
            </a:r>
            <a:r>
              <a:rPr lang="zh-CN" altLang="en-US" sz="1800"/>
              <a:t> </a:t>
            </a:r>
            <a:r>
              <a:rPr lang="en-US" altLang="zh-CN" sz="1800"/>
              <a:t>"Fearyncess" Yang: </a:t>
            </a:r>
            <a:r>
              <a:rPr lang="zh-CN" altLang="en-US" sz="1800"/>
              <a:t>开启 </a:t>
            </a:r>
            <a:r>
              <a:rPr lang="en-US" altLang="zh-CN" sz="1800"/>
              <a:t>memfd_secret </a:t>
            </a:r>
            <a:r>
              <a:rPr lang="zh-CN" altLang="en-US" sz="1800"/>
              <a:t>系统调用支持（</a:t>
            </a:r>
            <a:r>
              <a:rPr lang="zh-CN" altLang="en-US" sz="1800">
                <a:hlinkClick r:id="rId3"/>
              </a:rPr>
              <a:t>第 </a:t>
            </a:r>
            <a:r>
              <a:rPr lang="en-US" altLang="zh-CN" sz="1800">
                <a:hlinkClick r:id="rId3"/>
              </a:rPr>
              <a:t>1 </a:t>
            </a:r>
            <a:r>
              <a:rPr lang="zh-CN" altLang="en-US" sz="1800">
                <a:hlinkClick r:id="rId3"/>
              </a:rPr>
              <a:t>版</a:t>
            </a:r>
            <a:r>
              <a:rPr lang="zh-CN" altLang="en-US" sz="1800"/>
              <a:t>）</a:t>
            </a:r>
            <a:endParaRPr lang="zh-CN" altLang="en-US" sz="1800"/>
          </a:p>
          <a:p>
            <a:pPr lvl="1"/>
            <a:r>
              <a:rPr lang="en-US" altLang="zh-CN" sz="1800"/>
              <a:t>George Guo: 128 </a:t>
            </a:r>
            <a:r>
              <a:rPr lang="zh-CN" altLang="en-US" sz="1800"/>
              <a:t>位原子化操作支持（</a:t>
            </a:r>
            <a:r>
              <a:rPr lang="zh-CN" altLang="en-US" sz="1800">
                <a:hlinkClick r:id="rId4"/>
              </a:rPr>
              <a:t>第 </a:t>
            </a:r>
            <a:r>
              <a:rPr lang="en-US" altLang="zh-CN" sz="1800">
                <a:hlinkClick r:id="rId4"/>
              </a:rPr>
              <a:t>10 </a:t>
            </a:r>
            <a:r>
              <a:rPr lang="zh-CN" altLang="en-US" sz="1800">
                <a:hlinkClick r:id="rId4"/>
              </a:rPr>
              <a:t>版</a:t>
            </a:r>
            <a:r>
              <a:rPr lang="zh-CN" altLang="en-US" sz="1800"/>
              <a:t>）</a:t>
            </a:r>
            <a:endParaRPr lang="zh-CN" altLang="en-US" sz="1800"/>
          </a:p>
          <a:p>
            <a:pPr lvl="0"/>
            <a:r>
              <a:rPr lang="zh-CN" altLang="en-US" sz="1800">
                <a:solidFill>
                  <a:schemeClr val="tx1"/>
                </a:solidFill>
                <a:ea typeface="Source Han Sans CN" charset="0"/>
              </a:rPr>
              <a:t>平台支持：</a:t>
            </a:r>
            <a:r>
              <a:rPr lang="en-US" altLang="zh-CN" sz="1800">
                <a:solidFill>
                  <a:schemeClr val="tx1"/>
                </a:solidFill>
                <a:ea typeface="Source Han Sans CN" charset="0"/>
              </a:rPr>
              <a:t>3B6000/3C6000</a:t>
            </a:r>
            <a:endParaRPr lang="zh-CN" altLang="en-US" sz="1800"/>
          </a:p>
          <a:p>
            <a:pPr lvl="1"/>
            <a:r>
              <a:rPr lang="en-US" altLang="zh-CN" sz="1800"/>
              <a:t>Ziyao Li: </a:t>
            </a:r>
            <a:r>
              <a:rPr lang="zh-CN" altLang="en-US" sz="1800"/>
              <a:t>规避部分早期 </a:t>
            </a:r>
            <a:r>
              <a:rPr lang="en-US" altLang="zh-CN" sz="1800"/>
              <a:t>3B6000/3C6000 </a:t>
            </a:r>
            <a:r>
              <a:rPr lang="zh-CN" altLang="en-US" sz="1800"/>
              <a:t>步进中 </a:t>
            </a:r>
            <a:r>
              <a:rPr lang="en-US" altLang="zh-CN" sz="1800"/>
              <a:t>PCIe </a:t>
            </a:r>
            <a:r>
              <a:rPr lang="zh-CN" altLang="en-US" sz="1800"/>
              <a:t>速率支持范围声明不正确的问题（</a:t>
            </a:r>
            <a:r>
              <a:rPr lang="zh-CN" altLang="en-US" sz="1800">
                <a:hlinkClick r:id="rId5"/>
              </a:rPr>
              <a:t>第 </a:t>
            </a:r>
            <a:r>
              <a:rPr lang="en-US" altLang="zh-CN" sz="1800">
                <a:hlinkClick r:id="rId5"/>
              </a:rPr>
              <a:t>6 </a:t>
            </a:r>
            <a:r>
              <a:rPr lang="zh-CN" altLang="en-US" sz="1800">
                <a:hlinkClick r:id="rId5"/>
              </a:rPr>
              <a:t>版</a:t>
            </a:r>
            <a:r>
              <a:rPr lang="zh-CN" altLang="en-US" sz="1800"/>
              <a:t>）</a:t>
            </a:r>
            <a:endParaRPr lang="zh-CN" altLang="en-US" sz="1800"/>
          </a:p>
          <a:p>
            <a:pPr lvl="0"/>
            <a:r>
              <a:rPr lang="zh-CN" altLang="en-US" sz="1800"/>
              <a:t>平台支持：</a:t>
            </a:r>
            <a:r>
              <a:rPr lang="en-US" altLang="zh-CN" sz="1800"/>
              <a:t>2K0300</a:t>
            </a:r>
            <a:endParaRPr lang="en-US" altLang="zh-CN" sz="1800"/>
          </a:p>
          <a:p>
            <a:pPr lvl="1"/>
            <a:r>
              <a:rPr lang="en-US" altLang="zh-CN" sz="1800"/>
              <a:t>Binbin Zhou: 2K0300 RTC </a:t>
            </a:r>
            <a:r>
              <a:rPr lang="zh-CN" altLang="en-US" sz="1800"/>
              <a:t>支持（</a:t>
            </a:r>
            <a:r>
              <a:rPr lang="zh-CN" altLang="en-US" sz="1800">
                <a:hlinkClick r:id="rId6"/>
              </a:rPr>
              <a:t>第</a:t>
            </a:r>
            <a:r>
              <a:rPr lang="en-US" altLang="zh-CN" sz="1800">
                <a:hlinkClick r:id="rId6"/>
              </a:rPr>
              <a:t> 3 </a:t>
            </a:r>
            <a:r>
              <a:rPr lang="zh-CN" altLang="en-US" sz="1800">
                <a:hlinkClick r:id="rId6"/>
              </a:rPr>
              <a:t>版</a:t>
            </a:r>
            <a:r>
              <a:rPr lang="zh-CN" altLang="en-US" sz="1800"/>
              <a:t>）</a:t>
            </a:r>
            <a:endParaRPr lang="zh-CN" altLang="en-US" sz="1800"/>
          </a:p>
          <a:p>
            <a:pPr lvl="0"/>
            <a:r>
              <a:rPr lang="zh-CN" altLang="en-US" sz="1800"/>
              <a:t>代码重构与清理</a:t>
            </a:r>
            <a:endParaRPr lang="en-US" altLang="zh-CN" sz="1800"/>
          </a:p>
          <a:p>
            <a:pPr lvl="1"/>
            <a:r>
              <a:rPr lang="en-US" altLang="zh-CN" sz="1800"/>
              <a:t>Tiezhu</a:t>
            </a:r>
            <a:r>
              <a:rPr lang="zh-CN" altLang="en-US" sz="1800"/>
              <a:t> </a:t>
            </a:r>
            <a:r>
              <a:rPr lang="en-US" altLang="zh-CN" sz="1800"/>
              <a:t>Yang:</a:t>
            </a:r>
            <a:r>
              <a:rPr lang="zh-CN" altLang="en-US" sz="1800"/>
              <a:t> 回滚关于清理无用 </a:t>
            </a:r>
            <a:r>
              <a:rPr lang="en-US" altLang="zh-CN" sz="1800"/>
              <a:t>ORC Unwinder </a:t>
            </a:r>
            <a:r>
              <a:rPr lang="zh-CN" altLang="en-US" sz="1800"/>
              <a:t>检查的修改（</a:t>
            </a:r>
            <a:r>
              <a:rPr lang="zh-CN" altLang="en-US" sz="1800">
                <a:hlinkClick r:id="rId7"/>
              </a:rPr>
              <a:t>第 </a:t>
            </a:r>
            <a:r>
              <a:rPr lang="en-US" altLang="zh-CN" sz="1800">
                <a:hlinkClick r:id="rId7"/>
              </a:rPr>
              <a:t>1 </a:t>
            </a:r>
            <a:r>
              <a:rPr lang="zh-CN" altLang="en-US" sz="1800">
                <a:hlinkClick r:id="rId7"/>
              </a:rPr>
              <a:t>版</a:t>
            </a:r>
            <a:r>
              <a:rPr lang="zh-CN" altLang="en-US" sz="1800"/>
              <a:t>）</a:t>
            </a:r>
            <a:endParaRPr lang="zh-CN" altLang="en-US" sz="1800"/>
          </a:p>
          <a:p>
            <a:pPr lvl="0"/>
            <a:r>
              <a:rPr lang="zh-CN" altLang="en-US" sz="1800"/>
              <a:t>代码重构与清理</a:t>
            </a:r>
            <a:endParaRPr lang="zh-CN" altLang="en-US" sz="1800"/>
          </a:p>
          <a:p>
            <a:pPr lvl="1"/>
            <a:r>
              <a:rPr lang="en-US" altLang="zh-CN" sz="1800"/>
              <a:t>Huacai Chen: </a:t>
            </a:r>
            <a:r>
              <a:rPr lang="zh-CN" altLang="en-US" sz="1800"/>
              <a:t>清理 </a:t>
            </a:r>
            <a:r>
              <a:rPr lang="en-US" altLang="zh-CN" sz="1800"/>
              <a:t>head.S </a:t>
            </a:r>
            <a:r>
              <a:rPr lang="zh-CN" altLang="en-US" sz="1800"/>
              <a:t>中的无用代码（</a:t>
            </a:r>
            <a:r>
              <a:rPr lang="zh-CN" altLang="en-US" sz="1800">
                <a:hlinkClick r:id="rId8"/>
              </a:rPr>
              <a:t>第 </a:t>
            </a:r>
            <a:r>
              <a:rPr lang="en-US" altLang="zh-CN" sz="1800">
                <a:hlinkClick r:id="rId8"/>
              </a:rPr>
              <a:t>1 </a:t>
            </a:r>
            <a:r>
              <a:rPr lang="zh-CN" altLang="en-US" sz="1800">
                <a:hlinkClick r:id="rId8"/>
              </a:rPr>
              <a:t>版</a:t>
            </a:r>
            <a:r>
              <a:rPr lang="zh-CN" altLang="en-US" sz="1800"/>
              <a:t>）</a:t>
            </a:r>
            <a:endParaRPr lang="zh-CN" altLang="en-US" sz="1800"/>
          </a:p>
          <a:p>
            <a:pPr lvl="1"/>
            <a:r>
              <a:rPr lang="en-US" altLang="zh-CN" sz="1800"/>
              <a:t>Lisa Robinson: </a:t>
            </a:r>
            <a:r>
              <a:rPr lang="zh-CN" altLang="en-US" sz="1800"/>
              <a:t>修复性能监控单元</a:t>
            </a:r>
            <a:r>
              <a:rPr lang="en-US" altLang="zh-CN" sz="1800"/>
              <a:t> (PMU) </a:t>
            </a:r>
            <a:r>
              <a:rPr lang="zh-CN" altLang="en-US" sz="1800"/>
              <a:t>对混合性能事件组的处理（</a:t>
            </a:r>
            <a:r>
              <a:rPr lang="zh-CN" altLang="en-US" sz="1800">
                <a:hlinkClick r:id="rId9"/>
              </a:rPr>
              <a:t>第</a:t>
            </a:r>
            <a:r>
              <a:rPr lang="en-US" altLang="zh-CN" sz="1800">
                <a:hlinkClick r:id="rId9"/>
              </a:rPr>
              <a:t> 3 </a:t>
            </a:r>
            <a:r>
              <a:rPr lang="zh-CN" altLang="en-US" sz="1800">
                <a:hlinkClick r:id="rId9"/>
              </a:rPr>
              <a:t>版</a:t>
            </a:r>
            <a:r>
              <a:rPr lang="zh-CN" altLang="en-US" sz="1800"/>
              <a:t>）</a:t>
            </a:r>
            <a:endParaRPr lang="zh-CN" altLang="en-US" sz="1800"/>
          </a:p>
        </p:txBody>
      </p:sp>
      <p:sp>
        <p:nvSpPr>
          <p:cNvPr id="4" name="文本占位符 3"/>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龙架构发行版动向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t>发行版维护贴士</a:t>
            </a:r>
            <a:endParaRPr lang="zh-CN" altLang="en-US"/>
          </a:p>
        </p:txBody>
      </p:sp>
      <p:sp>
        <p:nvSpPr>
          <p:cNvPr id="6" name="内容占位符 5"/>
          <p:cNvSpPr>
            <a:spLocks noGrp="1"/>
          </p:cNvSpPr>
          <p:nvPr>
            <p:ph idx="1"/>
          </p:nvPr>
        </p:nvSpPr>
        <p:spPr/>
        <p:txBody>
          <a:bodyPr/>
          <a:p>
            <a:r>
              <a:rPr lang="en-US" altLang="zh-CN" sz="2000"/>
              <a:t>Linux 6.6.120 </a:t>
            </a:r>
            <a:r>
              <a:rPr lang="zh-CN" altLang="en-US" sz="2000"/>
              <a:t>内核可能无法构建，须</a:t>
            </a:r>
            <a:r>
              <a:rPr lang="zh-CN" altLang="en-US" sz="2000">
                <a:hlinkClick r:id="rId1"/>
              </a:rPr>
              <a:t>回退一笔针对 </a:t>
            </a:r>
            <a:r>
              <a:rPr lang="en-US" altLang="zh-CN" sz="2000">
                <a:hlinkClick r:id="rId1"/>
              </a:rPr>
              <a:t>BPF </a:t>
            </a:r>
            <a:r>
              <a:rPr lang="zh-CN" altLang="en-US" sz="2000">
                <a:hlinkClick r:id="rId1"/>
              </a:rPr>
              <a:t>子系统修改</a:t>
            </a:r>
            <a:endParaRPr lang="zh-CN" altLang="en-US" sz="2000">
              <a:hlinkClick r:id="rId1"/>
            </a:endParaRPr>
          </a:p>
          <a:p>
            <a:endParaRPr lang="zh-CN" altLang="en-US" sz="20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en-US" altLang="zh-CN" sz="2000">
                <a:solidFill>
                  <a:srgbClr val="000000"/>
                </a:solidFill>
              </a:rPr>
              <a:t>LoongGPU 1.0.2</a:t>
            </a:r>
            <a:endParaRPr lang="en-US" altLang="zh-CN" sz="2000">
              <a:solidFill>
                <a:srgbClr val="000000"/>
              </a:solidFill>
            </a:endParaRPr>
          </a:p>
          <a:p>
            <a:pPr lvl="1">
              <a:buFont typeface="Arial" panose="020B0604020202020204" pitchFamily="34" charset="0"/>
              <a:buChar char="•"/>
            </a:pPr>
            <a:r>
              <a:rPr lang="zh-CN" altLang="en-US" sz="2000">
                <a:solidFill>
                  <a:srgbClr val="000000"/>
                </a:solidFill>
              </a:rPr>
              <a:t>修复了一处在未使用 </a:t>
            </a:r>
            <a:r>
              <a:rPr lang="en-US" altLang="zh-CN" sz="2000">
                <a:solidFill>
                  <a:srgbClr val="000000"/>
                </a:solidFill>
              </a:rPr>
              <a:t>LoongGPU </a:t>
            </a:r>
            <a:r>
              <a:rPr lang="zh-CN" altLang="en-US" sz="2000">
                <a:solidFill>
                  <a:srgbClr val="000000"/>
                </a:solidFill>
              </a:rPr>
              <a:t>输出画面时，错误使用了</a:t>
            </a:r>
            <a:r>
              <a:rPr lang="en-US" altLang="zh-CN" sz="2000">
                <a:solidFill>
                  <a:srgbClr val="000000"/>
                </a:solidFill>
              </a:rPr>
              <a:t>LoongGPU</a:t>
            </a:r>
            <a:br>
              <a:rPr lang="en-US" altLang="zh-CN" sz="2000">
                <a:solidFill>
                  <a:srgbClr val="000000"/>
                </a:solidFill>
              </a:rPr>
            </a:br>
            <a:r>
              <a:rPr lang="zh-CN" altLang="en-US" sz="2000">
                <a:solidFill>
                  <a:srgbClr val="000000"/>
                </a:solidFill>
              </a:rPr>
              <a:t>提供的 </a:t>
            </a:r>
            <a:r>
              <a:rPr lang="en-US" altLang="zh-CN" sz="2000">
                <a:solidFill>
                  <a:srgbClr val="000000"/>
                </a:solidFill>
              </a:rPr>
              <a:t>libEGL</a:t>
            </a:r>
            <a:r>
              <a:rPr lang="zh-CN" altLang="en-US" sz="2000">
                <a:solidFill>
                  <a:srgbClr val="000000"/>
                </a:solidFill>
              </a:rPr>
              <a:t>，导致部分应用程序渲染错误</a:t>
            </a:r>
            <a:endParaRPr lang="zh-CN" altLang="en-US" sz="2000">
              <a:solidFill>
                <a:srgbClr val="000000"/>
              </a:solidFill>
            </a:endParaRPr>
          </a:p>
          <a:p>
            <a:pPr lvl="1">
              <a:buFont typeface="Arial" panose="020B0604020202020204" pitchFamily="34" charset="0"/>
              <a:buChar char="•"/>
            </a:pPr>
            <a:r>
              <a:rPr lang="zh-CN" altLang="en-US" sz="2000">
                <a:solidFill>
                  <a:srgbClr val="000000"/>
                </a:solidFill>
                <a:ea typeface="Source Han Sans CN" charset="0"/>
              </a:rPr>
              <a:t>修复了 7A1000 的使用问题，龙架构用户可以使用 </a:t>
            </a:r>
            <a:r>
              <a:rPr lang="en-US" altLang="zh-CN" sz="2000">
                <a:solidFill>
                  <a:srgbClr val="000000"/>
                </a:solidFill>
                <a:ea typeface="Source Han Sans CN" charset="0"/>
              </a:rPr>
              <a:t>7A1000 </a:t>
            </a:r>
            <a:r>
              <a:rPr lang="zh-CN" altLang="en-US" sz="2000">
                <a:solidFill>
                  <a:srgbClr val="000000"/>
                </a:solidFill>
                <a:ea typeface="Source Han Sans CN" charset="0"/>
              </a:rPr>
              <a:t>的 </a:t>
            </a:r>
            <a:r>
              <a:rPr lang="en-US" altLang="zh-CN" sz="2000">
                <a:solidFill>
                  <a:srgbClr val="000000"/>
                </a:solidFill>
                <a:ea typeface="Source Han Sans CN" charset="0"/>
              </a:rPr>
              <a:t>DC </a:t>
            </a:r>
            <a:r>
              <a:rPr lang="zh-CN" altLang="en-US" sz="2000">
                <a:solidFill>
                  <a:srgbClr val="000000"/>
                </a:solidFill>
                <a:ea typeface="Source Han Sans CN" charset="0"/>
              </a:rPr>
              <a:t>驱动，</a:t>
            </a:r>
            <a:br>
              <a:rPr lang="zh-CN" altLang="en-US" sz="2000">
                <a:solidFill>
                  <a:srgbClr val="000000"/>
                </a:solidFill>
                <a:ea typeface="Source Han Sans CN" charset="0"/>
              </a:rPr>
            </a:br>
            <a:r>
              <a:rPr lang="zh-CN" altLang="en-US" sz="2000">
                <a:solidFill>
                  <a:srgbClr val="000000"/>
                </a:solidFill>
                <a:ea typeface="Source Han Sans CN" charset="0"/>
              </a:rPr>
              <a:t>但无 </a:t>
            </a:r>
            <a:r>
              <a:rPr lang="en-US" altLang="zh-CN" sz="2000">
                <a:solidFill>
                  <a:srgbClr val="000000"/>
                </a:solidFill>
                <a:ea typeface="Source Han Sans CN" charset="0"/>
              </a:rPr>
              <a:t>OpenGL</a:t>
            </a:r>
            <a:r>
              <a:rPr lang="zh-CN" altLang="en-US" sz="2000">
                <a:solidFill>
                  <a:srgbClr val="000000"/>
                </a:solidFill>
                <a:ea typeface="Source Han Sans CN" charset="0"/>
              </a:rPr>
              <a:t> 加速功能</a:t>
            </a:r>
            <a:endParaRPr lang="zh-CN" altLang="en-US" sz="2000">
              <a:solidFill>
                <a:srgbClr val="000000"/>
              </a:solidFill>
            </a:endParaRPr>
          </a:p>
          <a:p>
            <a:pPr lvl="0">
              <a:buFont typeface="Arial" panose="020B0604020202020204" pitchFamily="34" charset="0"/>
              <a:buChar char="•"/>
            </a:pPr>
            <a:r>
              <a:rPr lang="en-US" altLang="zh-CN" sz="2000">
                <a:solidFill>
                  <a:srgbClr val="000000"/>
                </a:solidFill>
              </a:rPr>
              <a:t>LoongVPU </a:t>
            </a:r>
            <a:r>
              <a:rPr lang="zh-CN" altLang="en-US" sz="2000">
                <a:solidFill>
                  <a:srgbClr val="000000"/>
                </a:solidFill>
              </a:rPr>
              <a:t>的 </a:t>
            </a:r>
            <a:r>
              <a:rPr lang="en-US" altLang="zh-CN" sz="2000">
                <a:solidFill>
                  <a:srgbClr val="000000"/>
                </a:solidFill>
              </a:rPr>
              <a:t>AV1 </a:t>
            </a:r>
            <a:r>
              <a:rPr lang="zh-CN" altLang="en-US" sz="2000">
                <a:solidFill>
                  <a:srgbClr val="000000"/>
                </a:solidFill>
              </a:rPr>
              <a:t>支持和编码问题</a:t>
            </a:r>
            <a:endParaRPr lang="zh-CN" altLang="en-US" sz="2000">
              <a:solidFill>
                <a:srgbClr val="000000"/>
              </a:solidFill>
            </a:endParaRPr>
          </a:p>
          <a:p>
            <a:pPr lvl="1">
              <a:buFont typeface="Arial" panose="020B0604020202020204" pitchFamily="34" charset="0"/>
              <a:buChar char="•"/>
            </a:pPr>
            <a:r>
              <a:rPr lang="en-US" altLang="zh-CN" sz="2000">
                <a:solidFill>
                  <a:srgbClr val="000000"/>
                </a:solidFill>
              </a:rPr>
              <a:t>AV1</a:t>
            </a:r>
            <a:r>
              <a:rPr lang="zh-CN" altLang="en-US" sz="2000">
                <a:solidFill>
                  <a:srgbClr val="000000"/>
                </a:solidFill>
              </a:rPr>
              <a:t> 解码错误已归因到芯源提供的驱动，正在推动内部沟通</a:t>
            </a:r>
            <a:endParaRPr lang="zh-CN" altLang="en-US" sz="2000">
              <a:solidFill>
                <a:srgbClr val="000000"/>
              </a:solidFill>
            </a:endParaRPr>
          </a:p>
          <a:p>
            <a:pPr lvl="1">
              <a:buFont typeface="Arial" panose="020B0604020202020204" pitchFamily="34" charset="0"/>
              <a:buChar char="•"/>
            </a:pPr>
            <a:r>
              <a:rPr lang="en-US" altLang="zh-CN" sz="2000">
                <a:solidFill>
                  <a:srgbClr val="000000"/>
                </a:solidFill>
              </a:rPr>
              <a:t>OBS</a:t>
            </a:r>
            <a:r>
              <a:rPr lang="zh-CN" altLang="en-US" sz="2000">
                <a:solidFill>
                  <a:srgbClr val="000000"/>
                </a:solidFill>
              </a:rPr>
              <a:t> </a:t>
            </a:r>
            <a:r>
              <a:rPr lang="en-US" altLang="zh-CN" sz="2000">
                <a:solidFill>
                  <a:srgbClr val="000000"/>
                </a:solidFill>
              </a:rPr>
              <a:t>Studio</a:t>
            </a:r>
            <a:r>
              <a:rPr lang="zh-CN" altLang="en-US" sz="2000">
                <a:solidFill>
                  <a:srgbClr val="000000"/>
                </a:solidFill>
              </a:rPr>
              <a:t> 编码问题已确定存在假设</a:t>
            </a:r>
            <a:r>
              <a:rPr lang="en-US" altLang="zh-CN" sz="2000">
                <a:solidFill>
                  <a:srgbClr val="000000"/>
                </a:solidFill>
              </a:rPr>
              <a:t>GPU</a:t>
            </a:r>
            <a:r>
              <a:rPr lang="zh-CN" altLang="en-US" sz="2000">
                <a:solidFill>
                  <a:srgbClr val="000000"/>
                </a:solidFill>
              </a:rPr>
              <a:t>和</a:t>
            </a:r>
            <a:r>
              <a:rPr lang="en-US" altLang="zh-CN" sz="2000">
                <a:solidFill>
                  <a:srgbClr val="000000"/>
                </a:solidFill>
              </a:rPr>
              <a:t>VPU</a:t>
            </a:r>
            <a:r>
              <a:rPr lang="zh-CN" altLang="en-US" sz="2000">
                <a:solidFill>
                  <a:srgbClr val="000000"/>
                </a:solidFill>
              </a:rPr>
              <a:t>为同一硬件的设计；</a:t>
            </a:r>
            <a:br>
              <a:rPr lang="zh-CN" altLang="en-US" sz="2000">
                <a:solidFill>
                  <a:srgbClr val="000000"/>
                </a:solidFill>
              </a:rPr>
            </a:br>
            <a:r>
              <a:rPr lang="zh-CN" altLang="en-US" sz="2000">
                <a:solidFill>
                  <a:srgbClr val="000000"/>
                </a:solidFill>
              </a:rPr>
              <a:t>在其他品牌的</a:t>
            </a:r>
            <a:r>
              <a:rPr lang="en-US" altLang="zh-CN" sz="2000">
                <a:solidFill>
                  <a:srgbClr val="000000"/>
                </a:solidFill>
              </a:rPr>
              <a:t>GPU</a:t>
            </a:r>
            <a:r>
              <a:rPr lang="zh-CN" altLang="en-US" sz="2000">
                <a:solidFill>
                  <a:srgbClr val="000000"/>
                </a:solidFill>
              </a:rPr>
              <a:t>上可以直接将</a:t>
            </a:r>
            <a:r>
              <a:rPr lang="en-US" altLang="zh-CN" sz="2000">
                <a:solidFill>
                  <a:srgbClr val="000000"/>
                </a:solidFill>
              </a:rPr>
              <a:t>GPU</a:t>
            </a:r>
            <a:r>
              <a:rPr lang="zh-CN" altLang="en-US" sz="2000">
                <a:solidFill>
                  <a:srgbClr val="000000"/>
                </a:solidFill>
              </a:rPr>
              <a:t>渲染的材质直接交给硬件编码器，</a:t>
            </a:r>
            <a:br>
              <a:rPr lang="zh-CN" altLang="en-US" sz="2000">
                <a:solidFill>
                  <a:srgbClr val="000000"/>
                </a:solidFill>
              </a:rPr>
            </a:br>
            <a:r>
              <a:rPr lang="zh-CN" altLang="en-US" sz="2000">
                <a:solidFill>
                  <a:srgbClr val="000000"/>
                </a:solidFill>
              </a:rPr>
              <a:t>而在</a:t>
            </a:r>
            <a:r>
              <a:rPr lang="en-US" altLang="zh-CN" sz="2000">
                <a:solidFill>
                  <a:srgbClr val="000000"/>
                </a:solidFill>
              </a:rPr>
              <a:t>2K3000</a:t>
            </a:r>
            <a:r>
              <a:rPr lang="zh-CN" altLang="en-US" sz="2000">
                <a:solidFill>
                  <a:srgbClr val="000000"/>
                </a:solidFill>
              </a:rPr>
              <a:t>上可能存在色域转换的问题</a:t>
            </a:r>
            <a:endParaRPr lang="zh-CN" altLang="en-US" sz="2000">
              <a:solidFill>
                <a:srgbClr val="000000"/>
              </a:solidFill>
            </a:endParaRPr>
          </a:p>
          <a:p>
            <a:pPr lvl="2">
              <a:buFont typeface="Arial" panose="020B0604020202020204" pitchFamily="34" charset="0"/>
              <a:buChar char="•"/>
            </a:pPr>
            <a:r>
              <a:rPr lang="zh-CN" altLang="en-US" sz="2000">
                <a:solidFill>
                  <a:srgbClr val="000000"/>
                </a:solidFill>
              </a:rPr>
              <a:t>目前尚不清楚</a:t>
            </a:r>
            <a:r>
              <a:rPr lang="en-US" altLang="zh-CN" sz="2000">
                <a:solidFill>
                  <a:srgbClr val="000000"/>
                </a:solidFill>
              </a:rPr>
              <a:t>LG200</a:t>
            </a:r>
            <a:r>
              <a:rPr lang="zh-CN" altLang="en-US" sz="2000">
                <a:solidFill>
                  <a:srgbClr val="000000"/>
                </a:solidFill>
              </a:rPr>
              <a:t>的</a:t>
            </a:r>
            <a:r>
              <a:rPr lang="en-US" altLang="zh-CN" sz="2000">
                <a:solidFill>
                  <a:srgbClr val="000000"/>
                </a:solidFill>
              </a:rPr>
              <a:t>GPU</a:t>
            </a:r>
            <a:r>
              <a:rPr lang="zh-CN" altLang="en-US" sz="2000">
                <a:solidFill>
                  <a:srgbClr val="000000"/>
                </a:solidFill>
              </a:rPr>
              <a:t>驱动程序在上传材质到非显存区域时，</a:t>
            </a:r>
            <a:br>
              <a:rPr lang="zh-CN" altLang="en-US" sz="2000">
                <a:solidFill>
                  <a:srgbClr val="000000"/>
                </a:solidFill>
              </a:rPr>
            </a:br>
            <a:r>
              <a:rPr lang="zh-CN" altLang="en-US" sz="2000">
                <a:solidFill>
                  <a:srgbClr val="000000"/>
                </a:solidFill>
              </a:rPr>
              <a:t>是否正确地标记了材质的色彩格式</a:t>
            </a:r>
            <a:endParaRPr lang="en-US" altLang="zh-CN" sz="2000">
              <a:solidFill>
                <a:srgbClr val="000000"/>
              </a:solidFill>
            </a:endParaRPr>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zh-CN" altLang="en-US" sz="2000" b="1"/>
              <a:t>本期安全更新</a:t>
            </a:r>
            <a:r>
              <a:rPr lang="zh-CN" altLang="en-US" sz="2000" b="1">
                <a:cs typeface="Arial" panose="020B0604020202020204" pitchFamily="34" charset="0"/>
              </a:rPr>
              <a:t>（非预装软件未列出）</a:t>
            </a:r>
            <a:endParaRPr lang="zh-CN" altLang="en-US" sz="2000" b="1"/>
          </a:p>
          <a:p>
            <a:pPr lvl="1"/>
            <a:r>
              <a:rPr lang="zh-CN" altLang="en-US" sz="2000" b="1">
                <a:solidFill>
                  <a:srgbClr val="E60013"/>
                </a:solidFill>
                <a:ea typeface="Source Han Sans CN" charset="0"/>
              </a:rPr>
              <a:t>安同</a:t>
            </a:r>
            <a:r>
              <a:rPr lang="en-US" altLang="zh-CN" sz="2000" b="1">
                <a:solidFill>
                  <a:srgbClr val="E60013"/>
                </a:solidFill>
                <a:ea typeface="Source Han Sans CN" charset="0"/>
              </a:rPr>
              <a:t> OS </a:t>
            </a:r>
            <a:r>
              <a:rPr lang="zh-CN" altLang="en-US" sz="2000" b="1">
                <a:solidFill>
                  <a:srgbClr val="E60013"/>
                </a:solidFill>
                <a:ea typeface="Source Han Sans CN" charset="0"/>
              </a:rPr>
              <a:t>核心包，版本</a:t>
            </a:r>
            <a:r>
              <a:rPr lang="en-US" altLang="zh-CN" sz="2000" b="1">
                <a:solidFill>
                  <a:srgbClr val="E60013"/>
                </a:solidFill>
                <a:ea typeface="Source Han Sans CN" charset="0"/>
              </a:rPr>
              <a:t> 13.0.6</a:t>
            </a:r>
            <a:endParaRPr lang="en-US" altLang="zh-CN" sz="2000" b="1">
              <a:solidFill>
                <a:srgbClr val="E60013"/>
              </a:solidFill>
              <a:ea typeface="Source Han Sans CN" charset="0"/>
            </a:endParaRPr>
          </a:p>
          <a:p>
            <a:pPr lvl="2"/>
            <a:r>
              <a:rPr lang="zh-CN" altLang="en-US" sz="2000">
                <a:solidFill>
                  <a:srgbClr val="000000"/>
                </a:solidFill>
                <a:ea typeface="Source Han Sans CN" charset="0"/>
              </a:rPr>
              <a:t>修复</a:t>
            </a:r>
            <a:r>
              <a:rPr lang="en-US" altLang="zh-CN" sz="2000">
                <a:solidFill>
                  <a:srgbClr val="000000"/>
                </a:solidFill>
                <a:ea typeface="Source Han Sans CN" charset="0"/>
              </a:rPr>
              <a:t> glibc 2.42 </a:t>
            </a:r>
            <a:r>
              <a:rPr lang="zh-CN" altLang="en-US" sz="2000">
                <a:solidFill>
                  <a:srgbClr val="000000"/>
                </a:solidFill>
                <a:ea typeface="Source Han Sans CN" charset="0"/>
              </a:rPr>
              <a:t>的一处整数溢出漏洞（严重性：高）和一处堆栈内容</a:t>
            </a:r>
            <a:br>
              <a:rPr lang="zh-CN" altLang="en-US" sz="2000">
                <a:solidFill>
                  <a:srgbClr val="000000"/>
                </a:solidFill>
                <a:ea typeface="Source Han Sans CN" charset="0"/>
              </a:rPr>
            </a:br>
            <a:r>
              <a:rPr lang="zh-CN" altLang="en-US" sz="2000">
                <a:solidFill>
                  <a:srgbClr val="000000"/>
                </a:solidFill>
                <a:ea typeface="Source Han Sans CN" charset="0"/>
              </a:rPr>
              <a:t>泄漏漏洞</a:t>
            </a:r>
            <a:endParaRPr lang="en-US" altLang="zh-CN" sz="2000">
              <a:solidFill>
                <a:srgbClr val="000000"/>
              </a:solidFill>
              <a:ea typeface="Source Han Sans CN" charset="0"/>
            </a:endParaRPr>
          </a:p>
          <a:p>
            <a:pPr lvl="1"/>
            <a:r>
              <a:rPr lang="en-US" altLang="zh-CN" sz="2000" b="1">
                <a:solidFill>
                  <a:srgbClr val="E60013"/>
                </a:solidFill>
                <a:ea typeface="Source Han Sans CN" charset="0"/>
              </a:rPr>
              <a:t>Firefox 147.0</a:t>
            </a:r>
            <a:endParaRPr lang="en-US" altLang="zh-CN" sz="2000" b="1">
              <a:solidFill>
                <a:srgbClr val="E60013"/>
              </a:solidFill>
              <a:ea typeface="Source Han Sans CN" charset="0"/>
            </a:endParaRPr>
          </a:p>
          <a:p>
            <a:pPr lvl="2"/>
            <a:r>
              <a:rPr lang="zh-CN" altLang="en-US" sz="2000"/>
              <a:t>修复</a:t>
            </a:r>
            <a:r>
              <a:rPr lang="en-US" altLang="zh-CN" sz="2000"/>
              <a:t> Mozilla </a:t>
            </a:r>
            <a:r>
              <a:rPr lang="zh-CN" altLang="en-US" sz="2000"/>
              <a:t>基金会第</a:t>
            </a:r>
            <a:r>
              <a:rPr lang="en-US" altLang="zh-CN" sz="2000"/>
              <a:t> 2026-01 </a:t>
            </a:r>
            <a:r>
              <a:rPr lang="zh-CN" altLang="en-US" sz="2000"/>
              <a:t>号安全公告中披露的</a:t>
            </a:r>
            <a:r>
              <a:rPr lang="en-US" altLang="zh-CN" sz="2000"/>
              <a:t> 16 </a:t>
            </a:r>
            <a:r>
              <a:rPr lang="zh-CN" altLang="en-US" sz="2000"/>
              <a:t>个安全漏洞，</a:t>
            </a:r>
            <a:br>
              <a:rPr lang="zh-CN" altLang="en-US" sz="2000"/>
            </a:br>
            <a:r>
              <a:rPr lang="zh-CN" altLang="en-US" sz="2000"/>
              <a:t>含</a:t>
            </a:r>
            <a:r>
              <a:rPr lang="en-US" altLang="zh-CN" sz="2000"/>
              <a:t> 6 </a:t>
            </a:r>
            <a:r>
              <a:rPr lang="zh-CN" altLang="en-US" sz="2000"/>
              <a:t>个高危漏洞</a:t>
            </a:r>
            <a:endParaRPr lang="zh-CN" altLang="en-US" sz="2000"/>
          </a:p>
          <a:p>
            <a:pPr lvl="0">
              <a:buFont typeface="Arial" panose="020B0604020202020204" pitchFamily="34" charset="0"/>
              <a:buChar char="•"/>
            </a:pPr>
            <a:r>
              <a:rPr lang="zh-CN" altLang="en-US" sz="2000" b="1"/>
              <a:t>建议关注公众号</a:t>
            </a:r>
            <a:r>
              <a:rPr lang="en-US" altLang="zh-CN" sz="2000" b="1"/>
              <a:t>“</a:t>
            </a:r>
            <a:r>
              <a:rPr lang="zh-CN" altLang="en-US" sz="2000" b="1"/>
              <a:t>安同开源</a:t>
            </a:r>
            <a:r>
              <a:rPr lang="en-US" altLang="zh-CN" sz="2000" b="1"/>
              <a:t>”</a:t>
            </a:r>
            <a:r>
              <a:rPr lang="zh-CN" altLang="en-US" sz="2000" b="1"/>
              <a:t>或社区主页</a:t>
            </a:r>
            <a:r>
              <a:rPr lang="en-US" altLang="zh-CN" sz="2000" b="1"/>
              <a:t> (aosc.io) </a:t>
            </a:r>
            <a:r>
              <a:rPr lang="zh-CN" altLang="en-US" sz="2000" b="1"/>
              <a:t>新闻</a:t>
            </a:r>
            <a:endParaRPr lang="zh-CN" altLang="en-US" sz="2000"/>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社区事务</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t>社区文化衫</a:t>
            </a:r>
            <a:endParaRPr lang="zh-CN" altLang="en-US"/>
          </a:p>
        </p:txBody>
      </p:sp>
      <p:sp>
        <p:nvSpPr>
          <p:cNvPr id="6" name="内容占位符 5"/>
          <p:cNvSpPr>
            <a:spLocks noGrp="1"/>
          </p:cNvSpPr>
          <p:nvPr>
            <p:ph idx="1"/>
          </p:nvPr>
        </p:nvSpPr>
        <p:spPr/>
        <p:txBody>
          <a:bodyPr/>
          <a:p>
            <a:r>
              <a:rPr lang="en-US" altLang="zh-CN" sz="2000">
                <a:solidFill>
                  <a:schemeClr val="tx1"/>
                </a:solidFill>
                <a:ea typeface="Source Han Sans CN" charset="0"/>
              </a:rPr>
              <a:t>感谢各位的订购</a:t>
            </a:r>
            <a:r>
              <a:rPr lang="zh-CN" altLang="en-US" sz="2000">
                <a:solidFill>
                  <a:schemeClr val="tx1"/>
                </a:solidFill>
                <a:ea typeface="Source Han Sans CN" charset="0"/>
              </a:rPr>
              <a:t>，社区文化衫已下单</a:t>
            </a:r>
            <a:endParaRPr lang="zh-CN" altLang="en-US" sz="2000">
              <a:solidFill>
                <a:schemeClr val="tx1"/>
              </a:solidFill>
              <a:ea typeface="Source Han Sans CN" charset="0"/>
            </a:endParaRPr>
          </a:p>
          <a:p>
            <a:r>
              <a:rPr lang="zh-CN" altLang="en-US" sz="2000">
                <a:solidFill>
                  <a:schemeClr val="tx1"/>
                </a:solidFill>
                <a:ea typeface="Source Han Sans CN" charset="0"/>
              </a:rPr>
              <a:t>文化衫预计 </a:t>
            </a:r>
            <a:r>
              <a:rPr lang="en-US" altLang="zh-CN" sz="2000">
                <a:solidFill>
                  <a:schemeClr val="tx1"/>
                </a:solidFill>
                <a:ea typeface="Source Han Sans CN" charset="0"/>
              </a:rPr>
              <a:t>1 </a:t>
            </a:r>
            <a:r>
              <a:rPr lang="zh-CN" altLang="en-US" sz="2000">
                <a:solidFill>
                  <a:schemeClr val="tx1"/>
                </a:solidFill>
                <a:ea typeface="Source Han Sans CN" charset="0"/>
              </a:rPr>
              <a:t>月 </a:t>
            </a:r>
            <a:r>
              <a:rPr lang="en-US" altLang="zh-CN" sz="2000">
                <a:solidFill>
                  <a:schemeClr val="tx1"/>
                </a:solidFill>
                <a:ea typeface="Source Han Sans CN" charset="0"/>
              </a:rPr>
              <a:t>30 </a:t>
            </a:r>
            <a:r>
              <a:rPr lang="zh-CN" altLang="en-US" sz="2000">
                <a:solidFill>
                  <a:schemeClr val="tx1"/>
                </a:solidFill>
                <a:ea typeface="Source Han Sans CN" charset="0"/>
              </a:rPr>
              <a:t>日从工厂发货，随后我们将第一时间将衣服寄给各位</a:t>
            </a:r>
            <a:endParaRPr lang="zh-CN" altLang="en-US" sz="2000"/>
          </a:p>
        </p:txBody>
      </p:sp>
      <p:sp>
        <p:nvSpPr>
          <p:cNvPr id="7" name="文本占位符 6"/>
          <p:cNvSpPr>
            <a:spLocks noGrp="1"/>
          </p:cNvSpPr>
          <p:nvPr>
            <p:ph type="body" idx="10"/>
          </p:nvPr>
        </p:nvSpPr>
        <p:spPr/>
        <p:txBody>
          <a:bodyPr/>
          <a:p>
            <a:endParaRPr lang="zh-CN" altLang="en-US"/>
          </a:p>
        </p:txBody>
      </p:sp>
      <p:pic>
        <p:nvPicPr>
          <p:cNvPr id="2" name="图片 1"/>
          <p:cNvPicPr>
            <a:picLocks noChangeAspect="1"/>
          </p:cNvPicPr>
          <p:nvPr/>
        </p:nvPicPr>
        <p:blipFill>
          <a:blip r:embed="rId1"/>
          <a:stretch>
            <a:fillRect/>
          </a:stretch>
        </p:blipFill>
        <p:spPr>
          <a:xfrm>
            <a:off x="1828835" y="2382791"/>
            <a:ext cx="8534400" cy="3657600"/>
          </a:xfrm>
          <a:prstGeom prst="rect">
            <a:avLst/>
          </a:prstGeom>
          <a:effectLst>
            <a:outerShdw blurRad="190500" dist="63500" dir="2700000" algn="tl" rotWithShape="0">
              <a:srgbClr val="000000">
                <a:alpha val="3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问答环节</a:t>
            </a:r>
            <a:endParaRPr lang="zh-CN" altLang="en-US"/>
          </a:p>
        </p:txBody>
      </p:sp>
      <p:sp>
        <p:nvSpPr>
          <p:cNvPr id="2" name="副标题 1"/>
          <p:cNvSpPr/>
          <p:nvPr>
            <p:ph type="subTitle" idx="1"/>
          </p:nvPr>
        </p:nvSpPr>
        <p:spPr>
          <a:xfrm>
            <a:off x="2420684" y="3294697"/>
            <a:ext cx="4418126" cy="497923"/>
          </a:xfrm>
        </p:spPr>
        <p:txBody>
          <a:bodyPr/>
          <a:p>
            <a:r>
              <a:rPr lang="zh-CN" altLang="en-US" sz="2800"/>
              <a:t>社区问答及意见反馈</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3" name=""/>
        <p:cNvGrpSpPr/>
        <p:nvPr/>
      </p:nvGrpSpPr>
      <p:grpSpPr/>
      <p:pic>
        <p:nvPicPr>
          <p:cNvPr id="2097155" name="图片 3" descr="upload_post_object_v2_3573890905"/>
          <p:cNvPicPr>
            <a:picLocks noChangeAspect="1"/>
          </p:cNvPicPr>
          <p:nvPr/>
        </p:nvPicPr>
        <p:blipFill>
          <a:blip r:embed="rId2"/>
          <a:srcRect l="9880" t="30263" r="9431" b="26132"/>
          <a:stretch>
            <a:fillRect/>
          </a:stretch>
        </p:blipFill>
        <p:spPr>
          <a:xfrm>
            <a:off x="8997890" y="2529078"/>
            <a:ext cx="1847344" cy="1800000"/>
          </a:xfrm>
          <a:prstGeom prst="rect">
            <a:avLst/>
          </a:prstGeom>
        </p:spPr>
      </p:pic>
      <p:pic>
        <p:nvPicPr>
          <p:cNvPr id="2097156" name="图片 6" descr="upload_post_object_v2_423861644"/>
          <p:cNvPicPr>
            <a:picLocks noChangeAspect="1"/>
          </p:cNvPicPr>
          <p:nvPr/>
        </p:nvPicPr>
        <p:blipFill>
          <a:blip r:embed="rId3"/>
          <a:stretch>
            <a:fillRect/>
          </a:stretch>
        </p:blipFill>
        <p:spPr>
          <a:xfrm>
            <a:off x="6771600" y="2529000"/>
            <a:ext cx="1932320" cy="1800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5" name=""/>
        <p:cNvGrpSpPr/>
        <p:nvPr/>
      </p:nvGrpSpPr>
      <p:grpSpPr/>
      <p:sp>
        <p:nvSpPr>
          <p:cNvPr id="1048593" name="标题 1"/>
          <p:cNvSpPr>
            <a:spLocks noGrp="1"/>
          </p:cNvSpPr>
          <p:nvPr>
            <p:ph type="ctrTitle"/>
          </p:nvPr>
        </p:nvSpPr>
        <p:spPr/>
        <p:txBody>
          <a:bodyPr/>
          <a:p>
            <a:r>
              <a:rPr lang="zh-CN" altLang="en-US" sz="6600">
                <a:solidFill>
                  <a:schemeClr val="tx1"/>
                </a:solidFill>
              </a:rPr>
              <a:t>龙架构</a:t>
            </a:r>
            <a:r>
              <a:rPr lang="zh-CN" altLang="en-US" sz="6600"/>
              <a:t>双周会</a:t>
            </a:r>
            <a:endParaRPr lang="zh-CN" altLang="en-US" sz="6600"/>
          </a:p>
        </p:txBody>
      </p:sp>
      <p:sp>
        <p:nvSpPr>
          <p:cNvPr id="1048594" name="副标题 2"/>
          <p:cNvSpPr>
            <a:spLocks noGrp="1"/>
          </p:cNvSpPr>
          <p:nvPr>
            <p:ph type="subTitle" idx="1"/>
          </p:nvPr>
        </p:nvSpPr>
        <p:spPr>
          <a:xfrm>
            <a:off x="771298" y="3642820"/>
            <a:ext cx="7656626" cy="955123"/>
          </a:xfrm>
        </p:spPr>
        <p:txBody>
          <a:bodyPr/>
          <a:p>
            <a:r>
              <a:rPr lang="en-US" altLang="zh-CN" sz="4400" b="1">
                <a:solidFill>
                  <a:schemeClr val="bg1"/>
                </a:solidFill>
                <a:latin typeface="Source Han Sans CN" charset="0"/>
                <a:ea typeface="Source Han Sans CN" charset="0"/>
                <a:cs typeface="Source Han Sans CN" charset="0"/>
              </a:rPr>
              <a:t>2026 </a:t>
            </a:r>
            <a:r>
              <a:rPr lang="zh-CN" altLang="en-US" sz="4400" b="1">
                <a:solidFill>
                  <a:schemeClr val="bg1"/>
                </a:solidFill>
                <a:latin typeface="Source Han Sans CN" charset="0"/>
                <a:ea typeface="Source Han Sans CN" charset="0"/>
                <a:cs typeface="Source Han Sans CN" charset="0"/>
              </a:rPr>
              <a:t>年 </a:t>
            </a:r>
            <a:r>
              <a:rPr lang="en-US" altLang="zh-CN" sz="4400" b="1">
                <a:solidFill>
                  <a:schemeClr val="bg1"/>
                </a:solidFill>
                <a:latin typeface="Source Han Sans CN" charset="0"/>
                <a:ea typeface="Source Han Sans CN" charset="0"/>
                <a:cs typeface="Source Han Sans CN" charset="0"/>
              </a:rPr>
              <a:t>1 </a:t>
            </a:r>
            <a:r>
              <a:rPr lang="zh-CN" altLang="en-US" sz="4400" b="1">
                <a:solidFill>
                  <a:schemeClr val="bg1"/>
                </a:solidFill>
                <a:latin typeface="Source Han Sans CN" charset="0"/>
                <a:ea typeface="Source Han Sans CN" charset="0"/>
                <a:cs typeface="Source Han Sans CN" charset="0"/>
              </a:rPr>
              <a:t>月 </a:t>
            </a:r>
            <a:r>
              <a:rPr lang="en-US" altLang="zh-CN" sz="4400" b="1">
                <a:solidFill>
                  <a:schemeClr val="bg1"/>
                </a:solidFill>
                <a:latin typeface="Source Han Sans CN" charset="0"/>
                <a:ea typeface="Source Han Sans CN" charset="0"/>
                <a:cs typeface="Source Han Sans CN" charset="0"/>
              </a:rPr>
              <a:t>18</a:t>
            </a:r>
            <a:r>
              <a:rPr lang="zh-CN" altLang="en-US" sz="4400" b="1">
                <a:solidFill>
                  <a:schemeClr val="bg1"/>
                </a:solidFill>
                <a:latin typeface="Source Han Sans CN" charset="0"/>
                <a:ea typeface="Source Han Sans CN" charset="0"/>
                <a:cs typeface="Source Han Sans CN" charset="0"/>
              </a:rPr>
              <a:t> 日</a:t>
            </a:r>
            <a:r>
              <a:rPr lang="ja-JP" altLang="en-US" sz="4400" b="1">
                <a:solidFill>
                  <a:schemeClr val="bg1"/>
                </a:solidFill>
                <a:latin typeface="Source Han Sans CN" charset="0"/>
                <a:ea typeface="Source Han Sans CN" charset="0"/>
                <a:cs typeface="Source Han Sans CN" charset="0"/>
              </a:rPr>
              <a:t>・</a:t>
            </a:r>
            <a:r>
              <a:rPr lang="zh-CN" altLang="en-US" sz="4400" b="1">
                <a:solidFill>
                  <a:schemeClr val="bg1"/>
                </a:solidFill>
                <a:latin typeface="Source Han Sans CN" charset="0"/>
                <a:ea typeface="Source Han Sans CN" charset="0"/>
                <a:cs typeface="Source Han Sans CN" charset="0"/>
              </a:rPr>
              <a:t>第 </a:t>
            </a:r>
            <a:r>
              <a:rPr lang="en-US" altLang="zh-CN" sz="4400" b="1">
                <a:solidFill>
                  <a:schemeClr val="bg1"/>
                </a:solidFill>
                <a:latin typeface="Source Han Sans CN" charset="0"/>
                <a:ea typeface="Source Han Sans CN" charset="0"/>
                <a:cs typeface="Source Han Sans CN" charset="0"/>
              </a:rPr>
              <a:t>29</a:t>
            </a:r>
            <a:r>
              <a:rPr lang="zh-CN" altLang="en-US" sz="4400" b="1">
                <a:solidFill>
                  <a:schemeClr val="bg1"/>
                </a:solidFill>
                <a:latin typeface="Source Han Sans CN" charset="0"/>
                <a:ea typeface="Source Han Sans CN" charset="0"/>
                <a:cs typeface="Source Han Sans CN" charset="0"/>
              </a:rPr>
              <a:t> 次</a:t>
            </a:r>
            <a:endParaRPr lang="zh-CN" altLang="en-US" sz="4400" b="1">
              <a:solidFill>
                <a:schemeClr val="bg1"/>
              </a:solidFill>
              <a:latin typeface="Source Han Sans CN" charset="0"/>
              <a:ea typeface="Source Han Sans CN" charset="0"/>
              <a:cs typeface="Source Han Sans CN" charset="0"/>
            </a:endParaRPr>
          </a:p>
        </p:txBody>
      </p:sp>
      <p:pic>
        <p:nvPicPr>
          <p:cNvPr id="2097152" name="图片 3" descr="upload_post_object_v2_3573890905"/>
          <p:cNvPicPr>
            <a:picLocks noChangeAspect="1"/>
          </p:cNvPicPr>
          <p:nvPr/>
        </p:nvPicPr>
        <p:blipFill>
          <a:blip r:embed="rId2"/>
          <a:srcRect l="9880" t="30263" r="9431" b="26132"/>
          <a:stretch>
            <a:fillRect/>
          </a:stretch>
        </p:blipFill>
        <p:spPr>
          <a:xfrm>
            <a:off x="9267434" y="3828098"/>
            <a:ext cx="2468139" cy="2404885"/>
          </a:xfrm>
          <a:prstGeom prst="rect">
            <a:avLst/>
          </a:prstGeom>
        </p:spPr>
      </p:pic>
      <p:pic>
        <p:nvPicPr>
          <p:cNvPr id="2097153" name="图片 6" descr="upload_post_object_v2_423861644"/>
          <p:cNvPicPr>
            <a:picLocks noChangeAspect="1"/>
          </p:cNvPicPr>
          <p:nvPr/>
        </p:nvPicPr>
        <p:blipFill>
          <a:blip r:embed="rId3"/>
          <a:stretch>
            <a:fillRect/>
          </a:stretch>
        </p:blipFill>
        <p:spPr>
          <a:xfrm>
            <a:off x="9210677" y="1080329"/>
            <a:ext cx="2581652" cy="240486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会前注意事项</a:t>
            </a:r>
            <a:endParaRPr lang="zh-CN" altLang="en-US"/>
          </a:p>
        </p:txBody>
      </p:sp>
      <p:sp>
        <p:nvSpPr>
          <p:cNvPr id="2" name="副标题 1"/>
          <p:cNvSpPr/>
          <p:nvPr>
            <p:ph type="subTitle" idx="1"/>
          </p:nvPr>
        </p:nvSpPr>
        <p:spPr>
          <a:xfrm>
            <a:off x="2420684" y="3294697"/>
            <a:ext cx="4418126" cy="497923"/>
          </a:xfrm>
        </p:spPr>
        <p:txBody>
          <a:bodyPr/>
          <a:p>
            <a:endParaRPr lang="zh-CN" altLang="en-US" sz="36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6" name="标题 5"/>
          <p:cNvSpPr>
            <a:spLocks noGrp="1"/>
          </p:cNvSpPr>
          <p:nvPr>
            <p:ph type="title"/>
          </p:nvPr>
        </p:nvSpPr>
        <p:spPr>
          <a:xfrm>
            <a:off x="514049" y="727831"/>
            <a:ext cx="9452278" cy="758458"/>
          </a:xfrm>
        </p:spPr>
        <p:txBody>
          <a:bodyPr/>
          <a:p>
            <a:r>
              <a:rPr lang="zh-CN" altLang="en-US"/>
              <a:t>会前注意事项</a:t>
            </a:r>
            <a:endParaRPr lang="zh-CN" altLang="en-US"/>
          </a:p>
        </p:txBody>
      </p:sp>
      <p:sp>
        <p:nvSpPr>
          <p:cNvPr id="3" name="Content Placeholder 2"/>
          <p:cNvSpPr>
            <a:spLocks noGrp="1"/>
          </p:cNvSpPr>
          <p:nvPr>
            <p:ph idx="1"/>
          </p:nvPr>
        </p:nvSpPr>
        <p:spPr>
          <a:xfrm>
            <a:off x="513999" y="1545512"/>
            <a:ext cx="11395627" cy="4657501"/>
          </a:xfrm>
        </p:spPr>
        <p:txBody>
          <a:bodyPr/>
          <a:p>
            <a:pPr>
              <a:lnSpc>
                <a:spcPct val="110000"/>
              </a:lnSpc>
            </a:pPr>
            <a:r>
              <a:rPr lang="en-US">
                <a:solidFill>
                  <a:schemeClr val="tx1"/>
                </a:solidFill>
                <a:latin typeface="Source Han Sans CN" charset="0"/>
                <a:ea typeface="Source Han Sans CN" charset="0"/>
              </a:rPr>
              <a:t>本次会议仅涉及</a:t>
            </a:r>
            <a:r>
              <a:rPr lang="zh-CN" altLang="en-US">
                <a:solidFill>
                  <a:schemeClr val="tx1"/>
                </a:solidFill>
                <a:latin typeface="Source Han Sans CN" charset="0"/>
                <a:ea typeface="Source Han Sans CN" charset="0"/>
              </a:rPr>
              <a:t>软件</a:t>
            </a:r>
            <a:r>
              <a:rPr lang="en-US">
                <a:solidFill>
                  <a:schemeClr val="tx1"/>
                </a:solidFill>
                <a:latin typeface="Source Han Sans CN" charset="0"/>
                <a:ea typeface="Source Han Sans CN" charset="0"/>
              </a:rPr>
              <a:t>技术</a:t>
            </a:r>
            <a:r>
              <a:rPr lang="zh-CN" altLang="en-US">
                <a:solidFill>
                  <a:schemeClr val="tx1"/>
                </a:solidFill>
                <a:latin typeface="Source Han Sans CN" charset="0"/>
                <a:ea typeface="Source Han Sans CN" charset="0"/>
              </a:rPr>
              <a:t>课题</a:t>
            </a:r>
            <a:endParaRPr lang="zh-CN" altLang="en-US">
              <a:solidFill>
                <a:schemeClr val="tx1"/>
              </a:solidFill>
              <a:latin typeface="Source Han Sans CN" charset="0"/>
              <a:ea typeface="Source Han Sans CN" charset="0"/>
            </a:endParaRPr>
          </a:p>
          <a:p>
            <a:pPr lvl="1">
              <a:lnSpc>
                <a:spcPct val="110000"/>
              </a:lnSpc>
            </a:pPr>
            <a:r>
              <a:rPr lang="en-US">
                <a:solidFill>
                  <a:schemeClr val="tx1"/>
                </a:solidFill>
                <a:latin typeface="Source Han Sans CN" charset="0"/>
                <a:ea typeface="Source Han Sans CN" charset="0"/>
              </a:rPr>
              <a:t>关于龙芯相关的硬件产品</a:t>
            </a:r>
            <a:r>
              <a:rPr lang="zh-CN" altLang="en-US">
                <a:solidFill>
                  <a:schemeClr val="tx1"/>
                </a:solidFill>
                <a:latin typeface="Source Han Sans CN" charset="0"/>
                <a:ea typeface="Source Han Sans CN" charset="0"/>
              </a:rPr>
              <a:t>，除官方层面已解禁的消息及本文档内</a:t>
            </a:r>
            <a:br>
              <a:rPr lang="zh-CN" altLang="en-US">
                <a:solidFill>
                  <a:schemeClr val="tx1"/>
                </a:solidFill>
                <a:latin typeface="Source Han Sans CN" charset="0"/>
                <a:ea typeface="Source Han Sans CN" charset="0"/>
              </a:rPr>
            </a:br>
            <a:r>
              <a:rPr lang="zh-CN" altLang="en-US">
                <a:solidFill>
                  <a:schemeClr val="tx1"/>
                </a:solidFill>
                <a:latin typeface="Source Han Sans CN" charset="0"/>
                <a:ea typeface="Source Han Sans CN" charset="0"/>
              </a:rPr>
              <a:t>可公开的消息外，</a:t>
            </a:r>
            <a:r>
              <a:rPr lang="zh-CN" altLang="en-US" b="1" u="sng">
                <a:solidFill>
                  <a:schemeClr val="tx1"/>
                </a:solidFill>
                <a:latin typeface="Source Han Sans CN" charset="0"/>
                <a:ea typeface="Source Han Sans CN" charset="0"/>
              </a:rPr>
              <a:t>其他均不作任何回应</a:t>
            </a:r>
            <a:endParaRPr lang="zh-CN" altLang="en-US" b="1" u="sng">
              <a:solidFill>
                <a:schemeClr val="tx1"/>
              </a:solidFill>
              <a:latin typeface="Source Han Sans CN" charset="0"/>
              <a:ea typeface="Source Han Sans CN" charset="0"/>
            </a:endParaRPr>
          </a:p>
          <a:p>
            <a:pPr>
              <a:lnSpc>
                <a:spcPct val="110000"/>
              </a:lnSpc>
            </a:pPr>
            <a:r>
              <a:rPr lang="zh-CN" altLang="en-US"/>
              <a:t>本次会议</a:t>
            </a:r>
            <a:r>
              <a:rPr lang="zh-CN" altLang="en-US" b="1" u="sng"/>
              <a:t>与股市无关</a:t>
            </a:r>
            <a:r>
              <a:rPr lang="zh-CN" altLang="en-US"/>
              <a:t>，不构成任何投资建议</a:t>
            </a:r>
            <a:endParaRPr lang="zh-CN" altLang="en-US"/>
          </a:p>
          <a:p>
            <a:pPr marL="0" indent="0">
              <a:lnSpc>
                <a:spcPct val="110000"/>
              </a:lnSpc>
              <a:buNone/>
            </a:pPr>
            <a:endParaRPr lang="en-US"/>
          </a:p>
          <a:p>
            <a:pPr marL="0" indent="0">
              <a:lnSpc>
                <a:spcPct val="110000"/>
              </a:lnSpc>
              <a:buNone/>
            </a:pPr>
            <a:r>
              <a:rPr lang="zh-CN" altLang="en-US" b="1"/>
              <a:t>倡议：龙架构双周会及附属群组主要为社区开发者提供技术沟通和协调渠道，而非投资者交流或政治、商业讨论，请自觉控制话题及占用时长，更不要主动引发甚至煽动厂商间对立、饭圈争议等非建设性议题</a:t>
            </a:r>
            <a:endParaRPr lang="en-US" sz="14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t>龙架构上游动向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r>
              <a:rPr lang="zh-CN" altLang="en-US"/>
              <a:t>固件</a:t>
            </a:r>
            <a:endParaRPr lang="zh-CN" altLang="en-US"/>
          </a:p>
        </p:txBody>
      </p:sp>
      <p:sp>
        <p:nvSpPr>
          <p:cNvPr id="6" name="Content Placeholder 5"/>
          <p:cNvSpPr>
            <a:spLocks noGrp="1"/>
          </p:cNvSpPr>
          <p:nvPr>
            <p:ph idx="1"/>
          </p:nvPr>
        </p:nvSpPr>
        <p:spPr>
          <a:xfrm>
            <a:off x="513999" y="1259762"/>
            <a:ext cx="9678360" cy="4657501"/>
          </a:xfrm>
        </p:spPr>
        <p:txBody>
          <a:bodyPr/>
          <a:p>
            <a:r>
              <a:rPr lang="zh-CN" altLang="en-US"/>
              <a:t>龙芯固件团队</a:t>
            </a:r>
            <a:r>
              <a:rPr lang="zh-CN" altLang="en-US">
                <a:hlinkClick r:id="rId1" action="ppaction://hlinkfile"/>
              </a:rPr>
              <a:t>完成了</a:t>
            </a:r>
            <a:r>
              <a:rPr lang="en-US" altLang="zh-CN"/>
              <a:t> ACPI BGRT </a:t>
            </a:r>
            <a:r>
              <a:rPr lang="zh-CN" altLang="en-US"/>
              <a:t>支持，将于</a:t>
            </a:r>
            <a:r>
              <a:rPr lang="en-US" altLang="zh-CN"/>
              <a:t> </a:t>
            </a:r>
            <a:r>
              <a:rPr lang="en-US"/>
              <a:t>stable202602 </a:t>
            </a:r>
            <a:r>
              <a:rPr lang="zh-CN" altLang="en-US"/>
              <a:t>版本发布</a:t>
            </a:r>
            <a:endParaRPr lang="zh-CN" altLang="en-US"/>
          </a:p>
          <a:p>
            <a:pPr lvl="1"/>
            <a:r>
              <a:rPr lang="en-US" altLang="zh-CN"/>
              <a:t>BGRT = </a:t>
            </a:r>
            <a:r>
              <a:rPr lang="en-US" altLang="zh-CN">
                <a:hlinkClick r:id="rId2" action="ppaction://hlinkfile"/>
              </a:rPr>
              <a:t>Boot Graphics Resource Table</a:t>
            </a:r>
            <a:endParaRPr lang="en-US" altLang="zh-CN">
              <a:hlinkClick r:id="rId2" action="ppaction://hlinkfile"/>
            </a:endParaRPr>
          </a:p>
          <a:p>
            <a:pPr lvl="1"/>
            <a:r>
              <a:rPr lang="zh-CN" altLang="en-US"/>
              <a:t>用于向引导器、操作系统提供引导界面</a:t>
            </a:r>
            <a:r>
              <a:rPr lang="en-US" altLang="zh-CN"/>
              <a:t> logo </a:t>
            </a:r>
            <a:r>
              <a:rPr lang="zh-CN" altLang="en-US"/>
              <a:t>数据与放置方式等信息，有助于实现系统引导画面从固件到操作系统的无缝过渡</a:t>
            </a:r>
            <a:endParaRPr lang="zh-CN" altLang="en-US"/>
          </a:p>
          <a:p>
            <a:pPr lvl="0"/>
            <a:r>
              <a:rPr lang="en-US" altLang="zh-CN"/>
              <a:t>xen0n </a:t>
            </a:r>
            <a:r>
              <a:rPr lang="zh-CN" altLang="en-US">
                <a:hlinkClick r:id="rId3" action="ppaction://hlinkfile"/>
              </a:rPr>
              <a:t>报告了</a:t>
            </a:r>
            <a:r>
              <a:rPr lang="en-US" altLang="zh-CN"/>
              <a:t> spi </a:t>
            </a:r>
            <a:r>
              <a:rPr lang="zh-CN" altLang="en-US"/>
              <a:t>命令的两个问题，龙芯将于下个版本修复</a:t>
            </a:r>
            <a:endParaRPr lang="zh-CN" altLang="en-US"/>
          </a:p>
          <a:p>
            <a:pPr lvl="0"/>
            <a:r>
              <a:rPr lang="zh-CN" altLang="en-US"/>
              <a:t>在 </a:t>
            </a:r>
            <a:r>
              <a:rPr lang="en-US" altLang="zh-CN"/>
              <a:t>ASUS </a:t>
            </a:r>
            <a:r>
              <a:rPr lang="zh-CN" altLang="en-US"/>
              <a:t>官网</a:t>
            </a:r>
            <a:r>
              <a:rPr lang="zh-CN" altLang="en-US">
                <a:hlinkClick r:id="rId4"/>
              </a:rPr>
              <a:t>发现了</a:t>
            </a:r>
            <a:r>
              <a:rPr lang="zh-CN" altLang="en-US"/>
              <a:t>一些 </a:t>
            </a:r>
            <a:r>
              <a:rPr lang="en-US" altLang="zh-CN"/>
              <a:t>XC</a:t>
            </a:r>
            <a:r>
              <a:rPr lang="zh-CN" altLang="en-US"/>
              <a:t>-</a:t>
            </a:r>
            <a:r>
              <a:rPr lang="en-US" altLang="zh-CN"/>
              <a:t>LS3A6M </a:t>
            </a:r>
            <a:r>
              <a:rPr lang="zh-CN" altLang="en-US"/>
              <a:t>的固件，但有用户刷了以后发现无法启动 </a:t>
            </a:r>
            <a:r>
              <a:rPr lang="en-US" altLang="zh-CN"/>
              <a:t>:(</a:t>
            </a:r>
            <a:endParaRPr lang="en-US" altLang="zh-CN"/>
          </a:p>
          <a:p>
            <a:pPr lvl="1"/>
            <a:r>
              <a:rPr lang="zh-CN" altLang="en-US"/>
              <a:t>此固件至今未收录于 </a:t>
            </a:r>
            <a:r>
              <a:rPr lang="en-US" altLang="zh-CN"/>
              <a:t>loongson/Firmware </a:t>
            </a:r>
            <a:r>
              <a:rPr lang="zh-CN" altLang="en-US"/>
              <a:t>仓库，有 </a:t>
            </a:r>
            <a:r>
              <a:rPr lang="en-US" altLang="zh-CN">
                <a:hlinkClick r:id="rId5"/>
              </a:rPr>
              <a:t>2024 </a:t>
            </a:r>
            <a:r>
              <a:rPr lang="zh-CN" altLang="en-US">
                <a:hlinkClick r:id="rId5"/>
              </a:rPr>
              <a:t>年老工单</a:t>
            </a:r>
            <a:endParaRPr lang="zh-CN" altLang="en-US"/>
          </a:p>
          <a:p>
            <a:pPr lvl="1"/>
            <a:r>
              <a:rPr lang="en-US" altLang="zh-CN"/>
              <a:t>xen0n </a:t>
            </a:r>
            <a:r>
              <a:rPr lang="zh-CN" altLang="en-US"/>
              <a:t>提议在龙芯仓库放一个导流链接，方便用户查询；龙芯说等 </a:t>
            </a:r>
            <a:r>
              <a:rPr lang="en-US" altLang="zh-CN"/>
              <a:t>ASUS </a:t>
            </a:r>
            <a:r>
              <a:rPr lang="zh-CN" altLang="en-US"/>
              <a:t>进一步完善公开页面再放</a:t>
            </a:r>
            <a:endParaRPr lang="zh-CN" altLang="en-US"/>
          </a:p>
        </p:txBody>
      </p:sp>
      <p:sp>
        <p:nvSpPr>
          <p:cNvPr id="7" name="Text Placeholder 6"/>
          <p:cNvSpPr>
            <a:spLocks noGrp="1"/>
          </p:cNvSpPr>
          <p:nvPr>
            <p:ph type="body" idx="10"/>
          </p:nvPr>
        </p:nvSpPr>
        <p:spPr/>
        <p:txBody>
          <a:bodyPr/>
          <a:p>
            <a:r>
              <a:rPr lang="en-US"/>
              <a:t>xen0n</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zh-CN"/>
              <a:t>Glibc</a:t>
            </a:r>
            <a:endParaRPr lang="en-US"/>
          </a:p>
        </p:txBody>
      </p:sp>
      <p:sp>
        <p:nvSpPr>
          <p:cNvPr id="3" name="Content Placeholder 2"/>
          <p:cNvSpPr>
            <a:spLocks noGrp="1"/>
          </p:cNvSpPr>
          <p:nvPr>
            <p:ph idx="1"/>
          </p:nvPr>
        </p:nvSpPr>
        <p:spPr/>
        <p:txBody>
          <a:bodyPr>
            <a:noAutofit/>
          </a:bodyPr>
          <a:p>
            <a:r>
              <a:rPr lang="en-US" altLang="zh-CN"/>
              <a:t>xry111 </a:t>
            </a:r>
            <a:r>
              <a:rPr lang="zh-CN" altLang="en-US"/>
              <a:t>在</a:t>
            </a:r>
            <a:r>
              <a:rPr lang="zh-CN" altLang="en-US">
                <a:cs typeface="Arial" panose="020B0604020202020204" pitchFamily="34" charset="0"/>
              </a:rPr>
              <a:t> </a:t>
            </a:r>
            <a:r>
              <a:rPr lang="en-US" altLang="zh-CN">
                <a:cs typeface="Arial" panose="020B0604020202020204" pitchFamily="34" charset="0"/>
              </a:rPr>
              <a:t>2.43 </a:t>
            </a:r>
            <a:r>
              <a:rPr lang="zh-CN" altLang="en-US">
                <a:cs typeface="Arial" panose="020B0604020202020204" pitchFamily="34" charset="0"/>
              </a:rPr>
              <a:t>版本发布前测试过程中</a:t>
            </a:r>
            <a:r>
              <a:rPr lang="zh-CN" altLang="en-US">
                <a:cs typeface="Arial" panose="020B0604020202020204" pitchFamily="34" charset="0"/>
                <a:hlinkClick r:id="rId1"/>
              </a:rPr>
              <a:t>发现</a:t>
            </a:r>
            <a:r>
              <a:rPr lang="zh-CN" altLang="en-US">
                <a:cs typeface="Arial" panose="020B0604020202020204" pitchFamily="34" charset="0"/>
              </a:rPr>
              <a:t>该版本新增的测试 </a:t>
            </a:r>
            <a:r>
              <a:rPr lang="en-US" altLang="zh-CN">
                <a:cs typeface="Arial" panose="020B0604020202020204" pitchFamily="34" charset="0"/>
              </a:rPr>
              <a:t>elf/</a:t>
            </a:r>
            <a:r>
              <a:rPr lang="en-US" altLang="zh-CN"/>
              <a:t>tst-link-map-contiguous-ldso </a:t>
            </a:r>
            <a:r>
              <a:rPr lang="zh-CN" altLang="en-US"/>
              <a:t>在龙架构上有一定概率失败，初步判断为测试代码存在瑕疵</a:t>
            </a:r>
            <a:endParaRPr lang="zh-CN" altLang="en-US"/>
          </a:p>
          <a:p>
            <a:pPr lvl="1"/>
            <a:r>
              <a:rPr lang="en-US" altLang="zh-CN">
                <a:solidFill>
                  <a:schemeClr val="tx1"/>
                </a:solidFill>
                <a:ea typeface="Source Han Sans CN" charset="0"/>
              </a:rPr>
              <a:t>如果在</a:t>
            </a:r>
            <a:r>
              <a:rPr lang="zh-CN" altLang="en-US">
                <a:solidFill>
                  <a:schemeClr val="tx1"/>
                </a:solidFill>
                <a:ea typeface="Source Han Sans CN" charset="0"/>
              </a:rPr>
              <a:t>测试代码执行前，</a:t>
            </a:r>
            <a:r>
              <a:rPr lang="en-US" altLang="zh-CN">
                <a:solidFill>
                  <a:schemeClr val="tx1"/>
                </a:solidFill>
                <a:ea typeface="Source Han Sans CN" charset="0"/>
              </a:rPr>
              <a:t>C </a:t>
            </a:r>
            <a:r>
              <a:rPr lang="zh-CN" altLang="en-US">
                <a:solidFill>
                  <a:schemeClr val="tx1"/>
                </a:solidFill>
                <a:ea typeface="Source Han Sans CN" charset="0"/>
              </a:rPr>
              <a:t>运行时已经因为某种原因（分配内存？）占用了 </a:t>
            </a:r>
            <a:r>
              <a:rPr lang="en-US" altLang="zh-CN">
                <a:solidFill>
                  <a:schemeClr val="tx1"/>
                </a:solidFill>
                <a:ea typeface="Source Han Sans CN" charset="0"/>
              </a:rPr>
              <a:t>ld.so </a:t>
            </a:r>
            <a:r>
              <a:rPr lang="zh-CN" altLang="en-US">
                <a:solidFill>
                  <a:schemeClr val="tx1"/>
                </a:solidFill>
                <a:ea typeface="Source Han Sans CN" charset="0"/>
              </a:rPr>
              <a:t>两 </a:t>
            </a:r>
            <a:r>
              <a:rPr lang="en-US" altLang="zh-CN">
                <a:solidFill>
                  <a:schemeClr val="tx1"/>
                </a:solidFill>
                <a:ea typeface="Source Han Sans CN" charset="0"/>
              </a:rPr>
              <a:t>load segment </a:t>
            </a:r>
            <a:r>
              <a:rPr lang="zh-CN" altLang="en-US">
                <a:solidFill>
                  <a:schemeClr val="tx1"/>
                </a:solidFill>
                <a:ea typeface="Source Han Sans CN" charset="0"/>
              </a:rPr>
              <a:t>之间的所有空闲页，就会破坏测试代码的假设</a:t>
            </a:r>
            <a:endParaRPr lang="zh-CN" altLang="en-US">
              <a:solidFill>
                <a:schemeClr val="tx1"/>
              </a:solidFill>
              <a:ea typeface="Source Han Sans CN" charset="0"/>
            </a:endParaRPr>
          </a:p>
          <a:p>
            <a:pPr lvl="1"/>
            <a:r>
              <a:rPr lang="zh-CN" altLang="en-US">
                <a:ea typeface="Source Han Sans CN" charset="0"/>
              </a:rPr>
              <a:t>龙架构上一般此处只有 </a:t>
            </a:r>
            <a:r>
              <a:rPr lang="en-US" altLang="zh-CN">
                <a:ea typeface="Source Han Sans CN" charset="0"/>
              </a:rPr>
              <a:t>4 </a:t>
            </a:r>
            <a:r>
              <a:rPr lang="zh-CN" altLang="en-US">
                <a:ea typeface="Source Han Sans CN" charset="0"/>
              </a:rPr>
              <a:t>个页，故都被占用的概率不接近 </a:t>
            </a:r>
            <a:r>
              <a:rPr lang="en-US" altLang="zh-CN">
                <a:ea typeface="Source Han Sans CN" charset="0"/>
              </a:rPr>
              <a:t>0</a:t>
            </a:r>
            <a:r>
              <a:rPr lang="zh-CN" altLang="en-US">
                <a:ea typeface="Source Han Sans CN" charset="0"/>
              </a:rPr>
              <a:t>……</a:t>
            </a:r>
            <a:endParaRPr lang="zh-CN" altLang="en-US">
              <a:ea typeface="Source Han Sans CN" charset="0"/>
            </a:endParaRPr>
          </a:p>
          <a:p>
            <a:pPr lvl="1"/>
            <a:r>
              <a:rPr lang="zh-CN" altLang="en-US">
                <a:ea typeface="Source Han Sans CN" charset="0"/>
              </a:rPr>
              <a:t>目前还不是很清楚该怎么修</a:t>
            </a:r>
            <a:endParaRPr lang="en-US" altLang="zh-CN">
              <a:ea typeface="Source Han Sans CN" charset="0"/>
            </a:endParaRPr>
          </a:p>
        </p:txBody>
      </p:sp>
      <p:sp>
        <p:nvSpPr>
          <p:cNvPr id="4" name="Text Placeholder 3"/>
          <p:cNvSpPr>
            <a:spLocks noGrp="1"/>
          </p:cNvSpPr>
          <p:nvPr>
            <p:ph type="body" idx="10"/>
          </p:nvPr>
        </p:nvSpPr>
        <p:spPr/>
        <p:txBody>
          <a:bodyPr/>
          <a:p>
            <a:r>
              <a:rPr lang="en-US" altLang="zh-CN"/>
              <a:t>xry111</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GCC</a:t>
            </a:r>
            <a:endParaRPr lang="en-US"/>
          </a:p>
        </p:txBody>
      </p:sp>
      <p:sp>
        <p:nvSpPr>
          <p:cNvPr id="3" name="Content Placeholder 2"/>
          <p:cNvSpPr>
            <a:spLocks noGrp="1"/>
          </p:cNvSpPr>
          <p:nvPr>
            <p:ph idx="1"/>
          </p:nvPr>
        </p:nvSpPr>
        <p:spPr/>
        <p:txBody>
          <a:bodyPr/>
          <a:p>
            <a:r>
              <a:rPr lang="en-US" altLang="zh-CN"/>
              <a:t>GCC 16 </a:t>
            </a:r>
            <a:r>
              <a:rPr lang="zh-CN" altLang="en-US"/>
              <a:t>开发周期已进入 </a:t>
            </a:r>
            <a:r>
              <a:rPr lang="en-US" altLang="zh-CN"/>
              <a:t>stage 4</a:t>
            </a:r>
            <a:endParaRPr lang="zh-CN" altLang="en-US"/>
          </a:p>
          <a:p>
            <a:r>
              <a:rPr lang="en-US" altLang="zh-CN"/>
              <a:t>Deng Jianbo </a:t>
            </a:r>
            <a:r>
              <a:rPr lang="zh-CN" altLang="en-US"/>
              <a:t>修复 -</a:t>
            </a:r>
            <a:r>
              <a:rPr lang="en-US" altLang="zh-CN"/>
              <a:t>mexplicit</a:t>
            </a:r>
            <a:r>
              <a:rPr lang="zh-CN" altLang="en-US"/>
              <a:t>-</a:t>
            </a:r>
            <a:r>
              <a:rPr lang="en-US" altLang="zh-CN"/>
              <a:t>relocs</a:t>
            </a:r>
            <a:r>
              <a:rPr lang="zh-CN" altLang="en-US"/>
              <a:t>=</a:t>
            </a:r>
            <a:r>
              <a:rPr lang="en-US" altLang="zh-CN"/>
              <a:t>none </a:t>
            </a:r>
            <a:r>
              <a:rPr lang="zh-CN" altLang="en-US"/>
              <a:t>时 </a:t>
            </a:r>
            <a:r>
              <a:rPr lang="en-US" altLang="zh-CN"/>
              <a:t>[[gnu::model("extreme")]] </a:t>
            </a:r>
            <a:r>
              <a:rPr lang="zh-CN" altLang="en-US"/>
              <a:t>触发的编译器内部错误 </a:t>
            </a:r>
            <a:r>
              <a:rPr lang="en-US" altLang="zh-CN"/>
              <a:t>(ICE)</a:t>
            </a:r>
            <a:endParaRPr lang="zh-CN" altLang="en-US"/>
          </a:p>
          <a:p>
            <a:r>
              <a:rPr lang="en-US" altLang="zh-CN"/>
              <a:t>Cheng Lulu </a:t>
            </a:r>
            <a:r>
              <a:rPr lang="zh-CN" altLang="en-US"/>
              <a:t>修复一些 </a:t>
            </a:r>
            <a:r>
              <a:rPr lang="en-US" altLang="zh-CN"/>
              <a:t>LASX </a:t>
            </a:r>
            <a:r>
              <a:rPr lang="zh-CN" altLang="en-US"/>
              <a:t>向量初始化操作触发的 </a:t>
            </a:r>
            <a:r>
              <a:rPr lang="en-US" altLang="zh-CN"/>
              <a:t>ICE</a:t>
            </a:r>
            <a:endParaRPr lang="en-US"/>
          </a:p>
        </p:txBody>
      </p:sp>
      <p:sp>
        <p:nvSpPr>
          <p:cNvPr id="4" name="Text Placeholder 3"/>
          <p:cNvSpPr>
            <a:spLocks noGrp="1"/>
          </p:cNvSpPr>
          <p:nvPr>
            <p:ph type="body" idx="10"/>
          </p:nvPr>
        </p:nvSpPr>
        <p:spPr/>
        <p:txBody>
          <a:bodyPr/>
          <a:p>
            <a:r>
              <a:rPr lang="en-US" altLang="zh-CN"/>
              <a:t>xry111</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LLVM</a:t>
            </a:r>
            <a:endParaRPr lang="en-US"/>
          </a:p>
        </p:txBody>
      </p:sp>
      <p:sp>
        <p:nvSpPr>
          <p:cNvPr id="3" name="Content Placeholder 2"/>
          <p:cNvSpPr>
            <a:spLocks noGrp="1"/>
          </p:cNvSpPr>
          <p:nvPr>
            <p:ph idx="1"/>
          </p:nvPr>
        </p:nvSpPr>
        <p:spPr>
          <a:xfrm>
            <a:off x="513999" y="1259762"/>
            <a:ext cx="10829018" cy="4657501"/>
          </a:xfrm>
        </p:spPr>
        <p:txBody>
          <a:bodyPr/>
          <a:p>
            <a:r>
              <a:rPr lang="en-US"/>
              <a:t>heiher </a:t>
            </a:r>
            <a:r>
              <a:rPr lang="zh-CN" altLang="en-US">
                <a:hlinkClick r:id="rId1" action="ppaction://hlinkfile"/>
              </a:rPr>
              <a:t>拆分了</a:t>
            </a:r>
            <a:r>
              <a:rPr lang="zh-CN" altLang="en-US"/>
              <a:t>先前的</a:t>
            </a:r>
            <a:r>
              <a:rPr lang="en-US" altLang="zh-CN"/>
              <a:t> </a:t>
            </a:r>
            <a:r>
              <a:rPr lang="en-US"/>
              <a:t>LA32 </a:t>
            </a:r>
            <a:r>
              <a:rPr lang="zh-CN" altLang="en-US"/>
              <a:t>支持</a:t>
            </a:r>
            <a:r>
              <a:rPr lang="en-US" altLang="zh-CN"/>
              <a:t> PR</a:t>
            </a:r>
            <a:r>
              <a:rPr lang="zh-CN" altLang="en-US"/>
              <a:t>，均已进入主线</a:t>
            </a:r>
            <a:endParaRPr lang="en-US" altLang="zh-CN"/>
          </a:p>
          <a:p>
            <a:pPr lvl="1"/>
            <a:r>
              <a:rPr lang="zh-CN" altLang="en-US"/>
              <a:t>新增重定位类型定义：</a:t>
            </a:r>
            <a:r>
              <a:rPr lang="zh-CN" altLang="en-US">
                <a:hlinkClick r:id="rId2" action="ppaction://hlinkfile"/>
              </a:rPr>
              <a:t>公共</a:t>
            </a:r>
            <a:r>
              <a:rPr lang="zh-CN" altLang="en-US"/>
              <a:t>、</a:t>
            </a:r>
            <a:r>
              <a:rPr lang="en-US" altLang="zh-CN">
                <a:hlinkClick r:id="rId3" action="ppaction://hlinkfile"/>
              </a:rPr>
              <a:t>JITLink</a:t>
            </a:r>
            <a:endParaRPr lang="en-US" altLang="zh-CN">
              <a:hlinkClick r:id="rId3" action="ppaction://hlinkfile"/>
            </a:endParaRPr>
          </a:p>
          <a:p>
            <a:pPr lvl="1"/>
            <a:r>
              <a:rPr lang="zh-CN" altLang="en-US">
                <a:hlinkClick r:id="rId4" action="ppaction://hlinkfile"/>
              </a:rPr>
              <a:t>新增</a:t>
            </a:r>
            <a:r>
              <a:rPr lang="en-US" altLang="zh-CN"/>
              <a:t> call30/tail30 </a:t>
            </a:r>
            <a:r>
              <a:rPr lang="zh-CN" altLang="en-US"/>
              <a:t>伪指令、</a:t>
            </a:r>
            <a:r>
              <a:rPr lang="zh-CN" altLang="en-US">
                <a:hlinkClick r:id="rId5" action="ppaction://hlinkfile"/>
              </a:rPr>
              <a:t>新增</a:t>
            </a:r>
            <a:r>
              <a:rPr lang="en-US" altLang="zh-CN"/>
              <a:t> call/tail </a:t>
            </a:r>
            <a:r>
              <a:rPr lang="zh-CN" altLang="en-US"/>
              <a:t>伪指令</a:t>
            </a:r>
            <a:endParaRPr lang="zh-CN" altLang="en-US"/>
          </a:p>
          <a:p>
            <a:pPr lvl="1"/>
            <a:r>
              <a:rPr lang="zh-CN" altLang="en-US">
                <a:hlinkClick r:id="rId6" action="ppaction://hlinkfile"/>
              </a:rPr>
              <a:t>支持</a:t>
            </a:r>
            <a:r>
              <a:rPr lang="zh-CN" altLang="en-US"/>
              <a:t>用</a:t>
            </a:r>
            <a:r>
              <a:rPr lang="en-US" altLang="zh-CN"/>
              <a:t> pcaddu12i </a:t>
            </a:r>
            <a:r>
              <a:rPr lang="zh-CN" altLang="en-US"/>
              <a:t>组装地址、</a:t>
            </a:r>
            <a:r>
              <a:rPr lang="zh-CN" altLang="en-US">
                <a:hlinkClick r:id="rId7"/>
              </a:rPr>
              <a:t>改造</a:t>
            </a:r>
            <a:r>
              <a:rPr lang="zh-CN" altLang="en-US"/>
              <a:t> </a:t>
            </a:r>
            <a:r>
              <a:rPr lang="en-US" altLang="zh-CN"/>
              <a:t>JITLink </a:t>
            </a:r>
            <a:r>
              <a:rPr lang="zh-CN" altLang="en-US"/>
              <a:t>跳转片段以支持 </a:t>
            </a:r>
            <a:r>
              <a:rPr lang="en-US" altLang="zh-CN"/>
              <a:t>LA32R</a:t>
            </a:r>
            <a:endParaRPr lang="en-US" altLang="zh-CN"/>
          </a:p>
          <a:p>
            <a:pPr lvl="0"/>
            <a:r>
              <a:rPr lang="en-US" altLang="zh-CN"/>
              <a:t>heiher </a:t>
            </a:r>
            <a:r>
              <a:rPr lang="zh-CN" altLang="en-US"/>
              <a:t>为</a:t>
            </a:r>
            <a:r>
              <a:rPr lang="en-US" altLang="zh-CN"/>
              <a:t> Clang </a:t>
            </a:r>
            <a:r>
              <a:rPr lang="zh-CN" altLang="en-US">
                <a:hlinkClick r:id="rId8"/>
              </a:rPr>
              <a:t>启用了</a:t>
            </a:r>
            <a:r>
              <a:rPr lang="en-US" altLang="zh-CN"/>
              <a:t> LA32 </a:t>
            </a:r>
            <a:r>
              <a:rPr lang="zh-CN" altLang="en-US"/>
              <a:t>支持</a:t>
            </a:r>
            <a:endParaRPr lang="zh-CN" altLang="en-US"/>
          </a:p>
          <a:p>
            <a:pPr lvl="0"/>
            <a:r>
              <a:rPr lang="zh-CN" altLang="en-US">
                <a:solidFill>
                  <a:schemeClr val="tx1"/>
                </a:solidFill>
                <a:ea typeface="Source Han Sans CN" charset="0"/>
              </a:rPr>
              <a:t>W</a:t>
            </a:r>
            <a:r>
              <a:rPr lang="en-US" altLang="zh-CN">
                <a:solidFill>
                  <a:schemeClr val="tx1"/>
                </a:solidFill>
                <a:ea typeface="Source Han Sans CN" charset="0"/>
              </a:rPr>
              <a:t>asmer </a:t>
            </a:r>
            <a:r>
              <a:rPr lang="zh-CN" altLang="en-US">
                <a:solidFill>
                  <a:schemeClr val="tx1"/>
                </a:solidFill>
                <a:ea typeface="Source Han Sans CN" charset="0"/>
              </a:rPr>
              <a:t>研发</a:t>
            </a:r>
            <a:r>
              <a:rPr lang="zh-CN" altLang="en-US">
                <a:solidFill>
                  <a:schemeClr val="tx1"/>
                </a:solidFill>
                <a:ea typeface="Source Han Sans CN" charset="0"/>
                <a:hlinkClick r:id="rId9"/>
              </a:rPr>
              <a:t>报告</a:t>
            </a:r>
            <a:r>
              <a:rPr lang="zh-CN" altLang="en-US">
                <a:solidFill>
                  <a:schemeClr val="tx1"/>
                </a:solidFill>
                <a:ea typeface="Source Han Sans CN" charset="0"/>
              </a:rPr>
              <a:t>一处与浮点操作相关的崩溃，</a:t>
            </a:r>
            <a:r>
              <a:rPr lang="en-US" altLang="zh-CN">
                <a:solidFill>
                  <a:schemeClr val="tx1"/>
                </a:solidFill>
                <a:ea typeface="Source Han Sans CN" charset="0"/>
              </a:rPr>
              <a:t>heiher </a:t>
            </a:r>
            <a:r>
              <a:rPr lang="zh-CN" altLang="en-US">
                <a:solidFill>
                  <a:schemeClr val="tx1"/>
                </a:solidFill>
                <a:ea typeface="Source Han Sans CN" charset="0"/>
                <a:hlinkClick r:id="rId10"/>
              </a:rPr>
              <a:t>修复</a:t>
            </a:r>
            <a:r>
              <a:rPr lang="zh-CN" altLang="en-US">
                <a:solidFill>
                  <a:schemeClr val="tx1"/>
                </a:solidFill>
                <a:ea typeface="Source Han Sans CN" charset="0"/>
              </a:rPr>
              <a:t>之</a:t>
            </a:r>
            <a:endParaRPr lang="zh-CN" altLang="en-US"/>
          </a:p>
          <a:p>
            <a:pPr lvl="0"/>
            <a:r>
              <a:rPr lang="en-US" altLang="zh-CN"/>
              <a:t>zhaoqi5 </a:t>
            </a:r>
            <a:r>
              <a:rPr lang="zh-CN" altLang="en-US">
                <a:hlinkClick r:id="rId11"/>
              </a:rPr>
              <a:t>支持了</a:t>
            </a:r>
            <a:r>
              <a:rPr lang="zh-CN" altLang="en-US"/>
              <a:t> -</a:t>
            </a:r>
            <a:r>
              <a:rPr lang="en-US" altLang="zh-CN"/>
              <a:t>gsplit</a:t>
            </a:r>
            <a:r>
              <a:rPr lang="zh-CN" altLang="en-US"/>
              <a:t>-</a:t>
            </a:r>
            <a:r>
              <a:rPr lang="en-US" altLang="zh-CN"/>
              <a:t>dwarf </a:t>
            </a:r>
            <a:r>
              <a:rPr lang="zh-CN" altLang="en-US"/>
              <a:t>与 -</a:t>
            </a:r>
            <a:r>
              <a:rPr lang="en-US" altLang="zh-CN"/>
              <a:t>mrelax </a:t>
            </a:r>
            <a:r>
              <a:rPr lang="zh-CN" altLang="en-US"/>
              <a:t>共用</a:t>
            </a:r>
            <a:endParaRPr lang="zh-CN" altLang="en-US"/>
          </a:p>
          <a:p>
            <a:pPr lvl="1"/>
            <a:r>
              <a:rPr lang="zh-CN" altLang="en-US"/>
              <a:t>并</a:t>
            </a:r>
            <a:r>
              <a:rPr lang="en-US" altLang="zh-CN"/>
              <a:t> </a:t>
            </a:r>
            <a:r>
              <a:rPr lang="en-US" altLang="zh-CN">
                <a:hlinkClick r:id="rId12"/>
              </a:rPr>
              <a:t>backport </a:t>
            </a:r>
            <a:r>
              <a:rPr lang="zh-CN" altLang="en-US">
                <a:hlinkClick r:id="rId12"/>
              </a:rPr>
              <a:t>到了</a:t>
            </a:r>
            <a:r>
              <a:rPr lang="en-US" altLang="zh-CN"/>
              <a:t> LLVM 22.x</a:t>
            </a:r>
            <a:endParaRPr lang="zh-CN" altLang="en-US"/>
          </a:p>
          <a:p>
            <a:pPr lvl="0"/>
            <a:r>
              <a:rPr lang="zh-CN" altLang="en-US">
                <a:sym typeface="+mn-ea"/>
              </a:rPr>
              <a:t>可在工单系统</a:t>
            </a:r>
            <a:r>
              <a:rPr lang="zh-CN" altLang="en-US">
                <a:sym typeface="+mn-ea"/>
                <a:hlinkClick r:id="rId13"/>
              </a:rPr>
              <a:t>搜索</a:t>
            </a:r>
            <a:r>
              <a:rPr lang="zh-CN" altLang="en-US">
                <a:sym typeface="+mn-ea"/>
              </a:rPr>
              <a:t>更多 </a:t>
            </a:r>
            <a:r>
              <a:rPr lang="en-US" altLang="zh-CN">
                <a:sym typeface="+mn-ea"/>
              </a:rPr>
              <a:t>LoongArch </a:t>
            </a:r>
            <a:r>
              <a:rPr lang="zh-CN" altLang="en-US">
                <a:sym typeface="+mn-ea"/>
              </a:rPr>
              <a:t>相关内容</a:t>
            </a:r>
            <a:endParaRPr lang="en-US" altLang="zh-CN"/>
          </a:p>
        </p:txBody>
      </p:sp>
      <p:sp>
        <p:nvSpPr>
          <p:cNvPr id="4" name="Text Placeholder 3"/>
          <p:cNvSpPr>
            <a:spLocks noGrp="1"/>
          </p:cNvSpPr>
          <p:nvPr>
            <p:ph type="body" idx="10"/>
          </p:nvPr>
        </p:nvSpPr>
        <p:spPr/>
        <p:txBody>
          <a:bodyPr/>
          <a:p>
            <a:r>
              <a:rPr lang="en-US"/>
              <a:t>xen0n</a:t>
            </a:r>
            <a:endParaRPr lang="en-US"/>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2643</Words>
  <Application>WPS Office WWO_wpscloud_20260107185241-030cc62549</Application>
  <PresentationFormat/>
  <Paragraphs>151</Paragraphs>
  <Slides>19</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19</vt:i4>
      </vt:variant>
    </vt:vector>
  </HeadingPairs>
  <TitlesOfParts>
    <vt:vector size="35" baseType="lpstr">
      <vt:lpstr>Arial</vt:lpstr>
      <vt:lpstr>宋体</vt:lpstr>
      <vt:lpstr>Wingdings</vt:lpstr>
      <vt:lpstr>Source Sans 3</vt:lpstr>
      <vt:lpstr>Noto Sans Thai</vt:lpstr>
      <vt:lpstr>Source Han Sans CN</vt:lpstr>
      <vt:lpstr>Noto Sans Mono CJK JP</vt:lpstr>
      <vt:lpstr>微软雅黑</vt:lpstr>
      <vt:lpstr>汉仪旗黑KW 55S</vt:lpstr>
      <vt:lpstr>Fira Code</vt:lpstr>
      <vt:lpstr>Source Han Sans CN</vt:lpstr>
      <vt:lpstr>宋体</vt:lpstr>
      <vt:lpstr>汉仪书宋二KW</vt:lpstr>
      <vt:lpstr>Kingsoft Confetti</vt:lpstr>
      <vt:lpstr>MS PGothic</vt:lpstr>
      <vt:lpstr>龙架构双周会</vt:lpstr>
      <vt:lpstr>欢迎参加龙架构双周会</vt:lpstr>
      <vt:lpstr>龙架构双周会</vt:lpstr>
      <vt:lpstr>会前注意事项</vt:lpstr>
      <vt:lpstr>会前注意事项</vt:lpstr>
      <vt:lpstr>快速报告</vt:lpstr>
      <vt:lpstr>固件</vt:lpstr>
      <vt:lpstr>Glibc</vt:lpstr>
      <vt:lpstr>GCC</vt:lpstr>
      <vt:lpstr>LLVM</vt:lpstr>
      <vt:lpstr>Box64</vt:lpstr>
      <vt:lpstr>Linux 内核（loongarch 列表）</vt:lpstr>
      <vt:lpstr>快速报告</vt:lpstr>
      <vt:lpstr>发行版维护贴士</vt:lpstr>
      <vt:lpstr>安同 OS</vt:lpstr>
      <vt:lpstr>安同 OS</vt:lpstr>
      <vt:lpstr>快速报告</vt:lpstr>
      <vt:lpstr>社区文化衫</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xenon</cp:lastModifiedBy>
  <dcterms:created xsi:type="dcterms:W3CDTF">2026-01-18T05:48:05Z</dcterms:created>
  <dcterms:modified xsi:type="dcterms:W3CDTF">2026-01-18T05:48:05Z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2052-12.9.0.24776</vt:lpwstr>
  </property>
  <property fmtid="{D5CDD505-2E9C-101B-9397-08002B2CF9AE}" pid="3" name="ICV">
    <vt:lpwstr>47B5133B91E7D92B8904E1676A1AE32D_43</vt:lpwstr>
  </property>
</Properties>
</file>