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handoutMasterIdLst>
    <p:handoutMasterId r:id="rId26"/>
  </p:handoutMasterIdLst>
  <p:sldIdLst>
    <p:sldId id="257" r:id="rId3"/>
    <p:sldId id="258" r:id="rId4"/>
    <p:sldId id="364" r:id="rId5"/>
    <p:sldId id="349" r:id="rId6"/>
    <p:sldId id="363" r:id="rId8"/>
    <p:sldId id="377" r:id="rId9"/>
    <p:sldId id="382" r:id="rId10"/>
    <p:sldId id="384" r:id="rId11"/>
    <p:sldId id="385" r:id="rId12"/>
    <p:sldId id="387" r:id="rId13"/>
    <p:sldId id="386" r:id="rId14"/>
    <p:sldId id="392" r:id="rId15"/>
    <p:sldId id="393" r:id="rId16"/>
    <p:sldId id="365" r:id="rId17"/>
    <p:sldId id="375" r:id="rId18"/>
    <p:sldId id="379" r:id="rId19"/>
    <p:sldId id="380" r:id="rId20"/>
    <p:sldId id="383" r:id="rId21"/>
    <p:sldId id="390" r:id="rId22"/>
    <p:sldId id="389" r:id="rId23"/>
    <p:sldId id="368" r:id="rId24"/>
    <p:sldId id="275" r:id="rId25"/>
  </p:sldIdLst>
  <p:sldSz cx="12192000" cy="6858000" type="screen16x9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en0n_QfAzfENV" initials="authorId_120933426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0" Type="http://schemas.openxmlformats.org/officeDocument/2006/relationships/commentAuthors" Target="commentAuthors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handoutMaster" Target="handoutMasters/handoutMaster1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0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90"/>
            </a:lvl1pPr>
          </a:lstStyle>
          <a:p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1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90"/>
            </a:lvl1pPr>
          </a:lstStyle>
          <a:p>
            <a:fld id="{696C064A-D61B-4B21-B757-51A9B82445B8}" type="datetimeFigureOut">
              <a:rPr lang="en-US" smtClean="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rPr>
            </a:fld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2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90"/>
            </a:lvl1pPr>
          </a:lstStyle>
          <a:p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3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90"/>
            </a:lvl1pPr>
          </a:lstStyle>
          <a:p>
            <a:fld id="{50305E07-67EA-4042-A3F6-853A8AD8D209}" type="slidenum">
              <a:rPr lang="en-US" smtClean="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rPr>
            </a:fld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4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  <p:sp>
        <p:nvSpPr>
          <p:cNvPr id="1048675" name="Date Placeholder 2"/>
          <p:cNvSpPr>
            <a:spLocks noGrp="1"/>
          </p:cNvSpPr>
          <p:nvPr>
            <p:ph type="dt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1048676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2770" y="1431824"/>
            <a:ext cx="6872756" cy="3865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p>
            <a:endParaRPr lang="en-US"/>
          </a:p>
        </p:txBody>
      </p:sp>
      <p:sp>
        <p:nvSpPr>
          <p:cNvPr id="1048677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</p:spPr>
        <p:txBody>
          <a:bodyPr vert="horz" lIns="91440" tIns="45720" rIns="91440" bIns="45720" rtlCol="0"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78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  <p:sp>
        <p:nvSpPr>
          <p:cNvPr id="1048679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en-US" altLang="zh-CN"/>
              <a:t>LiarOnce</a:t>
            </a:r>
            <a:r>
              <a:rPr lang="zh-CN" altLang="en-US"/>
              <a:t>：本页</a:t>
            </a:r>
            <a:r>
              <a:rPr lang="zh-CN" altLang="en-US">
                <a:cs typeface="Arial" panose="020B0604020202020204" pitchFamily="34" charset="0"/>
              </a:rPr>
              <a:t>应保持展示至少</a:t>
            </a:r>
            <a:r>
              <a:rPr lang="en-US" altLang="zh-CN">
                <a:cs typeface="Arial" panose="020B0604020202020204" pitchFamily="34" charset="0"/>
              </a:rPr>
              <a:t>5</a:t>
            </a:r>
            <a:r>
              <a:rPr lang="zh-CN" altLang="en-US">
                <a:cs typeface="Arial" panose="020B0604020202020204" pitchFamily="34" charset="0"/>
              </a:rPr>
              <a:t>分钟后继续会议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标题 1"/>
          <p:cNvSpPr>
            <a:spLocks noGrp="1"/>
          </p:cNvSpPr>
          <p:nvPr>
            <p:ph type="ctrTitle"/>
          </p:nvPr>
        </p:nvSpPr>
        <p:spPr>
          <a:xfrm>
            <a:off x="674776" y="2141082"/>
            <a:ext cx="9923769" cy="1229761"/>
          </a:xfrm>
          <a:prstGeom prst="rect">
            <a:avLst/>
          </a:prstGeom>
        </p:spPr>
        <p:txBody>
          <a:bodyPr anchor="b"/>
          <a:lstStyle>
            <a:lvl1pPr algn="l">
              <a:defRPr sz="6000"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90" name="副标题 2"/>
          <p:cNvSpPr>
            <a:spLocks noGrp="1"/>
          </p:cNvSpPr>
          <p:nvPr>
            <p:ph type="subTitle" idx="1"/>
          </p:nvPr>
        </p:nvSpPr>
        <p:spPr>
          <a:xfrm>
            <a:off x="674793" y="3307292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859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9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0" name="标题 8"/>
          <p:cNvSpPr>
            <a:spLocks noGrp="1"/>
          </p:cNvSpPr>
          <p:nvPr>
            <p:ph type="title"/>
          </p:nvPr>
        </p:nvSpPr>
        <p:spPr>
          <a:xfrm>
            <a:off x="514049" y="442081"/>
            <a:ext cx="9452278" cy="758458"/>
          </a:xfrm>
        </p:spPr>
        <p:txBody>
          <a:bodyPr/>
          <a:lstStyle>
            <a:lvl1pPr>
              <a:defRPr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81" name="内容占位符 9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657501"/>
          </a:xfrm>
        </p:spPr>
        <p:txBody>
          <a:bodyPr/>
          <a:lstStyle>
            <a:lvl1pPr>
              <a:lnSpc>
                <a:spcPct val="100000"/>
              </a:lnSpc>
              <a:defRPr sz="28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>
              <a:lnSpc>
                <a:spcPct val="100000"/>
              </a:lnSpc>
              <a:defRPr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2pPr>
            <a:lvl3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3pPr>
            <a:lvl4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4pPr>
            <a:lvl5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82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58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85" name="Text Placeholder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5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标题 5"/>
          <p:cNvSpPr>
            <a:spLocks noGrp="1"/>
          </p:cNvSpPr>
          <p:nvPr>
            <p:ph type="ctrTitle"/>
          </p:nvPr>
        </p:nvSpPr>
        <p:spPr>
          <a:xfrm>
            <a:off x="674776" y="2141082"/>
            <a:ext cx="9923769" cy="1229761"/>
          </a:xfrm>
          <a:prstGeom prst="rect">
            <a:avLst/>
          </a:prstGeom>
        </p:spPr>
        <p:txBody>
          <a:bodyPr anchor="b"/>
          <a:lstStyle>
            <a:lvl1pPr algn="l">
              <a:defRPr sz="6000"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96" name="副标题 6"/>
          <p:cNvSpPr>
            <a:spLocks noGrp="1"/>
          </p:cNvSpPr>
          <p:nvPr>
            <p:ph type="subTitle" idx="1"/>
          </p:nvPr>
        </p:nvSpPr>
        <p:spPr>
          <a:xfrm>
            <a:off x="674793" y="3307292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859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9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99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00" name="Text Placeholder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标题 1"/>
          <p:cNvSpPr>
            <a:spLocks noGrp="1"/>
          </p:cNvSpPr>
          <p:nvPr>
            <p:ph type="title"/>
          </p:nvPr>
        </p:nvSpPr>
        <p:spPr>
          <a:xfrm>
            <a:off x="838184" y="523097"/>
            <a:ext cx="10515600" cy="1325563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59" name="内容占位符 2"/>
          <p:cNvSpPr>
            <a:spLocks noGrp="1"/>
          </p:cNvSpPr>
          <p:nvPr>
            <p:ph sz="half" idx="1"/>
          </p:nvPr>
        </p:nvSpPr>
        <p:spPr>
          <a:xfrm>
            <a:off x="838184" y="1983597"/>
            <a:ext cx="5181600" cy="43513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60" name="内容占位符 3"/>
          <p:cNvSpPr>
            <a:spLocks noGrp="1"/>
          </p:cNvSpPr>
          <p:nvPr>
            <p:ph sz="half" idx="2"/>
          </p:nvPr>
        </p:nvSpPr>
        <p:spPr>
          <a:xfrm>
            <a:off x="6172184" y="1983597"/>
            <a:ext cx="5181600" cy="43513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6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6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63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64" name="Text Placeholder 7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0" name="标题 1"/>
          <p:cNvSpPr>
            <a:spLocks noGrp="1"/>
          </p:cNvSpPr>
          <p:nvPr>
            <p:ph type="title"/>
          </p:nvPr>
        </p:nvSpPr>
        <p:spPr>
          <a:xfrm>
            <a:off x="389210" y="334078"/>
            <a:ext cx="10515600" cy="1325563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5" name="标题 1"/>
          <p:cNvSpPr>
            <a:spLocks noGrp="1"/>
          </p:cNvSpPr>
          <p:nvPr>
            <p:ph type="title"/>
          </p:nvPr>
        </p:nvSpPr>
        <p:spPr>
          <a:xfrm>
            <a:off x="838184" y="723122"/>
            <a:ext cx="416534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66" name="图片占位符 2"/>
          <p:cNvSpPr>
            <a:spLocks noGrp="1"/>
          </p:cNvSpPr>
          <p:nvPr>
            <p:ph type="pic" idx="1"/>
          </p:nvPr>
        </p:nvSpPr>
        <p:spPr>
          <a:xfrm>
            <a:off x="5181584" y="723123"/>
            <a:ext cx="617220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8667" name="文本占位符 3"/>
          <p:cNvSpPr>
            <a:spLocks noGrp="1"/>
          </p:cNvSpPr>
          <p:nvPr>
            <p:ph type="body" sz="half" idx="2"/>
          </p:nvPr>
        </p:nvSpPr>
        <p:spPr>
          <a:xfrm>
            <a:off x="838184" y="2323322"/>
            <a:ext cx="416534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4866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69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70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71" name="Text Placeholder 7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2" name="竖排标题 1"/>
          <p:cNvSpPr>
            <a:spLocks noGrp="1"/>
          </p:cNvSpPr>
          <p:nvPr>
            <p:ph type="title" orient="vert"/>
          </p:nvPr>
        </p:nvSpPr>
        <p:spPr>
          <a:xfrm>
            <a:off x="8724884" y="523097"/>
            <a:ext cx="2628900" cy="5811838"/>
          </a:xfrm>
          <a:prstGeom prst="rect">
            <a:avLst/>
          </a:prstGeom>
        </p:spPr>
        <p:txBody>
          <a:bodyPr vert="eaVert"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7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84" y="523097"/>
            <a:ext cx="7734300" cy="5811838"/>
          </a:xfrm>
          <a:prstGeom prst="rect">
            <a:avLst/>
          </a:prstGeom>
        </p:spPr>
        <p:txBody>
          <a:bodyPr vert="eaVert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1" name="内容占位符 1"/>
          <p:cNvSpPr>
            <a:spLocks noGrp="1"/>
          </p:cNvSpPr>
          <p:nvPr>
            <p:ph/>
          </p:nvPr>
        </p:nvSpPr>
        <p:spPr>
          <a:xfrm>
            <a:off x="838184" y="523097"/>
            <a:ext cx="10515600" cy="58118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52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5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54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55" name="Text Placeholder 5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0"/>
          <a:stretch>
            <a:fillRect/>
          </a:stretch>
        </a:blipFill>
        <a:effectLst/>
      </p:bgPr>
    </p:bg>
    <p:spTree>
      <p:nvGrpSpPr>
        <p:cNvPr id="1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 11"/>
          <p:cNvSpPr>
            <a:spLocks noGrp="1"/>
          </p:cNvSpPr>
          <p:nvPr>
            <p:ph type="title"/>
          </p:nvPr>
        </p:nvSpPr>
        <p:spPr>
          <a:xfrm>
            <a:off x="514049" y="442081"/>
            <a:ext cx="9452278" cy="758458"/>
          </a:xfrm>
        </p:spPr>
        <p:txBody>
          <a:bodyPr/>
          <a:lstStyle>
            <a:lvl1pPr>
              <a:defRPr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77" name="内容占位符 12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657501"/>
          </a:xfrm>
        </p:spPr>
        <p:txBody>
          <a:bodyPr/>
          <a:lstStyle>
            <a:lvl1pPr>
              <a:defRPr sz="2800"/>
            </a:lvl1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7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5pPr>
      <a:lvl6pPr marL="25146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defRPr lang="zh-CN" altLang="en-US" sz="2400" kern="1200" dirty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loongarch@whlug.cn" TargetMode="Externa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hyperlink" Target="https://lore.kernel.org/loongarch/20250919142649.58859-1-ziyao@disroot.org/" TargetMode="External"/><Relationship Id="rId7" Type="http://schemas.openxmlformats.org/officeDocument/2006/relationships/hyperlink" Target="https://lore.kernel.org/loongarch/20250919125829.37951-1-ziyao@disroot.org/" TargetMode="External"/><Relationship Id="rId6" Type="http://schemas.openxmlformats.org/officeDocument/2006/relationships/hyperlink" Target="https://lore.kernel.org/loongarch/20250923061722.24457-1-yangtiezhu@loongson.cn/" TargetMode="External"/><Relationship Id="rId5" Type="http://schemas.openxmlformats.org/officeDocument/2006/relationships/hyperlink" Target="https://lore.kernel.org/loongarch/20250917112716.24415-1-yangtiezhu@loongson.cn/" TargetMode="External"/><Relationship Id="rId4" Type="http://schemas.openxmlformats.org/officeDocument/2006/relationships/hyperlink" Target="https://lore.kernel.org/loongarch/20250916122516.21013-1-yangtiezhu@loongson.cn/" TargetMode="External"/><Relationship Id="rId3" Type="http://schemas.openxmlformats.org/officeDocument/2006/relationships/hyperlink" Target="https://lore.kernel.org/loongarch/20250916061117.32315-1-yangtiezhu@loongson.cn/" TargetMode="External"/><Relationship Id="rId2" Type="http://schemas.openxmlformats.org/officeDocument/2006/relationships/hyperlink" Target="https://lore.kernel.org/loongarch/20250916093509.17306-1-yangtiezhu@loongson.cn/" TargetMode="External"/><Relationship Id="rId1" Type="http://schemas.openxmlformats.org/officeDocument/2006/relationships/hyperlink" Target="https://lore.kernel.org/loongarch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s://github.com/napi-rs/napi-rs/pull/2939" TargetMode="External"/><Relationship Id="rId1" Type="http://schemas.openxmlformats.org/officeDocument/2006/relationships/hyperlink" Target="https://github.com/napi-rs/cross-toolchain/pull/3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s://github.com/VSCodium/vscodium/discussions/2521" TargetMode="External"/><Relationship Id="rId1" Type="http://schemas.openxmlformats.org/officeDocument/2006/relationships/hyperlink" Target="https://github.com/eclipse/openvsx/issues/1350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github.com/EclipseFdn/publish-extensions/issues/1000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s://github.com/lcpu-club/loongarch-packages/pull/720" TargetMode="External"/><Relationship Id="rId2" Type="http://schemas.openxmlformats.org/officeDocument/2006/relationships/hyperlink" Target="https://gitlab.freedesktop.org/mesa/mesa/-/merge_requests/37389" TargetMode="External"/><Relationship Id="rId1" Type="http://schemas.openxmlformats.org/officeDocument/2006/relationships/hyperlink" Target="https://gitlab.freedesktop.org/mesa/mesa/-/merge_requests/37388" TargetMode="External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s://github.com/lcpu-club/loongarch-packages/commit/0a235ff4d7688cada9c00b4face4a6977cf389d9" TargetMode="External"/><Relationship Id="rId2" Type="http://schemas.openxmlformats.org/officeDocument/2006/relationships/hyperlink" Target="https://github.com/lcpu-club/loongarch-packages/pull/725" TargetMode="External"/><Relationship Id="rId1" Type="http://schemas.openxmlformats.org/officeDocument/2006/relationships/hyperlink" Target="https://github.com/canonical/dqlite/pull/847" TargetMode="Externa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s://github.com/lcpu-club/loongarch-packages/commit/000b2fd69b4c7aa8c3f56c5a0432311f817f0c2a" TargetMode="External"/><Relationship Id="rId2" Type="http://schemas.openxmlformats.org/officeDocument/2006/relationships/hyperlink" Target="https://github.com/lcpu-club/loongarch-packages/pull/721" TargetMode="External"/><Relationship Id="rId1" Type="http://schemas.openxmlformats.org/officeDocument/2006/relationships/hyperlink" Target="https://chromium.googlesource.com/v8/v8.git/+/144ebfdb3e25331a67aee40f58970bf0050b7b2d" TargetMode="Externa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s://www.loongbbs.cn/d/331-arch-linux-for-loong64-%E6%9B%B4%E6%96%B0%E6%97%A5%E5%BF%9720250913-20250928" TargetMode="External"/><Relationship Id="rId2" Type="http://schemas.openxmlformats.org/officeDocument/2006/relationships/hyperlink" Target="https://github.com/lcpu-club/loongarch-packages/pull/723" TargetMode="External"/><Relationship Id="rId1" Type="http://schemas.openxmlformats.org/officeDocument/2006/relationships/hyperlink" Target="https://github.com/lcpu-club/loongarch-packages/pull/722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s://gcc.gnu.org/PR107419" TargetMode="External"/><Relationship Id="rId2" Type="http://schemas.openxmlformats.org/officeDocument/2006/relationships/hyperlink" Target="https://gcc.gnu.org/pipermail/gcc-patches/2025-September/695981.html" TargetMode="External"/><Relationship Id="rId1" Type="http://schemas.openxmlformats.org/officeDocument/2006/relationships/hyperlink" Target="https://gcc.gnu.org/r16-4097" TargetMode="Externa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s://github.com/acpica/acpica/pull/1050" TargetMode="External"/><Relationship Id="rId2" Type="http://schemas.openxmlformats.org/officeDocument/2006/relationships/hyperlink" Target="https://gcc.gnu.org/PR122073" TargetMode="External"/><Relationship Id="rId1" Type="http://schemas.openxmlformats.org/officeDocument/2006/relationships/hyperlink" Target="https://git.kernel.org/torvalds/c/a9d13433fe17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hyperlink" Target="https://lore.kernel.org/loongarch/20250916145710.2994663-1-lgs201920130244@gmail.com/" TargetMode="External"/><Relationship Id="rId6" Type="http://schemas.openxmlformats.org/officeDocument/2006/relationships/hyperlink" Target="https://lore.kernel.org/loongarch/20250918064448.91647-1-liu.yun@linux.dev/" TargetMode="External"/><Relationship Id="rId5" Type="http://schemas.openxmlformats.org/officeDocument/2006/relationships/hyperlink" Target="https://lore.kernel.org/loongarch/20250925092902.1366058-1-guanwentao@uniontech.com/" TargetMode="External"/><Relationship Id="rId4" Type="http://schemas.openxmlformats.org/officeDocument/2006/relationships/hyperlink" Target="https://lore.kernel.org/loongarch/20250925024301.1283742-1-guanwentao@uniontech.com/" TargetMode="External"/><Relationship Id="rId3" Type="http://schemas.openxmlformats.org/officeDocument/2006/relationships/hyperlink" Target="https://lore.kernel.org/loongarch/20250923130122.2321771-1-chenhuacai@loongson.cn/" TargetMode="External"/><Relationship Id="rId2" Type="http://schemas.openxmlformats.org/officeDocument/2006/relationships/hyperlink" Target="https://lore.kernel.org/loongarch/20250923085450.140602-1-hengqi.chen@gmail.com/" TargetMode="External"/><Relationship Id="rId1" Type="http://schemas.openxmlformats.org/officeDocument/2006/relationships/hyperlink" Target="https://lore.kernel.org/loongarch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" name=""/>
        <p:cNvGrpSpPr/>
        <p:nvPr/>
      </p:nvGrpSpPr>
      <p:grpSpPr/>
      <p:sp>
        <p:nvSpPr>
          <p:cNvPr id="1048586" name="标题 1"/>
          <p:cNvSpPr>
            <a:spLocks noGrp="1"/>
          </p:cNvSpPr>
          <p:nvPr>
            <p:ph type="title"/>
          </p:nvPr>
        </p:nvSpPr>
        <p:spPr>
          <a:xfrm>
            <a:off x="514049" y="727831"/>
            <a:ext cx="9452278" cy="758458"/>
          </a:xfrm>
        </p:spPr>
        <p:txBody>
          <a:bodyPr/>
          <a:p>
            <a:r>
              <a:rPr lang="zh-CN" altLang="en-US"/>
              <a:t>欢迎</a:t>
            </a:r>
            <a:r>
              <a:rPr lang="zh-CN" altLang="en-US">
                <a:cs typeface="Arial" panose="020B0604020202020204" pitchFamily="34" charset="0"/>
              </a:rPr>
              <a:t>参加龙架构双周会</a:t>
            </a:r>
            <a:endParaRPr lang="zh-CN" altLang="en-US"/>
          </a:p>
        </p:txBody>
      </p:sp>
      <p:sp>
        <p:nvSpPr>
          <p:cNvPr id="1048587" name="内容占位符 2"/>
          <p:cNvSpPr>
            <a:spLocks noGrp="1"/>
          </p:cNvSpPr>
          <p:nvPr>
            <p:ph idx="1"/>
          </p:nvPr>
        </p:nvSpPr>
        <p:spPr>
          <a:xfrm>
            <a:off x="513999" y="1545512"/>
            <a:ext cx="9452278" cy="4657501"/>
          </a:xfrm>
        </p:spPr>
        <p:txBody>
          <a:bodyPr/>
          <a:p>
            <a:r>
              <a:rPr lang="zh-CN" altLang="en-US" sz="2400" b="1"/>
              <a:t>编辑权限申请</a:t>
            </a:r>
            <a:endParaRPr lang="zh-CN" altLang="en-US" sz="2400" b="1"/>
          </a:p>
          <a:p>
            <a:pPr lvl="1"/>
            <a:r>
              <a:rPr lang="zh-CN" altLang="en-US" sz="1800"/>
              <a:t>计划好主讲的议题和大致用时</a:t>
            </a:r>
            <a:endParaRPr lang="zh-CN" altLang="en-US" sz="1800"/>
          </a:p>
          <a:p>
            <a:pPr lvl="1"/>
            <a:r>
              <a:rPr lang="zh-CN" altLang="en-US" sz="1800"/>
              <a:t>在本文档申请编辑权限且附上简短的申请理由</a:t>
            </a:r>
            <a:endParaRPr lang="zh-CN" altLang="en-US" sz="1800"/>
          </a:p>
          <a:p>
            <a:pPr lvl="1"/>
            <a:r>
              <a:rPr lang="zh-CN" altLang="en-US" sz="1800"/>
              <a:t>在龙架构双周会交流群中 </a:t>
            </a:r>
            <a:r>
              <a:rPr lang="zh-CN" altLang="en-US" sz="1800" b="1">
                <a:solidFill>
                  <a:srgbClr val="C00000"/>
                </a:solidFill>
              </a:rPr>
              <a:t>@群主</a:t>
            </a:r>
            <a:r>
              <a:rPr lang="zh-CN" altLang="en-US" sz="1800"/>
              <a:t> 或 </a:t>
            </a:r>
            <a:r>
              <a:rPr lang="zh-CN" altLang="en-US" sz="1800" b="1">
                <a:solidFill>
                  <a:srgbClr val="C00000"/>
                </a:solidFill>
              </a:rPr>
              <a:t>管理员</a:t>
            </a:r>
            <a:r>
              <a:rPr lang="zh-CN" altLang="en-US" sz="1800"/>
              <a:t> 获取权限</a:t>
            </a:r>
            <a:endParaRPr lang="zh-CN" altLang="en-US" sz="1800"/>
          </a:p>
          <a:p>
            <a:pPr lvl="1"/>
            <a:r>
              <a:rPr lang="zh-CN" altLang="en-US" sz="1800"/>
              <a:t>向 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  <a:hlinkClick r:id="rId1"/>
              </a:rPr>
              <a:t>loongarch</a:t>
            </a:r>
            <a:r>
              <a:rPr lang="zh-CN" altLang="en-US" sz="1800">
                <a:latin typeface="Fira Code" charset="0"/>
                <a:ea typeface="Fira Code" charset="0"/>
                <a:cs typeface="Fira Code" charset="0"/>
                <a:hlinkClick r:id="rId1"/>
              </a:rPr>
              <a:t>@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  <a:hlinkClick r:id="rId1"/>
              </a:rPr>
              <a:t>whlug.cn</a:t>
            </a:r>
            <a:r>
              <a:rPr lang="en-US" altLang="zh-CN" sz="1800"/>
              <a:t> </a:t>
            </a:r>
            <a:r>
              <a:rPr lang="zh-CN" altLang="en-US" sz="1800"/>
              <a:t>发送主题为龙架构双周会报告的邮件</a:t>
            </a:r>
            <a:endParaRPr lang="zh-CN" altLang="en-US" sz="1800"/>
          </a:p>
          <a:p>
            <a:pPr lvl="2"/>
            <a:r>
              <a:rPr lang="zh-CN" altLang="en-US" sz="1800"/>
              <a:t>邮件内请简要说明您将要报告的内容，我们将在收到邮件后同您取得联系，为您提供文档的编辑权限</a:t>
            </a:r>
            <a:endParaRPr lang="zh-CN" altLang="en-US" sz="1800"/>
          </a:p>
          <a:p>
            <a:r>
              <a:rPr lang="zh-CN" altLang="en-US" sz="2400" b="1"/>
              <a:t>内容编辑</a:t>
            </a:r>
            <a:endParaRPr lang="zh-CN" altLang="en-US" sz="2400" b="1"/>
          </a:p>
          <a:p>
            <a:pPr lvl="1"/>
            <a:r>
              <a:rPr lang="zh-CN" altLang="en-US" sz="1800"/>
              <a:t>请在对应的议题版块下添加您想要分享的内容</a:t>
            </a:r>
            <a:endParaRPr lang="zh-CN" altLang="en-US" sz="1800"/>
          </a:p>
          <a:p>
            <a:pPr lvl="1"/>
            <a:r>
              <a:rPr lang="zh-CN" altLang="en-US" sz="1800"/>
              <a:t>若无对应议题，请直接在幻灯片其他议题最前方添加</a:t>
            </a:r>
            <a:endParaRPr lang="zh-CN" altLang="en-US" sz="1800"/>
          </a:p>
          <a:p>
            <a:pPr lvl="1"/>
            <a:r>
              <a:rPr lang="zh-CN" altLang="en-US" sz="1800"/>
              <a:t>快速报告一页控制在 </a:t>
            </a:r>
            <a:r>
              <a:rPr lang="en-US" altLang="zh-CN" sz="1800"/>
              <a:t>3 </a:t>
            </a:r>
            <a:r>
              <a:rPr lang="zh-CN" altLang="en-US" sz="1800"/>
              <a:t>分钟以内，报告期间请勿讨论发言</a:t>
            </a:r>
            <a:endParaRPr lang="zh-CN" altLang="en-US" sz="1800"/>
          </a:p>
          <a:p>
            <a:pPr lvl="1"/>
            <a:r>
              <a:rPr lang="zh-CN" altLang="en-US" sz="1800"/>
              <a:t>专题报告 </a:t>
            </a:r>
            <a:r>
              <a:rPr lang="en-US" altLang="zh-CN" sz="1800"/>
              <a:t>15~30 </a:t>
            </a:r>
            <a:r>
              <a:rPr lang="zh-CN" altLang="en-US" sz="1800"/>
              <a:t>分钟，分享结束后可讨论交流</a:t>
            </a:r>
            <a:endParaRPr lang="zh-CN" altLang="en-US"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Linux Kernel</a:t>
            </a:r>
            <a:r>
              <a:rPr lang="zh-CN" altLang="en-US"/>
              <a:t>（</a:t>
            </a:r>
            <a:r>
              <a:rPr lang="en-US" altLang="zh-CN">
                <a:hlinkClick r:id="rId1"/>
              </a:rPr>
              <a:t>loongarch</a:t>
            </a:r>
            <a:r>
              <a:rPr lang="en-US" altLang="zh-CN"/>
              <a:t> </a:t>
            </a:r>
            <a:r>
              <a:rPr lang="zh-CN" altLang="en-US"/>
              <a:t>列表）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365818" cy="4657501"/>
          </a:xfrm>
        </p:spPr>
        <p:txBody>
          <a:bodyPr/>
          <a:p>
            <a:r>
              <a:rPr lang="en-US" altLang="zh-CN" sz="2400">
                <a:solidFill>
                  <a:schemeClr val="tx1"/>
                </a:solidFill>
              </a:rPr>
              <a:t>Tiezhu Yang</a:t>
            </a:r>
            <a:endParaRPr lang="en-US" altLang="zh-CN" sz="2400">
              <a:solidFill>
                <a:schemeClr val="tx1"/>
              </a:solidFill>
            </a:endParaRPr>
          </a:p>
          <a:p>
            <a:pPr lvl="1"/>
            <a:r>
              <a:rPr lang="zh-CN" altLang="en-US" sz="2000">
                <a:solidFill>
                  <a:schemeClr val="tx1"/>
                </a:solidFill>
              </a:rPr>
              <a:t>修复 </a:t>
            </a:r>
            <a:r>
              <a:rPr lang="en-US" altLang="zh-CN" sz="2000">
                <a:solidFill>
                  <a:schemeClr val="tx1"/>
                </a:solidFill>
              </a:rPr>
              <a:t>livepatching </a:t>
            </a:r>
            <a:r>
              <a:rPr lang="zh-CN" altLang="en-US" sz="2000">
                <a:solidFill>
                  <a:schemeClr val="tx1"/>
                </a:solidFill>
              </a:rPr>
              <a:t>的 </a:t>
            </a:r>
            <a:r>
              <a:rPr lang="en-US" altLang="zh-CN" sz="2000">
                <a:solidFill>
                  <a:schemeClr val="tx1"/>
                </a:solidFill>
              </a:rPr>
              <a:t>unreliable stack </a:t>
            </a:r>
            <a:r>
              <a:rPr lang="zh-CN" altLang="en-US" sz="2000">
                <a:solidFill>
                  <a:schemeClr val="tx1"/>
                </a:solidFill>
              </a:rPr>
              <a:t>报警（</a:t>
            </a:r>
            <a:r>
              <a:rPr lang="zh-CN" altLang="en-US" sz="2000">
                <a:solidFill>
                  <a:schemeClr val="tx1"/>
                </a:solidFill>
                <a:hlinkClick r:id="rId2"/>
              </a:rPr>
              <a:t>第 </a:t>
            </a:r>
            <a:r>
              <a:rPr lang="en-US" altLang="zh-CN" sz="2000">
                <a:solidFill>
                  <a:schemeClr val="tx1"/>
                </a:solidFill>
                <a:hlinkClick r:id="rId2"/>
              </a:rPr>
              <a:t>2 </a:t>
            </a:r>
            <a:r>
              <a:rPr lang="zh-CN" altLang="en-US" sz="2000">
                <a:solidFill>
                  <a:schemeClr val="tx1"/>
                </a:solidFill>
                <a:hlinkClick r:id="rId2"/>
              </a:rPr>
              <a:t>版</a:t>
            </a:r>
            <a:r>
              <a:rPr lang="zh-CN" altLang="en-US" sz="2000">
                <a:solidFill>
                  <a:schemeClr val="tx1"/>
                </a:solidFill>
              </a:rPr>
              <a:t>）</a:t>
            </a:r>
            <a:endParaRPr lang="zh-CN" altLang="en-US" sz="2000">
              <a:solidFill>
                <a:schemeClr val="tx1"/>
              </a:solidFill>
            </a:endParaRPr>
          </a:p>
          <a:p>
            <a:pPr lvl="1"/>
            <a:r>
              <a:rPr lang="zh-CN" altLang="en-US" sz="2000">
                <a:solidFill>
                  <a:schemeClr val="tx1"/>
                </a:solidFill>
              </a:rPr>
              <a:t>将特殊原子化操作标记为 </a:t>
            </a:r>
            <a:r>
              <a:rPr lang="en-US" altLang="zh-CN" sz="2000">
                <a:solidFill>
                  <a:schemeClr val="tx1"/>
                </a:solidFill>
              </a:rPr>
              <a:t>INSN_BUG </a:t>
            </a:r>
            <a:r>
              <a:rPr lang="zh-CN" altLang="en-US" sz="2000">
                <a:solidFill>
                  <a:schemeClr val="tx1"/>
                </a:solidFill>
              </a:rPr>
              <a:t>类型，修复 </a:t>
            </a:r>
            <a:r>
              <a:rPr lang="en-US" altLang="zh-CN" sz="2000">
                <a:solidFill>
                  <a:schemeClr val="tx1"/>
                </a:solidFill>
              </a:rPr>
              <a:t>objtool </a:t>
            </a:r>
            <a:r>
              <a:rPr lang="zh-CN" altLang="en-US" sz="2000">
                <a:solidFill>
                  <a:schemeClr val="tx1"/>
                </a:solidFill>
              </a:rPr>
              <a:t>警告（</a:t>
            </a:r>
            <a:r>
              <a:rPr lang="zh-CN" altLang="en-US" sz="2000">
                <a:solidFill>
                  <a:schemeClr val="tx1"/>
                </a:solidFill>
                <a:hlinkClick r:id="rId3"/>
              </a:rPr>
              <a:t>第 </a:t>
            </a:r>
            <a:r>
              <a:rPr lang="en-US" altLang="zh-CN" sz="2000">
                <a:solidFill>
                  <a:schemeClr val="tx1"/>
                </a:solidFill>
                <a:hlinkClick r:id="rId3"/>
              </a:rPr>
              <a:t>1 </a:t>
            </a:r>
            <a:r>
              <a:rPr lang="zh-CN" altLang="en-US" sz="2000">
                <a:solidFill>
                  <a:schemeClr val="tx1"/>
                </a:solidFill>
                <a:hlinkClick r:id="rId3"/>
              </a:rPr>
              <a:t>版</a:t>
            </a:r>
            <a:r>
              <a:rPr lang="zh-CN" altLang="en-US" sz="2000">
                <a:solidFill>
                  <a:schemeClr val="tx1"/>
                </a:solidFill>
              </a:rPr>
              <a:t>）</a:t>
            </a:r>
            <a:endParaRPr lang="zh-CN" altLang="en-US" sz="2000">
              <a:solidFill>
                <a:schemeClr val="tx1"/>
              </a:solidFill>
            </a:endParaRPr>
          </a:p>
          <a:p>
            <a:pPr lvl="1"/>
            <a:r>
              <a:rPr lang="zh-CN" altLang="en-US" sz="2000">
                <a:solidFill>
                  <a:schemeClr val="tx1"/>
                </a:solidFill>
              </a:rPr>
              <a:t>为 </a:t>
            </a:r>
            <a:r>
              <a:rPr lang="en-US" altLang="zh-CN" sz="2000">
                <a:solidFill>
                  <a:schemeClr val="tx1"/>
                </a:solidFill>
              </a:rPr>
              <a:t>objtool</a:t>
            </a:r>
            <a:r>
              <a:rPr lang="zh-CN" altLang="en-US" sz="2000">
                <a:solidFill>
                  <a:schemeClr val="tx1"/>
                </a:solidFill>
              </a:rPr>
              <a:t> 添加更多指令解码支持（</a:t>
            </a:r>
            <a:r>
              <a:rPr lang="zh-CN" altLang="en-US" sz="2000">
                <a:solidFill>
                  <a:schemeClr val="tx1"/>
                </a:solidFill>
                <a:hlinkClick r:id="rId4"/>
              </a:rPr>
              <a:t>第 </a:t>
            </a:r>
            <a:r>
              <a:rPr lang="en-US" altLang="zh-CN" sz="2000">
                <a:solidFill>
                  <a:schemeClr val="tx1"/>
                </a:solidFill>
                <a:hlinkClick r:id="rId4"/>
              </a:rPr>
              <a:t>2 </a:t>
            </a:r>
            <a:r>
              <a:rPr lang="zh-CN" altLang="en-US" sz="2000">
                <a:solidFill>
                  <a:schemeClr val="tx1"/>
                </a:solidFill>
                <a:hlinkClick r:id="rId4"/>
              </a:rPr>
              <a:t>版</a:t>
            </a:r>
            <a:r>
              <a:rPr lang="zh-CN" altLang="en-US" sz="2000">
                <a:solidFill>
                  <a:schemeClr val="tx1"/>
                </a:solidFill>
              </a:rPr>
              <a:t>）</a:t>
            </a:r>
            <a:endParaRPr lang="zh-CN" altLang="en-US" sz="2000">
              <a:solidFill>
                <a:schemeClr val="tx1"/>
              </a:solidFill>
            </a:endParaRPr>
          </a:p>
          <a:p>
            <a:pPr lvl="1"/>
            <a:r>
              <a:rPr lang="zh-CN" altLang="en-US" sz="2000">
                <a:solidFill>
                  <a:schemeClr val="tx1"/>
                </a:solidFill>
              </a:rPr>
              <a:t>修复开启 </a:t>
            </a:r>
            <a:r>
              <a:rPr lang="en-US" altLang="zh-CN" sz="2000">
                <a:solidFill>
                  <a:schemeClr val="tx1"/>
                </a:solidFill>
              </a:rPr>
              <a:t>LTO </a:t>
            </a:r>
            <a:r>
              <a:rPr lang="zh-CN" altLang="en-US" sz="2000">
                <a:solidFill>
                  <a:schemeClr val="tx1"/>
                </a:solidFill>
              </a:rPr>
              <a:t>情况下的 </a:t>
            </a:r>
            <a:r>
              <a:rPr lang="en-US" altLang="zh-CN" sz="2000">
                <a:solidFill>
                  <a:schemeClr val="tx1"/>
                </a:solidFill>
              </a:rPr>
              <a:t>objtool </a:t>
            </a:r>
            <a:r>
              <a:rPr lang="zh-CN" altLang="en-US" sz="2000">
                <a:solidFill>
                  <a:schemeClr val="tx1"/>
                </a:solidFill>
              </a:rPr>
              <a:t>警告（第二轮）（</a:t>
            </a:r>
            <a:r>
              <a:rPr lang="zh-CN" altLang="en-US" sz="2000">
                <a:solidFill>
                  <a:schemeClr val="tx1"/>
                </a:solidFill>
                <a:hlinkClick r:id="rId5"/>
              </a:rPr>
              <a:t>第 </a:t>
            </a:r>
            <a:r>
              <a:rPr lang="en-US" altLang="zh-CN" sz="2000">
                <a:solidFill>
                  <a:schemeClr val="tx1"/>
                </a:solidFill>
                <a:hlinkClick r:id="rId5"/>
              </a:rPr>
              <a:t>3 </a:t>
            </a:r>
            <a:r>
              <a:rPr lang="zh-CN" altLang="en-US" sz="2000">
                <a:solidFill>
                  <a:schemeClr val="tx1"/>
                </a:solidFill>
                <a:hlinkClick r:id="rId5"/>
              </a:rPr>
              <a:t>版</a:t>
            </a:r>
            <a:r>
              <a:rPr lang="zh-CN" altLang="en-US" sz="2000">
                <a:solidFill>
                  <a:schemeClr val="tx1"/>
                </a:solidFill>
              </a:rPr>
              <a:t>）</a:t>
            </a:r>
            <a:endParaRPr lang="zh-CN" altLang="en-US" sz="2000">
              <a:solidFill>
                <a:schemeClr val="tx1"/>
              </a:solidFill>
            </a:endParaRPr>
          </a:p>
          <a:p>
            <a:pPr lvl="1"/>
            <a:r>
              <a:rPr lang="zh-CN" altLang="en-US" sz="2000">
                <a:solidFill>
                  <a:schemeClr val="tx1"/>
                </a:solidFill>
              </a:rPr>
              <a:t>添加 </a:t>
            </a:r>
            <a:r>
              <a:rPr lang="en-US" altLang="zh-CN" sz="2000">
                <a:solidFill>
                  <a:schemeClr val="tx1"/>
                </a:solidFill>
              </a:rPr>
              <a:t>-fno-isolate-erroneous-paths-dereference </a:t>
            </a:r>
            <a:r>
              <a:rPr lang="zh-CN" altLang="en-US" sz="2000">
                <a:solidFill>
                  <a:schemeClr val="tx1"/>
                </a:solidFill>
              </a:rPr>
              <a:t>构建选项，避免生成 </a:t>
            </a:r>
            <a:r>
              <a:rPr lang="en-US" altLang="zh-CN" sz="2000">
                <a:solidFill>
                  <a:schemeClr val="tx1"/>
                </a:solidFill>
              </a:rPr>
              <a:t>break 0 </a:t>
            </a:r>
            <a:r>
              <a:rPr lang="zh-CN" altLang="en-US" sz="2000">
                <a:solidFill>
                  <a:schemeClr val="tx1"/>
                </a:solidFill>
              </a:rPr>
              <a:t>指令（</a:t>
            </a:r>
            <a:r>
              <a:rPr lang="zh-CN" altLang="en-US" sz="2000">
                <a:solidFill>
                  <a:schemeClr val="tx1"/>
                </a:solidFill>
                <a:hlinkClick r:id="rId6"/>
              </a:rPr>
              <a:t>第 </a:t>
            </a:r>
            <a:r>
              <a:rPr lang="en-US" altLang="zh-CN" sz="2000">
                <a:solidFill>
                  <a:schemeClr val="tx1"/>
                </a:solidFill>
                <a:hlinkClick r:id="rId6"/>
              </a:rPr>
              <a:t>1 </a:t>
            </a:r>
            <a:r>
              <a:rPr lang="zh-CN" altLang="en-US" sz="2000">
                <a:solidFill>
                  <a:schemeClr val="tx1"/>
                </a:solidFill>
                <a:hlinkClick r:id="rId6"/>
              </a:rPr>
              <a:t>版</a:t>
            </a:r>
            <a:r>
              <a:rPr lang="zh-CN" altLang="en-US" sz="2000">
                <a:solidFill>
                  <a:schemeClr val="tx1"/>
                </a:solidFill>
              </a:rPr>
              <a:t>）</a:t>
            </a:r>
            <a:endParaRPr lang="zh-CN" altLang="en-US" sz="2000">
              <a:solidFill>
                <a:schemeClr val="tx1"/>
              </a:solidFill>
            </a:endParaRPr>
          </a:p>
          <a:p>
            <a:pPr lvl="0"/>
            <a:r>
              <a:rPr lang="en-US" altLang="zh-CN" sz="2400">
                <a:solidFill>
                  <a:schemeClr val="tx1"/>
                </a:solidFill>
              </a:rPr>
              <a:t>Yao</a:t>
            </a:r>
            <a:r>
              <a:rPr lang="zh-CN" altLang="en-US" sz="2400">
                <a:solidFill>
                  <a:schemeClr val="tx1"/>
                </a:solidFill>
              </a:rPr>
              <a:t> </a:t>
            </a:r>
            <a:r>
              <a:rPr lang="en-US" altLang="zh-CN" sz="2400">
                <a:solidFill>
                  <a:schemeClr val="tx1"/>
                </a:solidFill>
              </a:rPr>
              <a:t>Zi</a:t>
            </a:r>
            <a:endParaRPr lang="en-US" altLang="zh-CN" sz="2400">
              <a:solidFill>
                <a:schemeClr val="tx1"/>
              </a:solidFill>
            </a:endParaRPr>
          </a:p>
          <a:p>
            <a:pPr lvl="1"/>
            <a:r>
              <a:rPr lang="zh-CN" altLang="en-US" sz="2000">
                <a:solidFill>
                  <a:schemeClr val="tx1"/>
                </a:solidFill>
              </a:rPr>
              <a:t>修复</a:t>
            </a:r>
            <a:r>
              <a:rPr lang="en-US" altLang="zh-CN" sz="2000">
                <a:solidFill>
                  <a:schemeClr val="tx1"/>
                </a:solidFill>
              </a:rPr>
              <a:t> TIF_FIXADE </a:t>
            </a:r>
            <a:r>
              <a:rPr lang="zh-CN" altLang="en-US" sz="2000">
                <a:solidFill>
                  <a:schemeClr val="tx1"/>
                </a:solidFill>
              </a:rPr>
              <a:t>的 </a:t>
            </a:r>
            <a:r>
              <a:rPr lang="en-US" altLang="zh-CN" sz="2000">
                <a:solidFill>
                  <a:schemeClr val="tx1"/>
                </a:solidFill>
              </a:rPr>
              <a:t>bitflag </a:t>
            </a:r>
            <a:r>
              <a:rPr lang="zh-CN" altLang="en-US" sz="2000">
                <a:solidFill>
                  <a:schemeClr val="tx1"/>
                </a:solidFill>
              </a:rPr>
              <a:t>冲突（</a:t>
            </a:r>
            <a:r>
              <a:rPr lang="zh-CN" altLang="en-US" sz="2000">
                <a:solidFill>
                  <a:schemeClr val="tx1"/>
                </a:solidFill>
                <a:hlinkClick r:id="rId7"/>
              </a:rPr>
              <a:t>第 </a:t>
            </a:r>
            <a:r>
              <a:rPr lang="en-US" altLang="zh-CN" sz="2000">
                <a:solidFill>
                  <a:schemeClr val="tx1"/>
                </a:solidFill>
                <a:hlinkClick r:id="rId7"/>
              </a:rPr>
              <a:t>1 </a:t>
            </a:r>
            <a:r>
              <a:rPr lang="zh-CN" altLang="en-US" sz="2000">
                <a:solidFill>
                  <a:schemeClr val="tx1"/>
                </a:solidFill>
                <a:hlinkClick r:id="rId7"/>
              </a:rPr>
              <a:t>版</a:t>
            </a:r>
            <a:r>
              <a:rPr lang="zh-CN" altLang="en-US" sz="2000">
                <a:solidFill>
                  <a:schemeClr val="tx1"/>
                </a:solidFill>
              </a:rPr>
              <a:t>）</a:t>
            </a:r>
            <a:endParaRPr lang="zh-CN" altLang="en-US" sz="2000">
              <a:solidFill>
                <a:schemeClr val="tx1"/>
              </a:solidFill>
            </a:endParaRPr>
          </a:p>
          <a:p>
            <a:pPr lvl="1"/>
            <a:r>
              <a:rPr lang="en-US" altLang="zh-CN" sz="2000">
                <a:solidFill>
                  <a:schemeClr val="tx1"/>
                </a:solidFill>
              </a:rPr>
              <a:t>2K0300</a:t>
            </a:r>
            <a:r>
              <a:rPr lang="zh-CN" altLang="en-US" sz="2000">
                <a:solidFill>
                  <a:schemeClr val="tx1"/>
                </a:solidFill>
              </a:rPr>
              <a:t> 时钟支持（</a:t>
            </a:r>
            <a:r>
              <a:rPr lang="zh-CN" altLang="en-US" sz="2000">
                <a:solidFill>
                  <a:schemeClr val="tx1"/>
                </a:solidFill>
                <a:hlinkClick r:id="rId8"/>
              </a:rPr>
              <a:t>第 </a:t>
            </a:r>
            <a:r>
              <a:rPr lang="en-US" altLang="zh-CN" sz="2000">
                <a:solidFill>
                  <a:schemeClr val="tx1"/>
                </a:solidFill>
                <a:hlinkClick r:id="rId8"/>
              </a:rPr>
              <a:t>4 </a:t>
            </a:r>
            <a:r>
              <a:rPr lang="zh-CN" altLang="en-US" sz="2000">
                <a:solidFill>
                  <a:schemeClr val="tx1"/>
                </a:solidFill>
                <a:hlinkClick r:id="rId8"/>
              </a:rPr>
              <a:t>版</a:t>
            </a:r>
            <a:r>
              <a:rPr lang="zh-CN" altLang="en-US" sz="2000">
                <a:solidFill>
                  <a:schemeClr val="tx1"/>
                </a:solidFill>
              </a:rPr>
              <a:t>）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白铭骢</a:t>
            </a:r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4049" y="727831"/>
            <a:ext cx="9452278" cy="758458"/>
          </a:xfrm>
        </p:spPr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N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ode.js/NPM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生态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545512"/>
            <a:ext cx="10690273" cy="4657501"/>
          </a:xfrm>
        </p:spPr>
        <p:txBody>
          <a:bodyPr/>
          <a:p>
            <a:pPr marL="0" indent="0"/>
            <a:r>
              <a:rPr lang="en-US" altLang="zh-CN"/>
              <a:t>napi-rs </a:t>
            </a:r>
            <a:r>
              <a:rPr lang="zh-CN" altLang="en-US"/>
              <a:t>后续</a:t>
            </a:r>
            <a:endParaRPr lang="zh-CN" altLang="en-US"/>
          </a:p>
          <a:p>
            <a:pPr lvl="1"/>
            <a:r>
              <a:rPr lang="en-US" altLang="zh-CN">
                <a:hlinkClick r:id="rId1"/>
              </a:rPr>
              <a:t>napi</a:t>
            </a:r>
            <a:r>
              <a:rPr lang="zh-CN" altLang="en-US">
                <a:hlinkClick r:id="rId1"/>
              </a:rPr>
              <a:t>-</a:t>
            </a:r>
            <a:r>
              <a:rPr lang="en-US" altLang="zh-CN">
                <a:hlinkClick r:id="rId1"/>
              </a:rPr>
              <a:t>rs/crosstoolchain</a:t>
            </a:r>
            <a:r>
              <a:rPr lang="zh-CN" altLang="en-US">
                <a:hlinkClick r:id="rId1"/>
              </a:rPr>
              <a:t>#</a:t>
            </a:r>
            <a:r>
              <a:rPr lang="en-US" altLang="zh-CN">
                <a:hlinkClick r:id="rId1"/>
              </a:rPr>
              <a:t>3</a:t>
            </a:r>
            <a:endParaRPr lang="en-US" altLang="zh-CN">
              <a:hlinkClick r:id="rId1"/>
            </a:endParaRPr>
          </a:p>
          <a:p>
            <a:pPr lvl="1"/>
            <a:r>
              <a:rPr lang="en-US" altLang="zh-CN">
                <a:hlinkClick r:id="rId2"/>
              </a:rPr>
              <a:t>napi</a:t>
            </a:r>
            <a:r>
              <a:rPr lang="zh-CN" altLang="en-US">
                <a:hlinkClick r:id="rId2"/>
              </a:rPr>
              <a:t>-</a:t>
            </a:r>
            <a:r>
              <a:rPr lang="en-US" altLang="zh-CN">
                <a:hlinkClick r:id="rId2"/>
              </a:rPr>
              <a:t>rs nodejs</a:t>
            </a:r>
            <a:r>
              <a:rPr lang="zh-CN" altLang="en-US">
                <a:hlinkClick r:id="rId2"/>
              </a:rPr>
              <a:t>-</a:t>
            </a:r>
            <a:r>
              <a:rPr lang="en-US" altLang="zh-CN">
                <a:hlinkClick r:id="rId2"/>
              </a:rPr>
              <a:t>rust </a:t>
            </a:r>
            <a:r>
              <a:rPr lang="zh-CN" altLang="en-US">
                <a:hlinkClick r:id="rId2"/>
              </a:rPr>
              <a:t>容器</a:t>
            </a:r>
            <a:endParaRPr lang="zh-CN" altLang="en-US">
              <a:hlinkClick r:id="rId2"/>
            </a:endParaRPr>
          </a:p>
          <a:p>
            <a:pPr lvl="2"/>
            <a:r>
              <a:rPr lang="zh-CN" altLang="en-US"/>
              <a:t>被 </a:t>
            </a:r>
            <a:r>
              <a:rPr lang="zh-CN" altLang="en-US"/>
              <a:t>Lightning CSS</a:t>
            </a:r>
            <a:r>
              <a:rPr lang="zh-CN" altLang="en-US"/>
              <a:t>、</a:t>
            </a:r>
            <a:r>
              <a:rPr lang="en-US" altLang="zh-CN"/>
              <a:t>Tailwind CSS </a:t>
            </a:r>
            <a:r>
              <a:rPr lang="zh-CN" altLang="en-US"/>
              <a:t>等项目使用</a:t>
            </a:r>
            <a:endParaRPr lang="zh-CN" altLang="en-US"/>
          </a:p>
          <a:p>
            <a:pPr lvl="1"/>
            <a:r>
              <a:rPr lang="zh-CN" altLang="en-US"/>
              <a:t>本质都是提供交叉环境，而下游多数在 </a:t>
            </a:r>
            <a:r>
              <a:rPr lang="en-US" altLang="zh-CN"/>
              <a:t>GitHub Actions </a:t>
            </a:r>
            <a:r>
              <a:rPr lang="zh-CN" altLang="en-US"/>
              <a:t>里交叉编译</a:t>
            </a:r>
            <a:endParaRPr lang="en-US" altLang="zh-CN"/>
          </a:p>
          <a:p>
            <a:pPr marL="0" lvl="0" indent="0"/>
            <a:r>
              <a:rPr lang="en-US" altLang="zh-CN"/>
              <a:t>dprint</a:t>
            </a:r>
            <a:endParaRPr lang="en-US" altLang="zh-CN"/>
          </a:p>
          <a:p>
            <a:pPr lvl="1"/>
            <a:r>
              <a:rPr lang="zh-CN" altLang="en-US"/>
              <a:t>已合并，但是作者看漏了关于</a:t>
            </a:r>
            <a:r>
              <a:rPr lang="en-US" altLang="zh-CN"/>
              <a:t> LLVM </a:t>
            </a:r>
            <a:r>
              <a:rPr lang="zh-CN" altLang="en-US"/>
              <a:t>后端的问题（</a:t>
            </a:r>
            <a:r>
              <a:rPr lang="en-US" altLang="zh-CN"/>
              <a:t>wasmer </a:t>
            </a:r>
            <a:r>
              <a:rPr lang="zh-CN" altLang="en-US"/>
              <a:t>默认的</a:t>
            </a:r>
            <a:r>
              <a:rPr lang="en-US" altLang="zh-CN"/>
              <a:t> Cranelift </a:t>
            </a:r>
            <a:r>
              <a:rPr lang="zh-CN" altLang="en-US"/>
              <a:t>后端无龙架构支持，导致所有插件无法运行），正在进一步讨论</a:t>
            </a:r>
            <a:endParaRPr lang="en-US" altLang="zh-CN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>
                <a:solidFill>
                  <a:schemeClr val="bg1">
                    <a:lumMod val="75000"/>
                  </a:schemeClr>
                </a:solidFill>
                <a:ea typeface="Source Han Sans CN" charset="0"/>
              </a:rPr>
              <a:t>skybird</a:t>
            </a:r>
            <a:endParaRPr lang="en-US" altLang="zh-CN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4093" y="1200495"/>
            <a:ext cx="10319481" cy="4657501"/>
          </a:xfrm>
        </p:spPr>
        <p:txBody>
          <a:bodyPr/>
          <a:p>
            <a:r>
              <a:rPr lang="en-US" altLang="zh-CN"/>
              <a:t>Open VSX </a:t>
            </a:r>
            <a:r>
              <a:rPr lang="zh-CN" altLang="en-US"/>
              <a:t>插件架构支持</a:t>
            </a:r>
            <a:endParaRPr lang="zh-CN" altLang="en-US"/>
          </a:p>
          <a:p>
            <a:pPr lvl="1"/>
            <a:r>
              <a:rPr lang="en-US" altLang="zh-CN"/>
              <a:t>VSCode </a:t>
            </a:r>
            <a:r>
              <a:rPr lang="zh-CN" altLang="en-US"/>
              <a:t>与 </a:t>
            </a:r>
            <a:r>
              <a:rPr lang="en-US" altLang="zh-CN"/>
              <a:t>VSCode </a:t>
            </a:r>
            <a:r>
              <a:rPr lang="zh-CN" altLang="en-US"/>
              <a:t>插件商店支持的插件架构一致，但是 </a:t>
            </a:r>
            <a:r>
              <a:rPr lang="en-US" altLang="zh-CN"/>
              <a:t>VSCodium </a:t>
            </a:r>
            <a:r>
              <a:rPr lang="zh-CN" altLang="en-US"/>
              <a:t>支持的架构多于 </a:t>
            </a:r>
            <a:r>
              <a:rPr lang="en-US" altLang="zh-CN"/>
              <a:t>Open VSX Registry </a:t>
            </a:r>
            <a:r>
              <a:rPr lang="zh-CN" altLang="en-US"/>
              <a:t>支持的架构，于是多出来的架构只能使用通用插件，插件作者也无法上传针对它们的架构限定版本</a:t>
            </a:r>
            <a:endParaRPr lang="zh-CN" altLang="en-US"/>
          </a:p>
          <a:p>
            <a:pPr lvl="1"/>
            <a:r>
              <a:rPr lang="zh-CN" altLang="en-US"/>
              <a:t>潜在问题：</a:t>
            </a:r>
            <a:r>
              <a:rPr lang="en-US" altLang="zh-CN"/>
              <a:t>Open</a:t>
            </a:r>
            <a:r>
              <a:rPr lang="zh-CN" altLang="en-US"/>
              <a:t> </a:t>
            </a:r>
            <a:r>
              <a:rPr lang="en-US" altLang="zh-CN"/>
              <a:t>VSX </a:t>
            </a:r>
            <a:r>
              <a:rPr lang="zh-CN" altLang="en-US"/>
              <a:t>也使用微软的 </a:t>
            </a:r>
            <a:r>
              <a:rPr lang="en-US" altLang="zh-CN"/>
              <a:t>vsce </a:t>
            </a:r>
            <a:r>
              <a:rPr lang="zh-CN" altLang="en-US"/>
              <a:t>打包插件。</a:t>
            </a:r>
            <a:r>
              <a:rPr lang="en-US" altLang="zh-CN"/>
              <a:t>vsce </a:t>
            </a:r>
            <a:r>
              <a:rPr lang="zh-CN" altLang="en-US"/>
              <a:t>本身包含架构限定的闭源组件</a:t>
            </a:r>
            <a:endParaRPr lang="zh-CN" altLang="en-US"/>
          </a:p>
          <a:p>
            <a:pPr lvl="1"/>
            <a:r>
              <a:rPr lang="zh-CN" altLang="en-US"/>
              <a:t>其实本质上没什么技术难点，都是加个标记的事，于是就去问问上游了</a:t>
            </a:r>
            <a:endParaRPr lang="zh-CN" altLang="en-US"/>
          </a:p>
          <a:p>
            <a:pPr lvl="2"/>
            <a:r>
              <a:rPr lang="en-US" altLang="zh-CN">
                <a:hlinkClick r:id="rId1"/>
              </a:rPr>
              <a:t>https://github.com/eclipse/openvsx/issues/1350</a:t>
            </a:r>
            <a:endParaRPr lang="en-US" altLang="zh-CN">
              <a:hlinkClick r:id="rId1"/>
            </a:endParaRPr>
          </a:p>
          <a:p>
            <a:pPr lvl="2"/>
            <a:r>
              <a:rPr lang="zh-CN" altLang="en-US"/>
              <a:t>相关：</a:t>
            </a:r>
            <a:r>
              <a:rPr lang="en-US" altLang="zh-CN"/>
              <a:t>VSCodium </a:t>
            </a:r>
            <a:r>
              <a:rPr lang="zh-CN" altLang="en-US"/>
              <a:t>仓库下的讨论：</a:t>
            </a:r>
            <a:r>
              <a:rPr lang="en-US" altLang="zh-CN">
                <a:hlinkClick r:id="rId2"/>
              </a:rPr>
              <a:t>https://github.com/VSCodium/vscodium/discussions/2521</a:t>
            </a:r>
            <a:r>
              <a:rPr lang="zh-CN" altLang="en-US"/>
              <a:t>，由</a:t>
            </a:r>
            <a:r>
              <a:rPr lang="en-US" altLang="zh-CN"/>
              <a:t> darkyzhou </a:t>
            </a:r>
            <a:r>
              <a:rPr lang="zh-CN" altLang="en-US"/>
              <a:t>创建</a:t>
            </a:r>
            <a:endParaRPr lang="zh-CN" altLang="en-US"/>
          </a:p>
          <a:p>
            <a:pPr lvl="2"/>
            <a:endParaRPr lang="zh-CN" altLang="en-US"/>
          </a:p>
          <a:p>
            <a:pPr lvl="0"/>
            <a:endParaRPr lang="en-US" altLang="zh-CN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>
                <a:solidFill>
                  <a:schemeClr val="bg1">
                    <a:lumMod val="75000"/>
                  </a:schemeClr>
                </a:solidFill>
                <a:ea typeface="Source Han Sans CN" charset="0"/>
              </a:rPr>
              <a:t>skybird</a:t>
            </a:r>
            <a:endParaRPr lang="en-US" altLang="zh-CN"/>
          </a:p>
        </p:txBody>
      </p:sp>
      <p:sp>
        <p:nvSpPr>
          <p:cNvPr id="6" name="标题 5"/>
          <p:cNvSpPr/>
          <p:nvPr/>
        </p:nvSpPr>
        <p:spPr>
          <a:xfrm>
            <a:off x="514049" y="442081"/>
            <a:ext cx="9452278" cy="758458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1pPr>
          </a:lstStyle>
          <a:p>
            <a:r>
              <a:rPr lang="en-US" altLang="zh-CN"/>
              <a:t>VSCodium / Open VSX Registry</a:t>
            </a:r>
            <a:endParaRPr lang="en-US" altLang="zh-CN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4049" y="727831"/>
            <a:ext cx="9452278" cy="758458"/>
          </a:xfrm>
        </p:spPr>
        <p:txBody>
          <a:bodyPr/>
          <a:p>
            <a:r>
              <a:rPr lang="en-US" altLang="zh-CN">
                <a:solidFill>
                  <a:schemeClr val="tx1"/>
                </a:solidFill>
              </a:rPr>
              <a:t>VSCodium / </a:t>
            </a:r>
            <a:r>
              <a:rPr lang="zh-CN" altLang="en-US">
                <a:solidFill>
                  <a:schemeClr val="tx1"/>
                </a:solidFill>
              </a:rPr>
              <a:t>O</a:t>
            </a:r>
            <a:r>
              <a:rPr lang="en-US" altLang="zh-CN">
                <a:solidFill>
                  <a:schemeClr val="tx1"/>
                </a:solidFill>
                <a:cs typeface="Arial" panose="020B0604020202020204" pitchFamily="34" charset="0"/>
              </a:rPr>
              <a:t>pen VSX Registry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545512"/>
            <a:ext cx="10319481" cy="4657501"/>
          </a:xfrm>
        </p:spPr>
        <p:txBody>
          <a:bodyPr/>
          <a:p>
            <a:pPr lvl="0"/>
            <a:r>
              <a:rPr lang="en-US" altLang="zh-CN"/>
              <a:t>Open VSX </a:t>
            </a:r>
            <a:r>
              <a:rPr lang="zh-CN" altLang="en-US"/>
              <a:t>上的</a:t>
            </a:r>
            <a:r>
              <a:rPr lang="en-US" altLang="zh-CN"/>
              <a:t> Python Debugger </a:t>
            </a:r>
            <a:r>
              <a:rPr lang="zh-CN" altLang="en-US"/>
              <a:t>缺少通用版本</a:t>
            </a:r>
            <a:endParaRPr lang="zh-CN" altLang="en-US"/>
          </a:p>
          <a:p>
            <a:pPr lvl="1"/>
            <a:r>
              <a:rPr lang="zh-CN" altLang="en-US"/>
              <a:t>官方插件商店含有通用版本，但是</a:t>
            </a:r>
            <a:r>
              <a:rPr lang="en-US" altLang="zh-CN"/>
              <a:t> Open VSX </a:t>
            </a:r>
            <a:r>
              <a:rPr lang="zh-CN" altLang="en-US"/>
              <a:t>的同步程序没有考虑插件同时有指定架构版本与通用版本的情况</a:t>
            </a:r>
            <a:endParaRPr lang="zh-CN" altLang="en-US"/>
          </a:p>
          <a:p>
            <a:pPr lvl="1"/>
            <a:r>
              <a:rPr lang="zh-CN" altLang="en-US"/>
              <a:t>由于修改影响配置格式，故先发</a:t>
            </a:r>
            <a:r>
              <a:rPr lang="en-US" altLang="zh-CN"/>
              <a:t> issue </a:t>
            </a:r>
            <a:r>
              <a:rPr lang="zh-CN" altLang="en-US"/>
              <a:t>讨论：</a:t>
            </a:r>
            <a:r>
              <a:rPr lang="en-US" altLang="zh-CN">
                <a:hlinkClick r:id="rId1"/>
              </a:rPr>
              <a:t>https://github.com/EclipseFdn/publish</a:t>
            </a:r>
            <a:r>
              <a:rPr lang="zh-CN" altLang="en-US">
                <a:hlinkClick r:id="rId1"/>
              </a:rPr>
              <a:t>-</a:t>
            </a:r>
            <a:r>
              <a:rPr lang="en-US" altLang="zh-CN">
                <a:hlinkClick r:id="rId1"/>
              </a:rPr>
              <a:t>extensions/issues/1000</a:t>
            </a:r>
            <a:endParaRPr lang="en-US" altLang="zh-CN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>
                <a:solidFill>
                  <a:schemeClr val="bg1">
                    <a:lumMod val="75000"/>
                  </a:schemeClr>
                </a:solidFill>
                <a:ea typeface="Source Han Sans CN" charset="0"/>
              </a:rPr>
              <a:t>skybird</a:t>
            </a:r>
            <a:endParaRPr lang="en-US" altLang="zh-CN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>
          <a:xfrm>
            <a:off x="2420631" y="2236332"/>
            <a:ext cx="9923769" cy="1229761"/>
          </a:xfrm>
        </p:spPr>
        <p:txBody>
          <a:bodyPr/>
          <a:p>
            <a:r>
              <a:rPr lang="zh-CN" altLang="en-US" sz="7200">
                <a:solidFill>
                  <a:schemeClr val="tx1"/>
                </a:solidFill>
              </a:rPr>
              <a:t>快速报告</a:t>
            </a:r>
            <a:endParaRPr lang="zh-CN" altLang="en-US"/>
          </a:p>
        </p:txBody>
      </p:sp>
      <p:sp>
        <p:nvSpPr>
          <p:cNvPr id="2" name="副标题 1"/>
          <p:cNvSpPr/>
          <p:nvPr>
            <p:ph type="subTitle" idx="1"/>
          </p:nvPr>
        </p:nvSpPr>
        <p:spPr>
          <a:xfrm>
            <a:off x="2420684" y="3294697"/>
            <a:ext cx="4418126" cy="497923"/>
          </a:xfrm>
        </p:spPr>
        <p:txBody>
          <a:bodyPr/>
          <a:p>
            <a:r>
              <a:rPr lang="zh-CN" altLang="en-US" sz="2800">
                <a:solidFill>
                  <a:schemeClr val="tx1"/>
                </a:solidFill>
                <a:ea typeface="Source Han Sans CN" charset="0"/>
              </a:rPr>
              <a:t>龙架构发行版变动</a:t>
            </a:r>
            <a:endParaRPr lang="zh-CN" altLang="en-US" sz="2800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4093" y="1200495"/>
            <a:ext cx="10319481" cy="4657501"/>
          </a:xfrm>
        </p:spPr>
        <p:txBody>
          <a:bodyPr/>
          <a:p>
            <a:r>
              <a:rPr lang="en-US" altLang="zh-CN"/>
              <a:t>Mesa </a:t>
            </a:r>
            <a:r>
              <a:rPr lang="zh-CN" altLang="en-US"/>
              <a:t>图形栈增强与修复</a:t>
            </a:r>
            <a:r>
              <a:rPr lang="zh-CN" altLang="en-US">
                <a:solidFill>
                  <a:srgbClr val="00B0F0"/>
                </a:solidFill>
              </a:rPr>
              <a:t>（</a:t>
            </a:r>
            <a:r>
              <a:rPr lang="en-US" altLang="zh-CN">
                <a:solidFill>
                  <a:srgbClr val="00B0F0"/>
                </a:solidFill>
              </a:rPr>
              <a:t>by wszqkzqk</a:t>
            </a:r>
            <a:r>
              <a:rPr lang="zh-CN" altLang="en-US">
                <a:solidFill>
                  <a:srgbClr val="00B0F0"/>
                </a:solidFill>
              </a:rPr>
              <a:t>）</a:t>
            </a:r>
            <a:endParaRPr lang="zh-CN" altLang="en-US">
              <a:solidFill>
                <a:srgbClr val="00B0F0"/>
              </a:solidFill>
            </a:endParaRPr>
          </a:p>
          <a:p>
            <a:pPr lvl="1"/>
            <a:r>
              <a:rPr lang="zh-CN" altLang="en-US"/>
              <a:t>为非</a:t>
            </a:r>
            <a:r>
              <a:rPr lang="en-US" altLang="zh-CN"/>
              <a:t>x86_64</a:t>
            </a:r>
            <a:r>
              <a:rPr lang="zh-CN" altLang="en-US"/>
              <a:t>且非</a:t>
            </a:r>
            <a:r>
              <a:rPr lang="en-US" altLang="zh-CN"/>
              <a:t>aarch64</a:t>
            </a:r>
            <a:r>
              <a:rPr lang="zh-CN" altLang="en-US"/>
              <a:t>的</a:t>
            </a:r>
            <a:r>
              <a:rPr lang="en-US" altLang="zh-CN"/>
              <a:t>64</a:t>
            </a:r>
            <a:r>
              <a:rPr lang="zh-CN" altLang="en-US"/>
              <a:t>位平台启用了</a:t>
            </a:r>
            <a:r>
              <a:rPr lang="en-US" altLang="zh-CN"/>
              <a:t>Intel GPU</a:t>
            </a:r>
            <a:r>
              <a:rPr lang="zh-CN" altLang="en-US"/>
              <a:t>的</a:t>
            </a:r>
            <a:r>
              <a:rPr lang="zh-CN" altLang="en-US" b="1"/>
              <a:t>光追</a:t>
            </a:r>
            <a:r>
              <a:rPr lang="zh-CN" altLang="en-US"/>
              <a:t>支持</a:t>
            </a:r>
            <a:endParaRPr lang="zh-CN" altLang="en-US"/>
          </a:p>
          <a:p>
            <a:pPr lvl="2"/>
            <a:r>
              <a:rPr lang="en-US" altLang="zh-CN">
                <a:hlinkClick r:id="rId1"/>
              </a:rPr>
              <a:t>https://gitlab.freedesktop.org/mesa/mesa/</a:t>
            </a:r>
            <a:r>
              <a:rPr lang="zh-CN" altLang="en-US">
                <a:hlinkClick r:id="rId1"/>
              </a:rPr>
              <a:t>-</a:t>
            </a:r>
            <a:r>
              <a:rPr lang="en-US" altLang="zh-CN">
                <a:hlinkClick r:id="rId1"/>
              </a:rPr>
              <a:t>/merge_requests/37388</a:t>
            </a:r>
            <a:endParaRPr lang="en-US" altLang="zh-CN">
              <a:hlinkClick r:id="rId1"/>
            </a:endParaRPr>
          </a:p>
          <a:p>
            <a:pPr lvl="2"/>
            <a:r>
              <a:rPr lang="zh-CN" altLang="en-US"/>
              <a:t>上游已合并</a:t>
            </a:r>
            <a:endParaRPr lang="zh-CN" altLang="en-US"/>
          </a:p>
          <a:p>
            <a:pPr lvl="1"/>
            <a:r>
              <a:rPr lang="zh-CN" altLang="en-US"/>
              <a:t>修复</a:t>
            </a:r>
            <a:r>
              <a:rPr lang="en-US" altLang="zh-CN"/>
              <a:t>Mesa 25.2</a:t>
            </a:r>
            <a:r>
              <a:rPr lang="zh-CN" altLang="en-US"/>
              <a:t>开始</a:t>
            </a:r>
            <a:r>
              <a:rPr lang="en-US" altLang="zh-CN"/>
              <a:t>Intel GPU Vulkan</a:t>
            </a:r>
            <a:r>
              <a:rPr lang="zh-CN" altLang="en-US"/>
              <a:t>无法在</a:t>
            </a:r>
            <a:r>
              <a:rPr lang="zh-CN" altLang="en-US" b="1">
                <a:solidFill>
                  <a:schemeClr val="tx1"/>
                </a:solidFill>
                <a:ea typeface="Source Han Sans CN" charset="0"/>
              </a:rPr>
              <a:t>非4</a:t>
            </a:r>
            <a:r>
              <a:rPr lang="en-US" altLang="zh-CN" b="1">
                <a:solidFill>
                  <a:schemeClr val="tx1"/>
                </a:solidFill>
                <a:ea typeface="Source Han Sans CN" charset="0"/>
              </a:rPr>
              <a:t>K</a:t>
            </a:r>
            <a:r>
              <a:rPr lang="zh-CN" altLang="en-US" b="1"/>
              <a:t>页大小</a:t>
            </a:r>
            <a:r>
              <a:rPr lang="zh-CN" altLang="en-US"/>
              <a:t>下使用的问题</a:t>
            </a:r>
            <a:endParaRPr lang="zh-CN" altLang="en-US"/>
          </a:p>
          <a:p>
            <a:pPr lvl="2"/>
            <a:r>
              <a:rPr lang="zh-CN" altLang="en-US"/>
              <a:t>上游的一个重构引入硬编码的</a:t>
            </a:r>
            <a:r>
              <a:rPr lang="en-US" altLang="zh-CN"/>
              <a:t>4096</a:t>
            </a:r>
            <a:r>
              <a:rPr lang="zh-CN" altLang="en-US"/>
              <a:t>页大小假设，在其他页大小下</a:t>
            </a:r>
            <a:r>
              <a:rPr lang="en-US" altLang="zh-CN"/>
              <a:t>SIGSEGV</a:t>
            </a:r>
            <a:endParaRPr lang="en-US" altLang="zh-CN"/>
          </a:p>
          <a:p>
            <a:pPr lvl="2"/>
            <a:r>
              <a:rPr lang="en-US" altLang="zh-CN">
                <a:hlinkClick r:id="rId2"/>
              </a:rPr>
              <a:t>https://gitlab.freedesktop.org/mesa/mesa/</a:t>
            </a:r>
            <a:r>
              <a:rPr lang="zh-CN" altLang="en-US">
                <a:hlinkClick r:id="rId2"/>
              </a:rPr>
              <a:t>-</a:t>
            </a:r>
            <a:r>
              <a:rPr lang="en-US" altLang="zh-CN">
                <a:hlinkClick r:id="rId2"/>
              </a:rPr>
              <a:t>/merge_requests/37389</a:t>
            </a:r>
            <a:endParaRPr lang="zh-CN" altLang="en-US"/>
          </a:p>
          <a:p>
            <a:pPr lvl="2"/>
            <a:r>
              <a:rPr lang="zh-CN" altLang="en-US"/>
              <a:t>上游已合并</a:t>
            </a:r>
            <a:endParaRPr lang="zh-CN" altLang="en-US"/>
          </a:p>
          <a:p>
            <a:pPr lvl="1"/>
            <a:r>
              <a:rPr lang="en-US" altLang="zh-CN">
                <a:hlinkClick r:id="rId3"/>
              </a:rPr>
              <a:t>https://github.com/lcpu</a:t>
            </a:r>
            <a:r>
              <a:rPr lang="zh-CN" altLang="en-US">
                <a:hlinkClick r:id="rId3"/>
              </a:rPr>
              <a:t>-</a:t>
            </a:r>
            <a:r>
              <a:rPr lang="en-US" altLang="zh-CN">
                <a:hlinkClick r:id="rId3"/>
              </a:rPr>
              <a:t>club/loongarch</a:t>
            </a:r>
            <a:r>
              <a:rPr lang="zh-CN" altLang="en-US">
                <a:hlinkClick r:id="rId3"/>
              </a:rPr>
              <a:t>-</a:t>
            </a:r>
            <a:r>
              <a:rPr lang="en-US" altLang="zh-CN">
                <a:hlinkClick r:id="rId3"/>
              </a:rPr>
              <a:t>packages/pull/720</a:t>
            </a:r>
            <a:endParaRPr lang="zh-CN" altLang="en-US"/>
          </a:p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>
                <a:solidFill>
                  <a:schemeClr val="bg1">
                    <a:lumMod val="75000"/>
                  </a:schemeClr>
                </a:solidFill>
                <a:ea typeface="Source Han Sans CN" charset="0"/>
              </a:rPr>
              <a:t>wszqkzqk</a:t>
            </a:r>
            <a:endParaRPr lang="en-US" altLang="zh-CN"/>
          </a:p>
        </p:txBody>
      </p:sp>
      <p:sp>
        <p:nvSpPr>
          <p:cNvPr id="9" name="标题 5"/>
          <p:cNvSpPr/>
          <p:nvPr/>
        </p:nvSpPr>
        <p:spPr>
          <a:xfrm>
            <a:off x="514049" y="442081"/>
            <a:ext cx="9452278" cy="758458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1pPr>
          </a:lstStyle>
          <a:p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Arch </a:t>
            </a:r>
            <a:r>
              <a:rPr lang="en-US" altLang="zh-CN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Linux for Loong64</a:t>
            </a:r>
            <a:endParaRPr lang="en-US" altLang="zh-CN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4049" y="727831"/>
            <a:ext cx="9452278" cy="758458"/>
          </a:xfrm>
        </p:spPr>
        <p:txBody>
          <a:bodyPr/>
          <a:p>
            <a:r>
              <a:rPr lang="zh-CN" altLang="en-US">
                <a:solidFill>
                  <a:schemeClr val="tx1"/>
                </a:solidFill>
              </a:rPr>
              <a:t>Arch Linux for Loong</a:t>
            </a:r>
            <a:r>
              <a:rPr lang="en-US" altLang="zh-CN">
                <a:solidFill>
                  <a:schemeClr val="tx1"/>
                </a:solidFill>
              </a:rPr>
              <a:t>64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545512"/>
            <a:ext cx="10319481" cy="4657501"/>
          </a:xfrm>
        </p:spPr>
        <p:txBody>
          <a:bodyPr/>
          <a:p>
            <a:r>
              <a:rPr lang="en-US" altLang="zh-CN"/>
              <a:t>dqlite </a:t>
            </a:r>
            <a:r>
              <a:rPr lang="zh-CN" altLang="en-US"/>
              <a:t>构建修复</a:t>
            </a:r>
            <a:r>
              <a:rPr lang="zh-CN" altLang="en-US">
                <a:solidFill>
                  <a:srgbClr val="00B0F0"/>
                </a:solidFill>
              </a:rPr>
              <a:t>（</a:t>
            </a:r>
            <a:r>
              <a:rPr lang="en-US" altLang="zh-CN">
                <a:solidFill>
                  <a:srgbClr val="00B0F0"/>
                </a:solidFill>
              </a:rPr>
              <a:t>by wszqkzqk</a:t>
            </a:r>
            <a:r>
              <a:rPr lang="zh-CN" altLang="en-US">
                <a:solidFill>
                  <a:srgbClr val="00B0F0"/>
                </a:solidFill>
              </a:rPr>
              <a:t>）</a:t>
            </a:r>
            <a:endParaRPr lang="zh-CN" altLang="en-US">
              <a:solidFill>
                <a:srgbClr val="00B0F0"/>
              </a:solidFill>
            </a:endParaRPr>
          </a:p>
          <a:p>
            <a:pPr lvl="1"/>
            <a:r>
              <a:rPr lang="zh-CN" altLang="en-US"/>
              <a:t>修复新版本在</a:t>
            </a:r>
            <a:r>
              <a:rPr lang="en-US" altLang="zh-CN"/>
              <a:t>LTO</a:t>
            </a:r>
            <a:r>
              <a:rPr lang="zh-CN" altLang="en-US"/>
              <a:t>下的构建失败问题</a:t>
            </a:r>
            <a:endParaRPr lang="zh-CN" altLang="en-US"/>
          </a:p>
          <a:p>
            <a:pPr lvl="1"/>
            <a:r>
              <a:rPr lang="en-US" altLang="zh-CN">
                <a:hlinkClick r:id="rId1"/>
              </a:rPr>
              <a:t>https://github.com/canonical/dqlite/pull/847</a:t>
            </a:r>
            <a:endParaRPr lang="en-US" altLang="zh-CN">
              <a:hlinkClick r:id="rId1"/>
            </a:endParaRPr>
          </a:p>
          <a:p>
            <a:pPr lvl="1"/>
            <a:r>
              <a:rPr lang="zh-CN" altLang="en-US"/>
              <a:t>上游尚未合并，先纳入发行版补丁集（使</a:t>
            </a:r>
            <a:r>
              <a:rPr lang="en-US" altLang="zh-CN"/>
              <a:t>LXD</a:t>
            </a:r>
            <a:r>
              <a:rPr lang="zh-CN" altLang="en-US"/>
              <a:t>得以成功升级）</a:t>
            </a:r>
            <a:endParaRPr lang="zh-CN" altLang="en-US"/>
          </a:p>
          <a:p>
            <a:pPr lvl="1"/>
            <a:r>
              <a:rPr lang="en-US" altLang="zh-CN">
                <a:hlinkClick r:id="rId2"/>
              </a:rPr>
              <a:t>https://github.com/lcpu</a:t>
            </a:r>
            <a:r>
              <a:rPr lang="zh-CN" altLang="en-US">
                <a:hlinkClick r:id="rId2"/>
              </a:rPr>
              <a:t>-</a:t>
            </a:r>
            <a:r>
              <a:rPr lang="en-US" altLang="zh-CN">
                <a:hlinkClick r:id="rId2"/>
              </a:rPr>
              <a:t>club/loongarch</a:t>
            </a:r>
            <a:r>
              <a:rPr lang="zh-CN" altLang="en-US">
                <a:hlinkClick r:id="rId2"/>
              </a:rPr>
              <a:t>-</a:t>
            </a:r>
            <a:r>
              <a:rPr lang="en-US" altLang="zh-CN">
                <a:hlinkClick r:id="rId2"/>
              </a:rPr>
              <a:t>packages/pull/725</a:t>
            </a:r>
            <a:endParaRPr lang="en-US" altLang="zh-CN">
              <a:hlinkClick r:id="rId2"/>
            </a:endParaRPr>
          </a:p>
          <a:p>
            <a:pPr lvl="0"/>
            <a:r>
              <a:rPr lang="en-US" altLang="zh-CN"/>
              <a:t>KDE Plasma </a:t>
            </a:r>
            <a:r>
              <a:rPr lang="zh-CN" altLang="en-US"/>
              <a:t>文档与构建修复</a:t>
            </a:r>
            <a:r>
              <a:rPr lang="zh-CN" altLang="en-US">
                <a:solidFill>
                  <a:srgbClr val="00B0F0"/>
                </a:solidFill>
              </a:rPr>
              <a:t>（</a:t>
            </a:r>
            <a:r>
              <a:rPr lang="en-US" altLang="zh-CN">
                <a:solidFill>
                  <a:srgbClr val="00B0F0"/>
                </a:solidFill>
              </a:rPr>
              <a:t>by Pluto Yang</a:t>
            </a:r>
            <a:r>
              <a:rPr lang="zh-CN" altLang="en-US">
                <a:solidFill>
                  <a:srgbClr val="00B0F0"/>
                </a:solidFill>
              </a:rPr>
              <a:t>）</a:t>
            </a:r>
            <a:endParaRPr lang="zh-CN" altLang="en-US">
              <a:solidFill>
                <a:srgbClr val="00B0F0"/>
              </a:solidFill>
            </a:endParaRPr>
          </a:p>
          <a:p>
            <a:pPr lvl="1"/>
            <a:r>
              <a:rPr lang="zh-CN" altLang="en-US"/>
              <a:t>为</a:t>
            </a:r>
            <a:r>
              <a:rPr lang="en-US" altLang="zh-CN"/>
              <a:t> kwin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/</a:t>
            </a:r>
            <a:r>
              <a:rPr lang="en-US" altLang="zh-CN"/>
              <a:t>kwin-x11</a:t>
            </a:r>
            <a:r>
              <a:rPr lang="zh-CN" altLang="en-US"/>
              <a:t>向后移植上游变更以兼容新版</a:t>
            </a:r>
            <a:r>
              <a:rPr lang="en-US" altLang="zh-CN"/>
              <a:t> kdoctools</a:t>
            </a:r>
            <a:r>
              <a:rPr lang="zh-CN" altLang="en-US"/>
              <a:t>（文档生成工具）</a:t>
            </a:r>
            <a:endParaRPr lang="zh-CN" altLang="en-US"/>
          </a:p>
          <a:p>
            <a:pPr lvl="1"/>
            <a:r>
              <a:rPr lang="en-US" altLang="zh-CN">
                <a:hlinkClick r:id="rId3"/>
              </a:rPr>
              <a:t>https://github.com/lcpu</a:t>
            </a:r>
            <a:r>
              <a:rPr lang="zh-CN" altLang="en-US">
                <a:hlinkClick r:id="rId3"/>
              </a:rPr>
              <a:t>-</a:t>
            </a:r>
            <a:r>
              <a:rPr lang="en-US" altLang="zh-CN">
                <a:hlinkClick r:id="rId3"/>
              </a:rPr>
              <a:t>club/loongarch</a:t>
            </a:r>
            <a:r>
              <a:rPr lang="zh-CN" altLang="en-US">
                <a:hlinkClick r:id="rId3"/>
              </a:rPr>
              <a:t>-</a:t>
            </a:r>
            <a:r>
              <a:rPr lang="en-US" altLang="zh-CN">
                <a:hlinkClick r:id="rId3"/>
              </a:rPr>
              <a:t>packages/commit/0a235ff4d7688cada9c00b4face4a6977cf389d9</a:t>
            </a:r>
            <a:endParaRPr lang="en-US" altLang="zh-CN">
              <a:hlinkClick r:id="rId3"/>
            </a:endParaRPr>
          </a:p>
          <a:p>
            <a:pPr lvl="1"/>
            <a:endParaRPr lang="zh-CN" altLang="en-US"/>
          </a:p>
          <a:p>
            <a:pPr lvl="0"/>
            <a:endParaRPr lang="zh-CN" altLang="en-US"/>
          </a:p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wszqkzqk</a:t>
            </a:r>
            <a:endParaRPr lang="en-US" altLang="zh-CN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4049" y="727831"/>
            <a:ext cx="9452278" cy="758458"/>
          </a:xfrm>
        </p:spPr>
        <p:txBody>
          <a:bodyPr/>
          <a:p>
            <a:r>
              <a:rPr lang="zh-CN" altLang="en-US">
                <a:solidFill>
                  <a:schemeClr val="tx1"/>
                </a:solidFill>
              </a:rPr>
              <a:t>Arch Linux for Loong</a:t>
            </a:r>
            <a:r>
              <a:rPr lang="en-US" altLang="zh-CN">
                <a:solidFill>
                  <a:schemeClr val="tx1"/>
                </a:solidFill>
              </a:rPr>
              <a:t>64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545512"/>
            <a:ext cx="10319481" cy="4657501"/>
          </a:xfrm>
        </p:spPr>
        <p:txBody>
          <a:bodyPr/>
          <a:p>
            <a:pPr lvl="0"/>
            <a:r>
              <a:rPr lang="en-US" altLang="zh-CN"/>
              <a:t>Node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JS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升级与修复</a:t>
            </a:r>
            <a:r>
              <a:rPr lang="zh-CN" altLang="en-US">
                <a:solidFill>
                  <a:srgbClr val="00B0F0"/>
                </a:solidFill>
                <a:ea typeface="Source Han Sans CN" charset="0"/>
              </a:rPr>
              <a:t>（</a:t>
            </a:r>
            <a:r>
              <a:rPr lang="en-US" altLang="zh-CN">
                <a:solidFill>
                  <a:srgbClr val="00B0F0"/>
                </a:solidFill>
                <a:ea typeface="Source Han Sans CN" charset="0"/>
              </a:rPr>
              <a:t>by wszqkzqk</a:t>
            </a:r>
            <a:r>
              <a:rPr lang="zh-CN" altLang="en-US">
                <a:solidFill>
                  <a:srgbClr val="00B0F0"/>
                </a:solidFill>
                <a:ea typeface="Source Han Sans CN" charset="0"/>
              </a:rPr>
              <a:t>）</a:t>
            </a:r>
            <a:endParaRPr lang="zh-CN" altLang="en-US">
              <a:solidFill>
                <a:srgbClr val="00B0F0"/>
              </a:solidFill>
              <a:ea typeface="Source Han Sans CN" charset="0"/>
            </a:endParaRPr>
          </a:p>
          <a:p>
            <a:pPr lvl="1"/>
            <a:r>
              <a:rPr lang="zh-CN" altLang="en-US"/>
              <a:t>之前发行版的</a:t>
            </a:r>
            <a:r>
              <a:rPr lang="en-US" altLang="zh-CN"/>
              <a:t>NodeJS 24</a:t>
            </a:r>
            <a:r>
              <a:rPr lang="zh-CN" altLang="en-US"/>
              <a:t>升级因为</a:t>
            </a:r>
            <a:r>
              <a:rPr lang="en-US" altLang="zh-CN"/>
              <a:t>WASM</a:t>
            </a:r>
            <a:r>
              <a:rPr lang="zh-CN" altLang="en-US"/>
              <a:t>功能崩溃撤回</a:t>
            </a:r>
            <a:endParaRPr lang="en-US" altLang="zh-CN"/>
          </a:p>
          <a:p>
            <a:pPr lvl="1"/>
            <a:r>
              <a:rPr lang="zh-CN" altLang="en-US"/>
              <a:t>本次</a:t>
            </a:r>
            <a:r>
              <a:rPr lang="en-US" altLang="zh-CN"/>
              <a:t>Backport V8 </a:t>
            </a:r>
            <a:r>
              <a:rPr lang="zh-CN" altLang="en-US"/>
              <a:t>补丁修复</a:t>
            </a:r>
            <a:r>
              <a:rPr lang="en-US" altLang="zh-CN"/>
              <a:t> Loong64</a:t>
            </a:r>
            <a:r>
              <a:rPr lang="zh-CN" altLang="en-US"/>
              <a:t>代码生成中的</a:t>
            </a:r>
            <a:r>
              <a:rPr lang="en-US" altLang="zh-CN"/>
              <a:t> SIGSEGV</a:t>
            </a:r>
            <a:r>
              <a:rPr lang="zh-CN" altLang="en-US"/>
              <a:t>（由未解析分支引起）。</a:t>
            </a:r>
            <a:endParaRPr lang="zh-CN" altLang="en-US"/>
          </a:p>
          <a:p>
            <a:pPr lvl="1"/>
            <a:r>
              <a:rPr lang="zh-CN" altLang="en-US"/>
              <a:t>解决了</a:t>
            </a:r>
            <a:r>
              <a:rPr lang="en-US" altLang="zh-CN"/>
              <a:t> Node.js </a:t>
            </a:r>
            <a:r>
              <a:rPr lang="zh-CN" altLang="en-US"/>
              <a:t> </a:t>
            </a:r>
            <a:r>
              <a:rPr lang="en-US" altLang="zh-CN"/>
              <a:t>24</a:t>
            </a:r>
            <a:r>
              <a:rPr lang="zh-CN" altLang="en-US"/>
              <a:t>运行时崩溃的问题，得以顺利升级</a:t>
            </a:r>
            <a:endParaRPr lang="zh-CN" altLang="en-US"/>
          </a:p>
          <a:p>
            <a:pPr lvl="1"/>
            <a:r>
              <a:rPr lang="en-US" altLang="zh-CN">
                <a:hlinkClick r:id="rId1"/>
              </a:rPr>
              <a:t>https://chromium.googlesource.com/v8/v8.git/</a:t>
            </a:r>
            <a:r>
              <a:rPr lang="zh-CN" altLang="en-US">
                <a:hlinkClick r:id="rId1"/>
              </a:rPr>
              <a:t>+</a:t>
            </a:r>
            <a:r>
              <a:rPr lang="en-US" altLang="zh-CN">
                <a:hlinkClick r:id="rId1"/>
              </a:rPr>
              <a:t>/144ebfdb3e25331a67aee40f58970bf0050b7b2d</a:t>
            </a:r>
            <a:endParaRPr lang="zh-CN" altLang="en-US"/>
          </a:p>
          <a:p>
            <a:pPr lvl="1"/>
            <a:r>
              <a:rPr lang="en-US" altLang="zh-CN">
                <a:hlinkClick r:id="rId2"/>
              </a:rPr>
              <a:t>https://github.com/lcpu</a:t>
            </a:r>
            <a:r>
              <a:rPr lang="zh-CN" altLang="en-US">
                <a:hlinkClick r:id="rId2"/>
              </a:rPr>
              <a:t>-</a:t>
            </a:r>
            <a:r>
              <a:rPr lang="en-US" altLang="zh-CN">
                <a:hlinkClick r:id="rId2"/>
              </a:rPr>
              <a:t>club/loongarch</a:t>
            </a:r>
            <a:r>
              <a:rPr lang="zh-CN" altLang="en-US">
                <a:hlinkClick r:id="rId2"/>
              </a:rPr>
              <a:t>-</a:t>
            </a:r>
            <a:r>
              <a:rPr lang="en-US" altLang="zh-CN">
                <a:hlinkClick r:id="rId2"/>
              </a:rPr>
              <a:t>packages/pull/721</a:t>
            </a:r>
            <a:endParaRPr lang="zh-CN" altLang="en-US"/>
          </a:p>
          <a:p>
            <a:pPr lvl="0"/>
            <a:r>
              <a:rPr lang="zh-CN" altLang="en-US"/>
              <a:t>新增</a:t>
            </a:r>
            <a:r>
              <a:rPr lang="en-US" altLang="zh-CN"/>
              <a:t>OpenJDK 25</a:t>
            </a:r>
            <a:r>
              <a:rPr lang="zh-CN" altLang="en-US">
                <a:solidFill>
                  <a:srgbClr val="00B0F0"/>
                </a:solidFill>
              </a:rPr>
              <a:t>（</a:t>
            </a:r>
            <a:r>
              <a:rPr lang="en-US" altLang="zh-CN">
                <a:solidFill>
                  <a:srgbClr val="00B0F0"/>
                </a:solidFill>
              </a:rPr>
              <a:t>by Pluto Yang</a:t>
            </a:r>
            <a:r>
              <a:rPr lang="zh-CN" altLang="en-US">
                <a:solidFill>
                  <a:srgbClr val="00B0F0"/>
                </a:solidFill>
              </a:rPr>
              <a:t>）</a:t>
            </a:r>
            <a:endParaRPr lang="zh-CN" altLang="en-US">
              <a:solidFill>
                <a:srgbClr val="00B0F0"/>
              </a:solidFill>
            </a:endParaRPr>
          </a:p>
          <a:p>
            <a:pPr lvl="1"/>
            <a:r>
              <a:rPr lang="en-US" altLang="zh-CN">
                <a:hlinkClick r:id="rId3"/>
              </a:rPr>
              <a:t>https://github.com/lcpu</a:t>
            </a:r>
            <a:r>
              <a:rPr lang="zh-CN" altLang="en-US">
                <a:hlinkClick r:id="rId3"/>
              </a:rPr>
              <a:t>-</a:t>
            </a:r>
            <a:r>
              <a:rPr lang="en-US" altLang="zh-CN">
                <a:hlinkClick r:id="rId3"/>
              </a:rPr>
              <a:t>club/loongarch</a:t>
            </a:r>
            <a:r>
              <a:rPr lang="zh-CN" altLang="en-US">
                <a:hlinkClick r:id="rId3"/>
              </a:rPr>
              <a:t>-</a:t>
            </a:r>
            <a:r>
              <a:rPr lang="en-US" altLang="zh-CN">
                <a:hlinkClick r:id="rId3"/>
              </a:rPr>
              <a:t>packages/commit/000b2fd69b4c7aa8c3f56c5a0432311f817f0c2a</a:t>
            </a:r>
            <a:endParaRPr lang="zh-CN" altLang="en-US"/>
          </a:p>
          <a:p>
            <a:pPr lvl="0"/>
            <a:endParaRPr lang="zh-CN" altLang="en-US"/>
          </a:p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wszqkzqk</a:t>
            </a:r>
            <a:endParaRPr lang="en-US" altLang="zh-CN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4049" y="727831"/>
            <a:ext cx="9452278" cy="758458"/>
          </a:xfrm>
        </p:spPr>
        <p:txBody>
          <a:bodyPr/>
          <a:p>
            <a:r>
              <a:rPr lang="zh-CN" altLang="en-US">
                <a:solidFill>
                  <a:schemeClr val="tx1"/>
                </a:solidFill>
              </a:rPr>
              <a:t>Arch Linux for Loong</a:t>
            </a:r>
            <a:r>
              <a:rPr lang="en-US" altLang="zh-CN">
                <a:solidFill>
                  <a:schemeClr val="tx1"/>
                </a:solidFill>
              </a:rPr>
              <a:t>64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545512"/>
            <a:ext cx="10319481" cy="4657501"/>
          </a:xfrm>
        </p:spPr>
        <p:txBody>
          <a:bodyPr/>
          <a:p>
            <a:pPr lvl="0"/>
            <a:r>
              <a:rPr lang="en-US" altLang="zh-CN"/>
              <a:t>Chromium 140</a:t>
            </a:r>
            <a:r>
              <a:rPr lang="zh-CN" altLang="en-US"/>
              <a:t>更新</a:t>
            </a:r>
            <a:r>
              <a:rPr lang="zh-CN" altLang="en-US">
                <a:solidFill>
                  <a:srgbClr val="00B0F0"/>
                </a:solidFill>
                <a:cs typeface="Arial" panose="020B0604020202020204" pitchFamily="34" charset="0"/>
              </a:rPr>
              <a:t>（</a:t>
            </a:r>
            <a:r>
              <a:rPr lang="en-US" altLang="zh-CN">
                <a:solidFill>
                  <a:srgbClr val="00B0F0"/>
                </a:solidFill>
                <a:cs typeface="Arial" panose="020B0604020202020204" pitchFamily="34" charset="0"/>
              </a:rPr>
              <a:t>by wszqkzqk</a:t>
            </a:r>
            <a:r>
              <a:rPr lang="zh-CN" altLang="en-US">
                <a:solidFill>
                  <a:srgbClr val="00B0F0"/>
                </a:solidFill>
                <a:cs typeface="Arial" panose="020B0604020202020204" pitchFamily="34" charset="0"/>
              </a:rPr>
              <a:t>）</a:t>
            </a:r>
            <a:endParaRPr lang="zh-CN" altLang="en-US">
              <a:solidFill>
                <a:srgbClr val="00B0F0"/>
              </a:solidFill>
              <a:cs typeface="Arial" panose="020B0604020202020204" pitchFamily="34" charset="0"/>
            </a:endParaRPr>
          </a:p>
          <a:p>
            <a:pPr lvl="1"/>
            <a:r>
              <a:rPr lang="en-US" altLang="zh-CN">
                <a:hlinkClick r:id="rId1"/>
              </a:rPr>
              <a:t>https://github.com/lcpu</a:t>
            </a:r>
            <a:r>
              <a:rPr lang="zh-CN" altLang="en-US">
                <a:hlinkClick r:id="rId1"/>
              </a:rPr>
              <a:t>-</a:t>
            </a:r>
            <a:r>
              <a:rPr lang="en-US" altLang="zh-CN">
                <a:hlinkClick r:id="rId1"/>
              </a:rPr>
              <a:t>club/loongarch</a:t>
            </a:r>
            <a:r>
              <a:rPr lang="zh-CN" altLang="en-US">
                <a:hlinkClick r:id="rId1"/>
              </a:rPr>
              <a:t>-</a:t>
            </a:r>
            <a:r>
              <a:rPr lang="en-US" altLang="zh-CN">
                <a:hlinkClick r:id="rId1"/>
              </a:rPr>
              <a:t>packages/pull/722</a:t>
            </a:r>
            <a:endParaRPr lang="en-US" altLang="zh-CN">
              <a:hlinkClick r:id="rId1"/>
            </a:endParaRPr>
          </a:p>
          <a:p>
            <a:pPr lvl="0"/>
            <a:r>
              <a:rPr lang="zh-CN" altLang="en-US"/>
              <a:t>新增</a:t>
            </a:r>
            <a:r>
              <a:rPr lang="en-US" altLang="zh-CN"/>
              <a:t>Electron38</a:t>
            </a:r>
            <a:r>
              <a:rPr lang="zh-CN" altLang="en-US"/>
              <a:t>软件包</a:t>
            </a:r>
            <a:r>
              <a:rPr lang="zh-CN" altLang="en-US">
                <a:solidFill>
                  <a:srgbClr val="00B0F0"/>
                </a:solidFill>
              </a:rPr>
              <a:t>（</a:t>
            </a:r>
            <a:r>
              <a:rPr lang="en-US" altLang="zh-CN">
                <a:solidFill>
                  <a:srgbClr val="00B0F0"/>
                </a:solidFill>
              </a:rPr>
              <a:t>by wszqkzqk</a:t>
            </a:r>
            <a:r>
              <a:rPr lang="zh-CN" altLang="en-US">
                <a:solidFill>
                  <a:srgbClr val="00B0F0"/>
                </a:solidFill>
              </a:rPr>
              <a:t>）</a:t>
            </a:r>
            <a:endParaRPr lang="zh-CN" altLang="en-US">
              <a:solidFill>
                <a:srgbClr val="00B0F0"/>
              </a:solidFill>
            </a:endParaRPr>
          </a:p>
          <a:p>
            <a:pPr lvl="1"/>
            <a:r>
              <a:rPr lang="zh-CN" altLang="en-US"/>
              <a:t>基本复用</a:t>
            </a:r>
            <a:r>
              <a:rPr lang="en-US" altLang="zh-CN"/>
              <a:t>Chromium</a:t>
            </a:r>
            <a:r>
              <a:rPr lang="zh-CN" altLang="en-US"/>
              <a:t> </a:t>
            </a:r>
            <a:r>
              <a:rPr lang="en-US" altLang="zh-CN"/>
              <a:t>140</a:t>
            </a:r>
            <a:r>
              <a:rPr lang="zh-CN" altLang="en-US"/>
              <a:t>补丁</a:t>
            </a:r>
            <a:endParaRPr lang="zh-CN" altLang="en-US"/>
          </a:p>
          <a:p>
            <a:pPr lvl="1"/>
            <a:r>
              <a:rPr lang="zh-CN" altLang="en-US"/>
              <a:t>移除上游已经合并的</a:t>
            </a:r>
            <a:r>
              <a:rPr lang="en-US" altLang="zh-CN"/>
              <a:t>depot_tools</a:t>
            </a:r>
            <a:r>
              <a:rPr lang="zh-CN" altLang="en-US"/>
              <a:t>支持补丁</a:t>
            </a:r>
            <a:endParaRPr lang="zh-CN" altLang="en-US"/>
          </a:p>
          <a:p>
            <a:pPr lvl="1"/>
            <a:r>
              <a:rPr lang="en-US" altLang="zh-CN">
                <a:hlinkClick r:id="rId2"/>
              </a:rPr>
              <a:t>https://github.com/lcpu</a:t>
            </a:r>
            <a:r>
              <a:rPr lang="zh-CN" altLang="en-US">
                <a:hlinkClick r:id="rId2"/>
              </a:rPr>
              <a:t>-</a:t>
            </a:r>
            <a:r>
              <a:rPr lang="en-US" altLang="zh-CN">
                <a:hlinkClick r:id="rId2"/>
              </a:rPr>
              <a:t>club/loongarch</a:t>
            </a:r>
            <a:r>
              <a:rPr lang="zh-CN" altLang="en-US">
                <a:hlinkClick r:id="rId2"/>
              </a:rPr>
              <a:t>-</a:t>
            </a:r>
            <a:r>
              <a:rPr lang="en-US" altLang="zh-CN">
                <a:hlinkClick r:id="rId2"/>
              </a:rPr>
              <a:t>packages/pull/723</a:t>
            </a:r>
            <a:endParaRPr lang="zh-CN" altLang="en-US"/>
          </a:p>
          <a:p>
            <a:r>
              <a:rPr lang="zh-CN" altLang="en-US"/>
              <a:t>补丁集清理与维护</a:t>
            </a:r>
            <a:r>
              <a:rPr lang="zh-CN" altLang="en-US">
                <a:solidFill>
                  <a:srgbClr val="00B0F0"/>
                </a:solidFill>
              </a:rPr>
              <a:t>（</a:t>
            </a:r>
            <a:r>
              <a:rPr lang="en-US" altLang="zh-CN">
                <a:solidFill>
                  <a:srgbClr val="00B0F0"/>
                </a:solidFill>
              </a:rPr>
              <a:t>by Pluto Yang, wszqkzqk</a:t>
            </a:r>
            <a:r>
              <a:rPr lang="zh-CN" altLang="en-US">
                <a:solidFill>
                  <a:srgbClr val="00B0F0"/>
                </a:solidFill>
              </a:rPr>
              <a:t>）</a:t>
            </a:r>
            <a:endParaRPr lang="zh-CN" altLang="en-US">
              <a:solidFill>
                <a:srgbClr val="00B0F0"/>
              </a:solidFill>
            </a:endParaRPr>
          </a:p>
          <a:p>
            <a:r>
              <a:rPr lang="zh-CN" altLang="en-US"/>
              <a:t>更多详细信息</a:t>
            </a:r>
            <a:r>
              <a:rPr lang="en-US" altLang="zh-CN"/>
              <a:t>/</a:t>
            </a:r>
            <a:r>
              <a:rPr lang="zh-CN" altLang="en-US"/>
              <a:t>常规升级</a:t>
            </a:r>
            <a:r>
              <a:rPr lang="en-US" altLang="zh-CN"/>
              <a:t>/</a:t>
            </a:r>
            <a:r>
              <a:rPr lang="zh-CN" altLang="en-US"/>
              <a:t>架构无关内容：</a:t>
            </a:r>
            <a:r>
              <a:rPr lang="zh-CN" altLang="en-US">
                <a:hlinkClick r:id="rId3"/>
              </a:rPr>
              <a:t>论坛更新公告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wszqkzqk</a:t>
            </a:r>
            <a:endParaRPr lang="en-US" altLang="zh-CN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安同</a:t>
            </a:r>
            <a:r>
              <a:rPr lang="en-US" altLang="zh-CN"/>
              <a:t> OS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9155549" cy="4657501"/>
          </a:xfrm>
        </p:spPr>
        <p:txBody>
          <a:bodyPr/>
          <a:p>
            <a:pPr lvl="0"/>
            <a:r>
              <a:rPr lang="en-US" altLang="zh-CN" sz="2400">
                <a:solidFill>
                  <a:schemeClr val="tx1"/>
                </a:solidFill>
                <a:ea typeface="Source Han Sans CN" charset="0"/>
              </a:rPr>
              <a:t>Linux </a:t>
            </a:r>
            <a:r>
              <a:rPr lang="zh-CN" altLang="en-US" sz="2400">
                <a:solidFill>
                  <a:schemeClr val="tx1"/>
                </a:solidFill>
                <a:ea typeface="Source Han Sans CN" charset="0"/>
              </a:rPr>
              <a:t>内核已更新 </a:t>
            </a:r>
            <a:r>
              <a:rPr lang="en-US" altLang="zh-CN" sz="2400">
                <a:solidFill>
                  <a:schemeClr val="tx1"/>
                </a:solidFill>
                <a:ea typeface="Source Han Sans CN" charset="0"/>
              </a:rPr>
              <a:t>6.16.9</a:t>
            </a:r>
            <a:r>
              <a:rPr lang="zh-CN" altLang="en-US" sz="2400">
                <a:solidFill>
                  <a:schemeClr val="tx1"/>
                </a:solidFill>
                <a:ea typeface="Source Han Sans CN" charset="0"/>
              </a:rPr>
              <a:t>（主线）及 </a:t>
            </a:r>
            <a:r>
              <a:rPr lang="en-US" altLang="zh-CN" sz="2400">
                <a:solidFill>
                  <a:schemeClr val="tx1"/>
                </a:solidFill>
                <a:ea typeface="Source Han Sans CN" charset="0"/>
              </a:rPr>
              <a:t>6.17.0</a:t>
            </a:r>
            <a:r>
              <a:rPr lang="zh-CN" altLang="en-US" sz="2400">
                <a:solidFill>
                  <a:schemeClr val="tx1"/>
                </a:solidFill>
                <a:ea typeface="Source Han Sans CN" charset="0"/>
              </a:rPr>
              <a:t>-</a:t>
            </a:r>
            <a:r>
              <a:rPr lang="en-US" altLang="zh-CN" sz="2400">
                <a:solidFill>
                  <a:schemeClr val="tx1"/>
                </a:solidFill>
                <a:ea typeface="Source Han Sans CN" charset="0"/>
              </a:rPr>
              <a:t>rc7</a:t>
            </a:r>
            <a:r>
              <a:rPr lang="zh-CN" altLang="en-US" sz="2400">
                <a:solidFill>
                  <a:schemeClr val="tx1"/>
                </a:solidFill>
                <a:ea typeface="Source Han Sans CN" charset="0"/>
              </a:rPr>
              <a:t>（预发布）</a:t>
            </a:r>
            <a:endParaRPr lang="zh-CN" altLang="en-US" sz="2400">
              <a:solidFill>
                <a:schemeClr val="tx1"/>
              </a:solidFill>
              <a:ea typeface="Source Han Sans CN" charset="0"/>
            </a:endParaRPr>
          </a:p>
          <a:p>
            <a:pPr lvl="1"/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请注意，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Intel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 显卡用户可能无法使用 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6.16.9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启动桌面</a:t>
            </a:r>
            <a:br>
              <a:rPr lang="zh-CN" altLang="en-US">
                <a:solidFill>
                  <a:schemeClr val="tx1"/>
                </a:solidFill>
                <a:ea typeface="Source Han Sans CN" charset="0"/>
              </a:rPr>
            </a:br>
            <a:r>
              <a:rPr lang="zh-CN" altLang="en-US" b="1">
                <a:solidFill>
                  <a:srgbClr val="C00000"/>
                </a:solidFill>
                <a:ea typeface="Source Han Sans CN" charset="0"/>
              </a:rPr>
              <a:t>oma topics --opt-in flight-linux-kernel-6.16.9-xe-revert</a:t>
            </a:r>
            <a:endParaRPr lang="zh-CN" altLang="en-US" b="1">
              <a:solidFill>
                <a:srgbClr val="C00000"/>
              </a:solidFill>
              <a:ea typeface="Source Han Sans CN" charset="0"/>
            </a:endParaRPr>
          </a:p>
          <a:p>
            <a:pPr lvl="0"/>
            <a:r>
              <a:rPr lang="zh-CN" altLang="en-US" sz="2395">
                <a:solidFill>
                  <a:schemeClr val="tx1"/>
                </a:solidFill>
                <a:ea typeface="Source Han Sans CN" charset="0"/>
              </a:rPr>
              <a:t>清理了大量依赖，</a:t>
            </a:r>
            <a:r>
              <a:rPr lang="en-US" altLang="zh-CN" sz="2395">
                <a:solidFill>
                  <a:schemeClr val="tx1"/>
                </a:solidFill>
                <a:ea typeface="Source Han Sans CN" charset="0"/>
              </a:rPr>
              <a:t>Python 2 </a:t>
            </a:r>
            <a:r>
              <a:rPr lang="zh-CN" altLang="en-US" sz="2395">
                <a:solidFill>
                  <a:schemeClr val="tx1"/>
                </a:solidFill>
                <a:ea typeface="Source Han Sans CN" charset="0"/>
              </a:rPr>
              <a:t>已从预装软件中排除！</a:t>
            </a:r>
            <a:endParaRPr lang="zh-CN" altLang="en-US" sz="2395">
              <a:solidFill>
                <a:schemeClr val="tx1"/>
              </a:solidFill>
              <a:ea typeface="Source Han Sans CN" charset="0"/>
            </a:endParaRPr>
          </a:p>
          <a:p>
            <a:pPr lvl="1"/>
            <a:r>
              <a:rPr lang="zh-CN" altLang="en-US" sz="2395">
                <a:solidFill>
                  <a:schemeClr val="tx1"/>
                </a:solidFill>
              </a:rPr>
              <a:t>恭喜</a:t>
            </a:r>
            <a:r>
              <a:rPr lang="en-US" altLang="zh-CN" sz="2395">
                <a:solidFill>
                  <a:schemeClr val="tx1"/>
                </a:solidFill>
              </a:rPr>
              <a:t> OSPP 2025 </a:t>
            </a:r>
            <a:r>
              <a:rPr lang="zh-CN" altLang="en-US" sz="2395">
                <a:solidFill>
                  <a:schemeClr val="tx1"/>
                </a:solidFill>
              </a:rPr>
              <a:t>学生 </a:t>
            </a:r>
            <a:r>
              <a:rPr lang="en-US" altLang="zh-CN" sz="2395">
                <a:solidFill>
                  <a:schemeClr val="tx1"/>
                </a:solidFill>
              </a:rPr>
              <a:t>ShellWen Chen</a:t>
            </a:r>
            <a:endParaRPr lang="en-US" altLang="zh-CN" sz="2395">
              <a:solidFill>
                <a:schemeClr val="tx1"/>
              </a:solidFill>
            </a:endParaRPr>
          </a:p>
          <a:p>
            <a:pPr lvl="0"/>
            <a:r>
              <a:rPr lang="en-US" altLang="zh-CN" sz="2395">
                <a:solidFill>
                  <a:schemeClr val="tx1"/>
                </a:solidFill>
              </a:rPr>
              <a:t>KDE 6 </a:t>
            </a:r>
            <a:r>
              <a:rPr lang="zh-CN" altLang="en-US" sz="2395">
                <a:solidFill>
                  <a:schemeClr val="tx1"/>
                </a:solidFill>
              </a:rPr>
              <a:t>已正式开始稳定化工作</a:t>
            </a:r>
            <a:endParaRPr lang="zh-CN" altLang="en-US" sz="2395">
              <a:solidFill>
                <a:schemeClr val="tx1"/>
              </a:solidFill>
            </a:endParaRPr>
          </a:p>
          <a:p>
            <a:pPr lvl="1"/>
            <a:r>
              <a:rPr lang="zh-CN" altLang="en-US" sz="2395">
                <a:solidFill>
                  <a:schemeClr val="tx1"/>
                </a:solidFill>
              </a:rPr>
              <a:t>昨日贡献者例会辨认了大量问题，有待修复</a:t>
            </a:r>
            <a:endParaRPr lang="zh-CN" altLang="en-US" sz="2395">
              <a:solidFill>
                <a:schemeClr val="tx1"/>
              </a:solidFill>
            </a:endParaRPr>
          </a:p>
          <a:p>
            <a:pPr lvl="1"/>
            <a:r>
              <a:rPr lang="zh-CN" altLang="en-US"/>
              <a:t>欢迎参与测试</a:t>
            </a:r>
            <a:br>
              <a:rPr lang="zh-CN" altLang="en-US"/>
            </a:br>
            <a:r>
              <a:rPr lang="en-US" altLang="zh-CN" b="1">
                <a:solidFill>
                  <a:srgbClr val="C00000"/>
                </a:solidFill>
              </a:rPr>
              <a:t>oma</a:t>
            </a:r>
            <a:r>
              <a:rPr lang="zh-CN" altLang="en-US" b="1">
                <a:solidFill>
                  <a:srgbClr val="C00000"/>
                </a:solidFill>
              </a:rPr>
              <a:t> </a:t>
            </a:r>
            <a:r>
              <a:rPr lang="en-US" altLang="zh-CN" b="1">
                <a:solidFill>
                  <a:srgbClr val="C00000"/>
                </a:solidFill>
              </a:rPr>
              <a:t>topics</a:t>
            </a:r>
            <a:r>
              <a:rPr lang="zh-CN" altLang="en-US" b="1">
                <a:solidFill>
                  <a:srgbClr val="C00000"/>
                </a:solidFill>
              </a:rPr>
              <a:t> --</a:t>
            </a:r>
            <a:r>
              <a:rPr lang="en-US" altLang="zh-CN" b="1">
                <a:solidFill>
                  <a:srgbClr val="C00000"/>
                </a:solidFill>
              </a:rPr>
              <a:t>opt</a:t>
            </a:r>
            <a:r>
              <a:rPr lang="zh-CN" altLang="en-US" b="1">
                <a:solidFill>
                  <a:srgbClr val="C00000"/>
                </a:solidFill>
              </a:rPr>
              <a:t>-</a:t>
            </a:r>
            <a:r>
              <a:rPr lang="en-US" altLang="zh-CN" b="1">
                <a:solidFill>
                  <a:srgbClr val="C00000"/>
                </a:solidFill>
              </a:rPr>
              <a:t>in</a:t>
            </a:r>
            <a:r>
              <a:rPr lang="zh-CN" altLang="en-US" b="1">
                <a:solidFill>
                  <a:srgbClr val="C00000"/>
                </a:solidFill>
              </a:rPr>
              <a:t> </a:t>
            </a:r>
            <a:r>
              <a:rPr lang="en-US" altLang="zh-CN" b="1">
                <a:solidFill>
                  <a:srgbClr val="C00000"/>
                </a:solidFill>
              </a:rPr>
              <a:t>kde</a:t>
            </a:r>
            <a:r>
              <a:rPr lang="zh-CN" altLang="en-US" b="1">
                <a:solidFill>
                  <a:srgbClr val="C00000"/>
                </a:solidFill>
              </a:rPr>
              <a:t>-</a:t>
            </a:r>
            <a:r>
              <a:rPr lang="en-US" altLang="zh-CN" b="1">
                <a:solidFill>
                  <a:srgbClr val="C00000"/>
                </a:solidFill>
              </a:rPr>
              <a:t>6</a:t>
            </a:r>
            <a:br>
              <a:rPr lang="en-US" altLang="zh-CN"/>
            </a:br>
            <a:r>
              <a:rPr lang="zh-CN" altLang="en-US"/>
              <a:t>请注意，更新后将无法轻易降级到 </a:t>
            </a:r>
            <a:r>
              <a:rPr lang="en-US" altLang="zh-CN"/>
              <a:t>KDE 5</a:t>
            </a:r>
            <a:r>
              <a:rPr lang="zh-CN" altLang="en-US"/>
              <a:t>，请慎重考虑！</a:t>
            </a:r>
            <a:endParaRPr lang="zh-CN" altLang="en-US"/>
          </a:p>
          <a:p>
            <a:pPr lvl="0"/>
            <a:r>
              <a:rPr lang="en-US" altLang="zh-CN" sz="2400"/>
              <a:t>LoongGPU 1.0.2 </a:t>
            </a:r>
            <a:r>
              <a:rPr lang="zh-CN" altLang="en-US" sz="2400"/>
              <a:t>内核态驱动已完成补丁整理，下午启动多平台测试（用户态驱动尚未收到</a:t>
            </a:r>
            <a:r>
              <a:rPr lang="zh-CN" altLang="en-US"/>
              <a:t>）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818130" cy="367665"/>
          </a:xfrm>
        </p:spPr>
        <p:txBody>
          <a:bodyPr/>
          <a:p>
            <a:r>
              <a:rPr lang="zh-CN" altLang="en-US"/>
              <a:t>白铭骢</a:t>
            </a:r>
            <a:r>
              <a:rPr lang="en-US" altLang="zh-CN"/>
              <a:t>, SignKirigami</a:t>
            </a:r>
            <a:endParaRPr lang="zh-CN" altLang="en-US"/>
          </a:p>
        </p:txBody>
      </p:sp>
      <p:pic>
        <p:nvPicPr>
          <p:cNvPr id="7" name="图片 6" descr="upload_post_object_v2_3539254031"/>
          <p:cNvPicPr>
            <a:picLocks noChangeAspect="1"/>
          </p:cNvPicPr>
          <p:nvPr/>
        </p:nvPicPr>
        <p:blipFill>
          <a:blip r:embed="rId1"/>
          <a:srcRect l="10000" t="29569" r="10000" b="25497"/>
          <a:stretch>
            <a:fillRect/>
          </a:stretch>
        </p:blipFill>
        <p:spPr>
          <a:xfrm>
            <a:off x="9669557" y="942314"/>
            <a:ext cx="2522443" cy="252244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5" name=""/>
        <p:cNvGrpSpPr/>
        <p:nvPr/>
      </p:nvGrpSpPr>
      <p:grpSpPr/>
      <p:sp>
        <p:nvSpPr>
          <p:cNvPr id="1048593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 sz="6600">
                <a:solidFill>
                  <a:schemeClr val="tx1"/>
                </a:solidFill>
              </a:rPr>
              <a:t>龙架构</a:t>
            </a:r>
            <a:r>
              <a:rPr lang="zh-CN" altLang="en-US" sz="6600"/>
              <a:t>双周会</a:t>
            </a:r>
            <a:endParaRPr lang="zh-CN" altLang="en-US" sz="6600"/>
          </a:p>
        </p:txBody>
      </p:sp>
      <p:sp>
        <p:nvSpPr>
          <p:cNvPr id="1048594" name="副标题 2"/>
          <p:cNvSpPr>
            <a:spLocks noGrp="1"/>
          </p:cNvSpPr>
          <p:nvPr>
            <p:ph type="subTitle" idx="1"/>
          </p:nvPr>
        </p:nvSpPr>
        <p:spPr>
          <a:xfrm>
            <a:off x="771298" y="3642820"/>
            <a:ext cx="7656626" cy="955123"/>
          </a:xfrm>
        </p:spPr>
        <p:txBody>
          <a:bodyPr/>
          <a:p>
            <a:r>
              <a:rPr lang="en-US" altLang="zh-CN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2025 </a:t>
            </a:r>
            <a:r>
              <a:rPr lang="zh-CN" altLang="en-US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年 </a:t>
            </a:r>
            <a:r>
              <a:rPr lang="en-US" altLang="zh-CN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9 </a:t>
            </a:r>
            <a:r>
              <a:rPr lang="zh-CN" altLang="en-US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月 </a:t>
            </a:r>
            <a:r>
              <a:rPr lang="en-US" altLang="zh-CN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28 </a:t>
            </a:r>
            <a:r>
              <a:rPr lang="zh-CN" altLang="en-US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日</a:t>
            </a:r>
            <a:r>
              <a:rPr lang="ja-JP" altLang="en-US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・</a:t>
            </a:r>
            <a:r>
              <a:rPr lang="zh-CN" altLang="en-US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第 2</a:t>
            </a:r>
            <a:r>
              <a:rPr lang="en-US" altLang="zh-CN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1 </a:t>
            </a:r>
            <a:r>
              <a:rPr lang="zh-CN" altLang="en-US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次</a:t>
            </a:r>
            <a:endParaRPr lang="zh-CN" altLang="en-US" sz="4400" b="1">
              <a:solidFill>
                <a:schemeClr val="bg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</p:txBody>
      </p:sp>
      <p:pic>
        <p:nvPicPr>
          <p:cNvPr id="2097152" name="图片 3" descr="upload_post_object_v2_3573890905"/>
          <p:cNvPicPr>
            <a:picLocks noChangeAspect="1"/>
          </p:cNvPicPr>
          <p:nvPr/>
        </p:nvPicPr>
        <p:blipFill>
          <a:blip r:embed="rId2"/>
          <a:srcRect l="9880" t="30263" r="9431" b="26132"/>
          <a:stretch>
            <a:fillRect/>
          </a:stretch>
        </p:blipFill>
        <p:spPr>
          <a:xfrm>
            <a:off x="9267434" y="3828098"/>
            <a:ext cx="2468139" cy="2404885"/>
          </a:xfrm>
          <a:prstGeom prst="rect">
            <a:avLst/>
          </a:prstGeom>
        </p:spPr>
      </p:pic>
      <p:pic>
        <p:nvPicPr>
          <p:cNvPr id="2097153" name="图片 6" descr="upload_post_object_v2_4238616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677" y="1080329"/>
            <a:ext cx="2581652" cy="240486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安同 </a:t>
            </a:r>
            <a:r>
              <a:rPr lang="en-US" altLang="zh-CN"/>
              <a:t>OS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9155549" cy="4657501"/>
          </a:xfrm>
        </p:spPr>
        <p:txBody>
          <a:bodyPr/>
          <a:p>
            <a:pPr lvl="0"/>
            <a:r>
              <a:rPr lang="zh-CN" altLang="en-US" sz="2200" b="1">
                <a:solidFill>
                  <a:schemeClr val="tx1"/>
                </a:solidFill>
                <a:ea typeface="Source Han Sans CN" charset="0"/>
              </a:rPr>
              <a:t>本期安全更新</a:t>
            </a:r>
            <a:endParaRPr lang="zh-CN" altLang="en-US" sz="2200" b="1">
              <a:solidFill>
                <a:schemeClr val="tx1"/>
              </a:solidFill>
              <a:ea typeface="Source Han Sans CN" charset="0"/>
            </a:endParaRPr>
          </a:p>
          <a:p>
            <a:pPr lvl="1"/>
            <a:r>
              <a:rPr lang="en-US" altLang="zh-CN" sz="2200" b="1">
                <a:solidFill>
                  <a:srgbClr val="C00000"/>
                </a:solidFill>
                <a:ea typeface="Source Han Sans CN" charset="0"/>
              </a:rPr>
              <a:t>Firefox 143.0</a:t>
            </a:r>
            <a:endParaRPr lang="en-US" altLang="zh-CN" sz="2200" b="1">
              <a:solidFill>
                <a:srgbClr val="C00000"/>
              </a:solidFill>
              <a:ea typeface="Source Han Sans CN" charset="0"/>
            </a:endParaRPr>
          </a:p>
          <a:p>
            <a:pPr lvl="2"/>
            <a:r>
              <a:rPr lang="zh-CN" altLang="en-US" sz="2000">
                <a:ea typeface="Source Han Sans CN" charset="0"/>
              </a:rPr>
              <a:t>修复</a:t>
            </a:r>
            <a:r>
              <a:rPr lang="en-US" altLang="zh-CN" sz="2000">
                <a:ea typeface="Source Han Sans CN" charset="0"/>
              </a:rPr>
              <a:t> Mozilla </a:t>
            </a:r>
            <a:r>
              <a:rPr lang="zh-CN" altLang="en-US" sz="2000">
                <a:ea typeface="Source Han Sans CN" charset="0"/>
              </a:rPr>
              <a:t>基金会第</a:t>
            </a:r>
            <a:r>
              <a:rPr lang="en-US" altLang="zh-CN" sz="2000">
                <a:ea typeface="Source Han Sans CN" charset="0"/>
              </a:rPr>
              <a:t> 2025-73 </a:t>
            </a:r>
            <a:r>
              <a:rPr lang="zh-CN" altLang="en-US" sz="2000">
                <a:ea typeface="Source Han Sans CN" charset="0"/>
              </a:rPr>
              <a:t>号安全公告中披露的</a:t>
            </a:r>
            <a:r>
              <a:rPr lang="en-US" altLang="zh-CN" sz="2000">
                <a:ea typeface="Source Han Sans CN" charset="0"/>
              </a:rPr>
              <a:t> 11 </a:t>
            </a:r>
            <a:r>
              <a:rPr lang="zh-CN" altLang="en-US" sz="2000">
                <a:ea typeface="Source Han Sans CN" charset="0"/>
              </a:rPr>
              <a:t>个安全漏洞（含</a:t>
            </a:r>
            <a:r>
              <a:rPr lang="en-US" altLang="zh-CN" sz="2000">
                <a:ea typeface="Source Han Sans CN" charset="0"/>
              </a:rPr>
              <a:t> 3 </a:t>
            </a:r>
            <a:r>
              <a:rPr lang="zh-CN" altLang="en-US" sz="2000">
                <a:ea typeface="Source Han Sans CN" charset="0"/>
              </a:rPr>
              <a:t>个高危漏洞）</a:t>
            </a:r>
            <a:endParaRPr lang="zh-CN" altLang="en-US" sz="2000">
              <a:ea typeface="Source Han Sans CN" charset="0"/>
            </a:endParaRPr>
          </a:p>
          <a:p>
            <a:pPr lvl="1"/>
            <a:r>
              <a:rPr lang="en-US" altLang="zh-CN" sz="2200" b="1">
                <a:solidFill>
                  <a:srgbClr val="C00000"/>
                </a:solidFill>
                <a:ea typeface="Source Han Sans CN" charset="0"/>
              </a:rPr>
              <a:t>Thunderbird</a:t>
            </a:r>
            <a:r>
              <a:rPr lang="zh-CN" altLang="en-US" sz="2200" b="1">
                <a:solidFill>
                  <a:srgbClr val="C00000"/>
                </a:solidFill>
                <a:ea typeface="Source Han Sans CN" charset="0"/>
              </a:rPr>
              <a:t> </a:t>
            </a:r>
            <a:r>
              <a:rPr lang="en-US" altLang="zh-CN" sz="2200" b="1">
                <a:solidFill>
                  <a:srgbClr val="C00000"/>
                </a:solidFill>
                <a:ea typeface="Source Han Sans CN" charset="0"/>
              </a:rPr>
              <a:t>143.0</a:t>
            </a:r>
            <a:endParaRPr lang="en-US" altLang="zh-CN" sz="2200" b="1">
              <a:solidFill>
                <a:srgbClr val="C00000"/>
              </a:solidFill>
              <a:ea typeface="Source Han Sans CN" charset="0"/>
            </a:endParaRPr>
          </a:p>
          <a:p>
            <a:pPr lvl="2"/>
            <a:r>
              <a:rPr lang="zh-CN" altLang="en-US" sz="2000">
                <a:ea typeface="Source Han Sans CN" charset="0"/>
              </a:rPr>
              <a:t>修复</a:t>
            </a:r>
            <a:r>
              <a:rPr lang="en-US" altLang="zh-CN" sz="2000">
                <a:ea typeface="Source Han Sans CN" charset="0"/>
              </a:rPr>
              <a:t> Mozilla </a:t>
            </a:r>
            <a:r>
              <a:rPr lang="zh-CN" altLang="en-US" sz="2000">
                <a:ea typeface="Source Han Sans CN" charset="0"/>
              </a:rPr>
              <a:t>基金会第</a:t>
            </a:r>
            <a:r>
              <a:rPr lang="en-US" altLang="zh-CN" sz="2000">
                <a:ea typeface="Source Han Sans CN" charset="0"/>
              </a:rPr>
              <a:t> 2025-77 </a:t>
            </a:r>
            <a:r>
              <a:rPr lang="zh-CN" altLang="en-US" sz="2000">
                <a:ea typeface="Source Han Sans CN" charset="0"/>
              </a:rPr>
              <a:t>号安全公告中披露的</a:t>
            </a:r>
            <a:r>
              <a:rPr lang="en-US" altLang="zh-CN" sz="2000">
                <a:ea typeface="Source Han Sans CN" charset="0"/>
              </a:rPr>
              <a:t> 9 </a:t>
            </a:r>
            <a:r>
              <a:rPr lang="zh-CN" altLang="en-US" sz="2000">
                <a:ea typeface="Source Han Sans CN" charset="0"/>
              </a:rPr>
              <a:t>个安全漏洞（含</a:t>
            </a:r>
            <a:r>
              <a:rPr lang="en-US" altLang="zh-CN" sz="2000">
                <a:ea typeface="Source Han Sans CN" charset="0"/>
              </a:rPr>
              <a:t> 3 </a:t>
            </a:r>
            <a:r>
              <a:rPr lang="zh-CN" altLang="en-US" sz="2000">
                <a:ea typeface="Source Han Sans CN" charset="0"/>
              </a:rPr>
              <a:t>个高危漏洞）</a:t>
            </a:r>
            <a:endParaRPr lang="zh-CN" altLang="en-US" sz="2000">
              <a:ea typeface="Source Han Sans CN" charset="0"/>
            </a:endParaRPr>
          </a:p>
          <a:p>
            <a:pPr lvl="1"/>
            <a:r>
              <a:rPr lang="en-US" altLang="zh-CN" sz="2200" b="1">
                <a:solidFill>
                  <a:srgbClr val="C00000"/>
                </a:solidFill>
                <a:ea typeface="Source Han Sans CN" charset="0"/>
              </a:rPr>
              <a:t>Exim 4.98.2</a:t>
            </a:r>
            <a:endParaRPr lang="en-US" altLang="zh-CN" sz="2200" b="1">
              <a:solidFill>
                <a:srgbClr val="C00000"/>
              </a:solidFill>
              <a:ea typeface="Source Han Sans CN" charset="0"/>
            </a:endParaRPr>
          </a:p>
          <a:p>
            <a:pPr lvl="2"/>
            <a:r>
              <a:rPr lang="zh-CN" altLang="en-US" sz="2000">
                <a:ea typeface="Source Han Sans CN" charset="0"/>
              </a:rPr>
              <a:t>修复一处远程</a:t>
            </a:r>
            <a:r>
              <a:rPr lang="en-US" altLang="zh-CN" sz="2000">
                <a:ea typeface="Source Han Sans CN" charset="0"/>
              </a:rPr>
              <a:t> SQL </a:t>
            </a:r>
            <a:r>
              <a:rPr lang="zh-CN" altLang="en-US" sz="2000">
                <a:ea typeface="Source Han Sans CN" charset="0"/>
              </a:rPr>
              <a:t>注入漏洞，漏洞编号</a:t>
            </a:r>
            <a:r>
              <a:rPr lang="en-US" altLang="zh-CN" sz="2000">
                <a:ea typeface="Source Han Sans CN" charset="0"/>
              </a:rPr>
              <a:t> CVE-2025-26794</a:t>
            </a:r>
            <a:r>
              <a:rPr lang="zh-CN" altLang="en-US" sz="2000">
                <a:ea typeface="Source Han Sans CN" charset="0"/>
              </a:rPr>
              <a:t>（严重性：高）；修复一处提权漏洞，漏洞编号</a:t>
            </a:r>
            <a:r>
              <a:rPr lang="en-US" altLang="zh-CN" sz="2000">
                <a:ea typeface="Source Han Sans CN" charset="0"/>
              </a:rPr>
              <a:t> CVE-2025-30232</a:t>
            </a:r>
            <a:r>
              <a:rPr lang="zh-CN" altLang="en-US" sz="2000">
                <a:ea typeface="Source Han Sans CN" charset="0"/>
              </a:rPr>
              <a:t>（严重性：高）</a:t>
            </a:r>
            <a:endParaRPr lang="zh-CN" altLang="en-US" sz="2000">
              <a:ea typeface="Source Han Sans CN" charset="0"/>
            </a:endParaRPr>
          </a:p>
          <a:p>
            <a:pPr lvl="1"/>
            <a:r>
              <a:rPr lang="en-US" altLang="zh-CN" sz="2200" b="1">
                <a:solidFill>
                  <a:srgbClr val="C00000"/>
                </a:solidFill>
                <a:ea typeface="Source Han Sans CN" charset="0"/>
              </a:rPr>
              <a:t>Expat</a:t>
            </a:r>
            <a:r>
              <a:rPr lang="zh-CN" altLang="en-US" sz="2200" b="1">
                <a:solidFill>
                  <a:srgbClr val="C00000"/>
                </a:solidFill>
                <a:ea typeface="Source Han Sans CN" charset="0"/>
              </a:rPr>
              <a:t> </a:t>
            </a:r>
            <a:r>
              <a:rPr lang="en-US" altLang="zh-CN" sz="2200" b="1">
                <a:solidFill>
                  <a:srgbClr val="C00000"/>
                </a:solidFill>
                <a:ea typeface="Source Han Sans CN" charset="0"/>
              </a:rPr>
              <a:t>XML</a:t>
            </a:r>
            <a:r>
              <a:rPr lang="zh-CN" altLang="en-US" sz="2200" b="1">
                <a:solidFill>
                  <a:srgbClr val="C00000"/>
                </a:solidFill>
                <a:ea typeface="Source Han Sans CN" charset="0"/>
              </a:rPr>
              <a:t> 解析器 </a:t>
            </a:r>
            <a:r>
              <a:rPr lang="en-US" altLang="zh-CN" sz="2200" b="1">
                <a:solidFill>
                  <a:srgbClr val="C00000"/>
                </a:solidFill>
                <a:ea typeface="Source Han Sans CN" charset="0"/>
              </a:rPr>
              <a:t>2.7.2</a:t>
            </a:r>
            <a:endParaRPr lang="en-US" altLang="zh-CN" sz="2200" b="1">
              <a:solidFill>
                <a:srgbClr val="C00000"/>
              </a:solidFill>
              <a:ea typeface="Source Han Sans CN" charset="0"/>
            </a:endParaRPr>
          </a:p>
          <a:p>
            <a:pPr lvl="2"/>
            <a:r>
              <a:rPr lang="zh-CN" altLang="en-US" sz="2000">
                <a:ea typeface="Source Han Sans CN" charset="0"/>
              </a:rPr>
              <a:t>修复一处内存放大型拒绝服务</a:t>
            </a:r>
            <a:r>
              <a:rPr lang="en-US" altLang="zh-CN" sz="2000">
                <a:ea typeface="Source Han Sans CN" charset="0"/>
              </a:rPr>
              <a:t> (DoS) </a:t>
            </a:r>
            <a:r>
              <a:rPr lang="zh-CN" altLang="en-US" sz="2000">
                <a:ea typeface="Source Han Sans CN" charset="0"/>
              </a:rPr>
              <a:t>漏洞，漏洞编号</a:t>
            </a:r>
            <a:r>
              <a:rPr lang="en-US" altLang="zh-CN" sz="2000">
                <a:ea typeface="Source Han Sans CN" charset="0"/>
              </a:rPr>
              <a:t> CVE-2025-59375</a:t>
            </a:r>
            <a:r>
              <a:rPr lang="zh-CN" altLang="en-US" sz="2000">
                <a:ea typeface="Source Han Sans CN" charset="0"/>
              </a:rPr>
              <a:t>（严重性：高）</a:t>
            </a:r>
            <a:endParaRPr lang="en-US" altLang="zh-CN" sz="2000">
              <a:ea typeface="Source Han Sans CN" charset="0"/>
            </a:endParaRPr>
          </a:p>
          <a:p>
            <a:pPr lvl="0"/>
            <a:r>
              <a:rPr lang="zh-CN" altLang="en-US" sz="2200" b="1">
                <a:ea typeface="Source Han Sans CN" charset="0"/>
              </a:rPr>
              <a:t>建议关注公众号</a:t>
            </a:r>
            <a:r>
              <a:rPr lang="en-US" altLang="zh-CN" sz="2200" b="1">
                <a:ea typeface="Source Han Sans CN" charset="0"/>
              </a:rPr>
              <a:t>“</a:t>
            </a:r>
            <a:r>
              <a:rPr lang="zh-CN" altLang="en-US" sz="2200" b="1">
                <a:ea typeface="Source Han Sans CN" charset="0"/>
              </a:rPr>
              <a:t>安同开源</a:t>
            </a:r>
            <a:r>
              <a:rPr lang="en-US" altLang="zh-CN" sz="2200" b="1">
                <a:ea typeface="Source Han Sans CN" charset="0"/>
              </a:rPr>
              <a:t>”</a:t>
            </a:r>
            <a:r>
              <a:rPr lang="zh-CN" altLang="en-US" sz="2200" b="1">
                <a:ea typeface="Source Han Sans CN" charset="0"/>
              </a:rPr>
              <a:t>或社区主页</a:t>
            </a:r>
            <a:r>
              <a:rPr lang="en-US" altLang="zh-CN" sz="2200" b="1">
                <a:ea typeface="Source Han Sans CN" charset="0"/>
              </a:rPr>
              <a:t> (aosc.io) </a:t>
            </a:r>
            <a:r>
              <a:rPr lang="zh-CN" altLang="en-US" sz="2200" b="1">
                <a:ea typeface="Source Han Sans CN" charset="0"/>
              </a:rPr>
              <a:t>新闻</a:t>
            </a:r>
            <a:endParaRPr lang="zh-CN" altLang="en-US" sz="2200" b="1">
              <a:ea typeface="Source Han Sans CN" charset="0"/>
            </a:endParaRPr>
          </a:p>
          <a:p>
            <a:pPr lvl="0"/>
            <a:endParaRPr lang="zh-CN" altLang="en-US">
              <a:ea typeface="Source Han Sans CN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白铭骢</a:t>
            </a:r>
            <a:endParaRPr lang="zh-CN" altLang="en-US"/>
          </a:p>
        </p:txBody>
      </p:sp>
      <p:pic>
        <p:nvPicPr>
          <p:cNvPr id="7" name="图片 6" descr="upload_post_object_v2_3539254031"/>
          <p:cNvPicPr>
            <a:picLocks noChangeAspect="1"/>
          </p:cNvPicPr>
          <p:nvPr/>
        </p:nvPicPr>
        <p:blipFill>
          <a:blip r:embed="rId1"/>
          <a:srcRect l="10000" t="29569" r="10000" b="25497"/>
          <a:stretch>
            <a:fillRect/>
          </a:stretch>
        </p:blipFill>
        <p:spPr>
          <a:xfrm>
            <a:off x="9669557" y="942314"/>
            <a:ext cx="2522443" cy="2522443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>
          <a:xfrm>
            <a:off x="2420631" y="2236332"/>
            <a:ext cx="9923769" cy="1229761"/>
          </a:xfrm>
        </p:spPr>
        <p:txBody>
          <a:bodyPr/>
          <a:p>
            <a:r>
              <a:rPr lang="zh-CN" altLang="en-US" sz="7200">
                <a:solidFill>
                  <a:schemeClr val="tx1"/>
                </a:solidFill>
                <a:ea typeface="Source Han Sans CN" charset="0"/>
              </a:rPr>
              <a:t>问答环节</a:t>
            </a:r>
            <a:endParaRPr lang="zh-CN" altLang="en-US"/>
          </a:p>
        </p:txBody>
      </p:sp>
      <p:sp>
        <p:nvSpPr>
          <p:cNvPr id="2" name="副标题 1"/>
          <p:cNvSpPr/>
          <p:nvPr>
            <p:ph type="subTitle" idx="1"/>
          </p:nvPr>
        </p:nvSpPr>
        <p:spPr>
          <a:xfrm>
            <a:off x="2420684" y="3294697"/>
            <a:ext cx="4418126" cy="497923"/>
          </a:xfrm>
        </p:spPr>
        <p:txBody>
          <a:bodyPr/>
          <a:p>
            <a:r>
              <a:rPr lang="zh-CN" altLang="en-US" sz="2800"/>
              <a:t>社区问答及意见反馈</a:t>
            </a:r>
            <a:endParaRPr lang="zh-CN" altLang="en-US" sz="2800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53" name=""/>
        <p:cNvGrpSpPr/>
        <p:nvPr/>
      </p:nvGrpSpPr>
      <p:grpSpPr/>
      <p:pic>
        <p:nvPicPr>
          <p:cNvPr id="2097155" name="图片 3" descr="upload_post_object_v2_3573890905"/>
          <p:cNvPicPr>
            <a:picLocks noChangeAspect="1"/>
          </p:cNvPicPr>
          <p:nvPr/>
        </p:nvPicPr>
        <p:blipFill>
          <a:blip r:embed="rId2"/>
          <a:srcRect l="9880" t="30263" r="9431" b="26132"/>
          <a:stretch>
            <a:fillRect/>
          </a:stretch>
        </p:blipFill>
        <p:spPr>
          <a:xfrm>
            <a:off x="8997890" y="2529078"/>
            <a:ext cx="1847344" cy="1800000"/>
          </a:xfrm>
          <a:prstGeom prst="rect">
            <a:avLst/>
          </a:prstGeom>
        </p:spPr>
      </p:pic>
      <p:pic>
        <p:nvPicPr>
          <p:cNvPr id="2097156" name="图片 6" descr="upload_post_object_v2_4238616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1600" y="2529000"/>
            <a:ext cx="1932320" cy="1800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>
          <a:xfrm>
            <a:off x="2420631" y="2236332"/>
            <a:ext cx="9923769" cy="1229761"/>
          </a:xfrm>
        </p:spPr>
        <p:txBody>
          <a:bodyPr/>
          <a:p>
            <a:r>
              <a:rPr lang="zh-CN" altLang="en-US" sz="7200">
                <a:solidFill>
                  <a:schemeClr val="tx1"/>
                </a:solidFill>
                <a:ea typeface="Source Han Sans CN" charset="0"/>
              </a:rPr>
              <a:t>会前注意事项</a:t>
            </a:r>
            <a:endParaRPr lang="zh-CN" altLang="en-US"/>
          </a:p>
        </p:txBody>
      </p:sp>
      <p:sp>
        <p:nvSpPr>
          <p:cNvPr id="2" name="副标题 1"/>
          <p:cNvSpPr/>
          <p:nvPr>
            <p:ph type="subTitle" idx="1"/>
          </p:nvPr>
        </p:nvSpPr>
        <p:spPr>
          <a:xfrm>
            <a:off x="2420684" y="3294697"/>
            <a:ext cx="4418126" cy="497923"/>
          </a:xfrm>
        </p:spPr>
        <p:txBody>
          <a:bodyPr/>
          <a:p>
            <a:endParaRPr lang="zh-CN" altLang="en-US" sz="3600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514049" y="727831"/>
            <a:ext cx="9452278" cy="758458"/>
          </a:xfrm>
        </p:spPr>
        <p:txBody>
          <a:bodyPr/>
          <a:p>
            <a:r>
              <a:rPr lang="zh-CN" altLang="en-US"/>
              <a:t>会前注意事项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545512"/>
            <a:ext cx="11395627" cy="4657501"/>
          </a:xfrm>
        </p:spPr>
        <p:txBody>
          <a:bodyPr/>
          <a:p>
            <a:pPr>
              <a:lnSpc>
                <a:spcPct val="110000"/>
              </a:lnSpc>
            </a:pPr>
            <a:r>
              <a:rPr 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本次会议仅涉及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软件</a:t>
            </a:r>
            <a:r>
              <a:rPr 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技术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课题</a:t>
            </a:r>
            <a:endParaRPr lang="zh-CN" altLang="en-US">
              <a:solidFill>
                <a:schemeClr val="tx1"/>
              </a:solidFill>
              <a:latin typeface="Source Han Sans CN" charset="0"/>
              <a:ea typeface="Source Han Sans CN" charset="0"/>
            </a:endParaRPr>
          </a:p>
          <a:p>
            <a:pPr lvl="1">
              <a:lnSpc>
                <a:spcPct val="110000"/>
              </a:lnSpc>
            </a:pPr>
            <a:r>
              <a:rPr 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关于龙芯相关的硬件产品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，除官方层面已解禁的消息及本文档内</a:t>
            </a:r>
            <a:b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</a:b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可公开的消息外，</a:t>
            </a:r>
            <a:r>
              <a:rPr lang="zh-CN" altLang="en-US" b="1" u="sng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其他均不作任何回应</a:t>
            </a:r>
            <a:endParaRPr lang="zh-CN" altLang="en-US" b="1" u="sng">
              <a:solidFill>
                <a:schemeClr val="tx1"/>
              </a:solidFill>
              <a:latin typeface="Source Han Sans CN" charset="0"/>
              <a:ea typeface="Source Han Sans CN" charset="0"/>
            </a:endParaRPr>
          </a:p>
          <a:p>
            <a:pPr>
              <a:lnSpc>
                <a:spcPct val="110000"/>
              </a:lnSpc>
            </a:pPr>
            <a:r>
              <a:rPr lang="zh-CN" altLang="en-US"/>
              <a:t>本次会议</a:t>
            </a:r>
            <a:r>
              <a:rPr lang="zh-CN" altLang="en-US" b="1" u="sng"/>
              <a:t>与股市无关</a:t>
            </a:r>
            <a:r>
              <a:rPr lang="zh-CN" altLang="en-US"/>
              <a:t>，不构成任何投资建议</a:t>
            </a:r>
            <a:endParaRPr 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>
          <a:xfrm>
            <a:off x="2420631" y="2236332"/>
            <a:ext cx="9923769" cy="1229761"/>
          </a:xfrm>
        </p:spPr>
        <p:txBody>
          <a:bodyPr/>
          <a:p>
            <a:r>
              <a:rPr lang="zh-CN" altLang="en-US" sz="7200">
                <a:solidFill>
                  <a:schemeClr val="tx1"/>
                </a:solidFill>
              </a:rPr>
              <a:t>快速报告</a:t>
            </a:r>
            <a:endParaRPr lang="zh-CN" altLang="en-US"/>
          </a:p>
        </p:txBody>
      </p:sp>
      <p:sp>
        <p:nvSpPr>
          <p:cNvPr id="2" name="副标题 1"/>
          <p:cNvSpPr/>
          <p:nvPr>
            <p:ph type="subTitle" idx="1"/>
          </p:nvPr>
        </p:nvSpPr>
        <p:spPr>
          <a:xfrm>
            <a:off x="2420684" y="3294697"/>
            <a:ext cx="4418126" cy="497923"/>
          </a:xfrm>
        </p:spPr>
        <p:txBody>
          <a:bodyPr/>
          <a:p>
            <a:r>
              <a:rPr lang="zh-CN" altLang="en-US" sz="2800"/>
              <a:t>龙架构上游动向</a:t>
            </a:r>
            <a:endParaRPr lang="zh-CN" altLang="en-US" sz="2800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G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NU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工具链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0777756" cy="4657501"/>
          </a:xfrm>
        </p:spPr>
        <p:txBody>
          <a:bodyPr/>
          <a:p>
            <a:r>
              <a:rPr lang="en-US" altLang="zh-CN"/>
              <a:t>Lulu </a:t>
            </a:r>
            <a:r>
              <a:rPr lang="en-US" altLang="zh-CN">
                <a:cs typeface="Arial" panose="020B0604020202020204" pitchFamily="34" charset="0"/>
              </a:rPr>
              <a:t>Cheng</a:t>
            </a:r>
            <a:r>
              <a:rPr lang="en-US" altLang="zh-CN"/>
              <a:t> </a:t>
            </a:r>
            <a:r>
              <a:rPr lang="zh-CN" altLang="en-US"/>
              <a:t>为 </a:t>
            </a:r>
            <a:r>
              <a:rPr lang="en-US" altLang="zh-CN"/>
              <a:t>GCC </a:t>
            </a:r>
            <a:r>
              <a:rPr lang="zh-CN" altLang="en-US">
                <a:hlinkClick r:id="rId1"/>
              </a:rPr>
              <a:t>放松了</a:t>
            </a:r>
            <a:r>
              <a:rPr lang="zh-CN" altLang="en-US"/>
              <a:t>函数内联时对调用者和被调用者架构特性使用的检查：如果被调用者是 </a:t>
            </a:r>
            <a:r>
              <a:rPr lang="en-US" altLang="zh-CN"/>
              <a:t>always_inline</a:t>
            </a:r>
            <a:r>
              <a:rPr lang="zh-CN" altLang="en-US"/>
              <a:t>，且其使用的架构特性是调用者使用的架构特性的子集，则允许内联</a:t>
            </a:r>
            <a:endParaRPr lang="zh-CN" altLang="en-US"/>
          </a:p>
          <a:p>
            <a:r>
              <a:rPr lang="en-US" altLang="zh-CN"/>
              <a:t>xry111 </a:t>
            </a:r>
            <a:r>
              <a:rPr lang="zh-CN" altLang="en-US">
                <a:hlinkClick r:id="rId2"/>
              </a:rPr>
              <a:t>提出</a:t>
            </a:r>
            <a:r>
              <a:rPr lang="zh-CN" altLang="en-US"/>
              <a:t>将 </a:t>
            </a:r>
            <a:r>
              <a:rPr lang="en-US" altLang="zh-CN"/>
              <a:t>GCC </a:t>
            </a:r>
            <a:r>
              <a:rPr lang="zh-CN" altLang="en-US"/>
              <a:t>为拦截一些未定义行为插入的 </a:t>
            </a:r>
            <a:r>
              <a:rPr lang="en-US" altLang="zh-CN"/>
              <a:t>trap </a:t>
            </a:r>
            <a:r>
              <a:rPr lang="zh-CN" altLang="en-US"/>
              <a:t>指令由 </a:t>
            </a:r>
            <a:r>
              <a:rPr lang="en-US" altLang="zh-CN"/>
              <a:t>break 0 </a:t>
            </a:r>
            <a:r>
              <a:rPr lang="zh-CN" altLang="en-US"/>
              <a:t>替换成 </a:t>
            </a:r>
            <a:r>
              <a:rPr lang="en-US" altLang="zh-CN"/>
              <a:t>amswap.w r0, r1, r0</a:t>
            </a:r>
            <a:endParaRPr lang="en-US" altLang="zh-CN"/>
          </a:p>
          <a:p>
            <a:pPr lvl="1"/>
            <a:r>
              <a:rPr lang="en-US" altLang="zh-CN"/>
              <a:t>break 0 </a:t>
            </a:r>
            <a:r>
              <a:rPr lang="zh-CN" altLang="en-US"/>
              <a:t>在内核等一些场合有专门用途</a:t>
            </a:r>
            <a:endParaRPr lang="en-US" altLang="zh-CN"/>
          </a:p>
          <a:p>
            <a:r>
              <a:rPr lang="en-US" altLang="zh-CN"/>
              <a:t>H.J. Lu </a:t>
            </a:r>
            <a:r>
              <a:rPr lang="zh-CN" altLang="en-US"/>
              <a:t>对 </a:t>
            </a:r>
            <a:r>
              <a:rPr lang="en-US" altLang="zh-CN"/>
              <a:t>GCC </a:t>
            </a:r>
            <a:r>
              <a:rPr lang="en-US" altLang="zh-CN">
                <a:hlinkClick r:id="rId3"/>
              </a:rPr>
              <a:t>PR107419</a:t>
            </a:r>
            <a:r>
              <a:rPr lang="en-US" altLang="zh-CN"/>
              <a:t> </a:t>
            </a:r>
            <a:r>
              <a:rPr lang="zh-CN" altLang="en-US"/>
              <a:t>的修复在编译 </a:t>
            </a:r>
            <a:r>
              <a:rPr lang="en-US" altLang="zh-CN"/>
              <a:t>Glibc </a:t>
            </a:r>
            <a:r>
              <a:rPr lang="zh-CN" altLang="en-US"/>
              <a:t>代码时产生了对 </a:t>
            </a:r>
            <a:r>
              <a:rPr lang="en-US" altLang="zh-CN"/>
              <a:t>undefined weak local exec TLS </a:t>
            </a:r>
            <a:r>
              <a:rPr lang="zh-CN" altLang="en-US"/>
              <a:t>符号的引用，触发了 </a:t>
            </a:r>
            <a:r>
              <a:rPr lang="en-US" altLang="zh-CN"/>
              <a:t>Binutils </a:t>
            </a:r>
            <a:r>
              <a:rPr lang="zh-CN" altLang="en-US"/>
              <a:t>中龙架构链接器中某断言，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L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ulu Cai</a:t>
            </a:r>
            <a:r>
              <a:rPr lang="en-US" altLang="zh-CN"/>
              <a:t> </a:t>
            </a:r>
            <a:r>
              <a:rPr lang="zh-CN" altLang="en-US"/>
              <a:t>去掉了该断言</a:t>
            </a:r>
            <a:endParaRPr lang="zh-CN" altLang="en-US"/>
          </a:p>
          <a:p>
            <a:pPr lvl="1"/>
            <a:r>
              <a:rPr lang="zh-CN" altLang="en-US"/>
              <a:t>但是运行时的行为</a:t>
            </a:r>
            <a:r>
              <a:rPr lang="zh-CN" altLang="en-US" i="1"/>
              <a:t>仍然</a:t>
            </a:r>
            <a:r>
              <a:rPr lang="zh-CN" altLang="en-US"/>
              <a:t>不正确（甚至在 </a:t>
            </a:r>
            <a:r>
              <a:rPr lang="en-US" altLang="zh-CN"/>
              <a:t>x86_64 </a:t>
            </a:r>
            <a:r>
              <a:rPr lang="zh-CN" altLang="en-US"/>
              <a:t>也不正确）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xry111</a:t>
            </a:r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Linux Kernel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Huacai Chen </a:t>
            </a:r>
            <a:r>
              <a:rPr lang="zh-CN" altLang="en-US">
                <a:hlinkClick r:id="rId1"/>
              </a:rPr>
              <a:t>修复了</a:t>
            </a:r>
            <a:r>
              <a:rPr lang="zh-CN" altLang="en-US"/>
              <a:t>在启用 </a:t>
            </a:r>
            <a:r>
              <a:rPr lang="en-US" altLang="zh-CN"/>
              <a:t>ACPI_DEBUG </a:t>
            </a:r>
            <a:r>
              <a:rPr lang="zh-CN" altLang="en-US"/>
              <a:t>时 </a:t>
            </a:r>
            <a:r>
              <a:rPr lang="en-US" altLang="zh-CN"/>
              <a:t>relocatable </a:t>
            </a:r>
            <a:r>
              <a:rPr lang="zh-CN" altLang="en-US"/>
              <a:t>内核在 </a:t>
            </a:r>
            <a:r>
              <a:rPr lang="en-US" altLang="zh-CN"/>
              <a:t>2K0300 </a:t>
            </a:r>
            <a:r>
              <a:rPr lang="zh-CN" altLang="en-US"/>
              <a:t>等不支持非对齐访问的 </a:t>
            </a:r>
            <a:r>
              <a:rPr lang="en-US" altLang="zh-CN"/>
              <a:t>CPU </a:t>
            </a:r>
            <a:r>
              <a:rPr lang="zh-CN" altLang="en-US"/>
              <a:t>上无法启动的问题</a:t>
            </a:r>
            <a:endParaRPr lang="zh-CN" altLang="en-US"/>
          </a:p>
          <a:p>
            <a:r>
              <a:rPr lang="zh-CN" altLang="en-US"/>
              <a:t>但是该修复触发了一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 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GCC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架构无关</a:t>
            </a:r>
            <a:r>
              <a:rPr lang="zh-CN" altLang="en-US"/>
              <a:t> </a:t>
            </a:r>
            <a:r>
              <a:rPr lang="en-US" altLang="zh-CN">
                <a:hlinkClick r:id="rId2"/>
              </a:rPr>
              <a:t>bug</a:t>
            </a:r>
            <a:r>
              <a:rPr lang="zh-CN" altLang="en-US"/>
              <a:t>，导致 </a:t>
            </a:r>
            <a:r>
              <a:rPr lang="en-US" altLang="zh-CN"/>
              <a:t>GCC </a:t>
            </a:r>
            <a:r>
              <a:rPr lang="zh-CN" altLang="en-US"/>
              <a:t>不正确地输出警告，进而导致启用 </a:t>
            </a:r>
            <a:r>
              <a:rPr lang="en-US" altLang="zh-CN"/>
              <a:t>WERROR </a:t>
            </a:r>
            <a:r>
              <a:rPr lang="zh-CN" altLang="en-US"/>
              <a:t>时内核包含的 </a:t>
            </a:r>
            <a:r>
              <a:rPr lang="en-US" altLang="zh-CN"/>
              <a:t>ACPICA </a:t>
            </a:r>
            <a:r>
              <a:rPr lang="zh-CN" altLang="en-US"/>
              <a:t>代码无法编译</a:t>
            </a:r>
            <a:endParaRPr lang="zh-CN" altLang="en-US"/>
          </a:p>
          <a:p>
            <a:r>
              <a:rPr lang="en-US" altLang="zh-CN"/>
              <a:t>xry111 </a:t>
            </a:r>
            <a:r>
              <a:rPr lang="zh-CN" altLang="en-US"/>
              <a:t>提出在 </a:t>
            </a:r>
            <a:r>
              <a:rPr lang="en-US" altLang="zh-CN"/>
              <a:t>ACPICA </a:t>
            </a:r>
            <a:r>
              <a:rPr lang="zh-CN" altLang="en-US"/>
              <a:t>中临时</a:t>
            </a:r>
            <a:r>
              <a:rPr lang="zh-CN" altLang="en-US">
                <a:hlinkClick r:id="rId3"/>
              </a:rPr>
              <a:t>禁用</a:t>
            </a:r>
            <a:r>
              <a:rPr lang="zh-CN" altLang="en-US"/>
              <a:t>该警告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xry111</a:t>
            </a:r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Linux Kernel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0938830" cy="4657501"/>
          </a:xfrm>
        </p:spPr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L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inux 6.16.9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的两笔提交破坏了 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Intel xe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驱动的功能性，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DG1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、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Arc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及 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Battlemage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系列显卡均受影响</a:t>
            </a:r>
            <a:endParaRPr lang="zh-CN" altLang="en-US">
              <a:solidFill>
                <a:schemeClr val="tx1"/>
              </a:solidFill>
              <a:ea typeface="Source Han Sans CN" charset="0"/>
            </a:endParaRPr>
          </a:p>
          <a:p>
            <a:r>
              <a:rPr lang="zh-CN" altLang="en-US"/>
              <a:t>目前上游已收到报告，发行版内核请暂时 </a:t>
            </a:r>
            <a:r>
              <a:rPr lang="en-US" altLang="zh-CN"/>
              <a:t>revert </a:t>
            </a:r>
            <a:r>
              <a:rPr lang="zh-CN" altLang="en-US"/>
              <a:t>两笔提交</a:t>
            </a:r>
            <a:br>
              <a:rPr lang="zh-CN" altLang="en-US"/>
            </a:br>
            <a:br>
              <a:rPr lang="zh-CN" altLang="en-US"/>
            </a:br>
            <a:r>
              <a:rPr lang="zh-CN" altLang="en-US"/>
              <a:t>  </a:t>
            </a:r>
            <a:r>
              <a:rPr lang="en-US" altLang="zh-CN" sz="2200">
                <a:latin typeface="Fira Code" charset="0"/>
                <a:ea typeface="Fira Code" charset="0"/>
                <a:cs typeface="Fira Code" charset="0"/>
              </a:rPr>
              <a:t>dd1a415dcfd59 drm/xe/guc: Set RCS/CCS yield policy</a:t>
            </a:r>
            <a:br>
              <a:rPr lang="en-US" altLang="zh-CN" sz="2200">
                <a:latin typeface="Fira Code" charset="0"/>
                <a:ea typeface="Fira Code" charset="0"/>
                <a:cs typeface="Fira Code" charset="0"/>
              </a:rPr>
            </a:br>
            <a:r>
              <a:rPr lang="en-US" altLang="zh-CN" sz="2200">
                <a:latin typeface="Fira Code" charset="0"/>
                <a:ea typeface="Fira Code" charset="0"/>
                <a:cs typeface="Fira Code" charset="0"/>
              </a:rPr>
              <a:t> 97207a4fed534 drm/xe/guc: Enable extended CAT error reporting</a:t>
            </a:r>
            <a:br>
              <a:rPr lang="zh-CN" altLang="en-US"/>
            </a:br>
            <a:endParaRPr lang="zh-CN" altLang="en-US"/>
          </a:p>
          <a:p>
            <a:r>
              <a:rPr lang="zh-CN" altLang="en-US" b="1">
                <a:solidFill>
                  <a:srgbClr val="E60013"/>
                </a:solidFill>
              </a:rPr>
              <a:t>该问题是内核补丁合入流程腐败导致的，强烈谴责大厂私下沟通补丁合并的行为</a:t>
            </a:r>
            <a:endParaRPr lang="zh-CN" altLang="en-US" b="1">
              <a:solidFill>
                <a:srgbClr val="E60013"/>
              </a:solidFill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白铭骢</a:t>
            </a:r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Linux Kernel</a:t>
            </a:r>
            <a:r>
              <a:rPr lang="zh-CN" altLang="en-US"/>
              <a:t>（</a:t>
            </a:r>
            <a:r>
              <a:rPr lang="en-US" altLang="zh-CN">
                <a:hlinkClick r:id="rId1"/>
              </a:rPr>
              <a:t>loongarch</a:t>
            </a:r>
            <a:r>
              <a:rPr lang="en-US" altLang="zh-CN"/>
              <a:t> </a:t>
            </a:r>
            <a:r>
              <a:rPr lang="zh-CN" altLang="en-US"/>
              <a:t>列表）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365818" cy="4657501"/>
          </a:xfrm>
        </p:spPr>
        <p:txBody>
          <a:bodyPr/>
          <a:p>
            <a:r>
              <a:rPr lang="en-US" altLang="zh-CN" sz="2400">
                <a:solidFill>
                  <a:schemeClr val="tx1"/>
                </a:solidFill>
              </a:rPr>
              <a:t>Hengqi Chen</a:t>
            </a:r>
            <a:endParaRPr lang="en-US" altLang="zh-CN" sz="2400">
              <a:solidFill>
                <a:schemeClr val="tx1"/>
              </a:solidFill>
            </a:endParaRPr>
          </a:p>
          <a:p>
            <a:pPr lvl="1"/>
            <a:r>
              <a:rPr lang="zh-CN" altLang="en-US" sz="2000">
                <a:solidFill>
                  <a:schemeClr val="tx1"/>
                </a:solidFill>
              </a:rPr>
              <a:t>修复</a:t>
            </a:r>
            <a:r>
              <a:rPr lang="en-US" altLang="zh-CN" sz="2000">
                <a:solidFill>
                  <a:schemeClr val="tx1"/>
                </a:solidFill>
              </a:rPr>
              <a:t> BPF Trampoline </a:t>
            </a:r>
            <a:r>
              <a:rPr lang="zh-CN" altLang="en-US" sz="2000">
                <a:solidFill>
                  <a:schemeClr val="tx1"/>
                </a:solidFill>
              </a:rPr>
              <a:t>相关问题（</a:t>
            </a:r>
            <a:r>
              <a:rPr lang="zh-CN" altLang="en-US" sz="2000">
                <a:solidFill>
                  <a:schemeClr val="tx1"/>
                </a:solidFill>
                <a:hlinkClick r:id="rId2"/>
              </a:rPr>
              <a:t>第</a:t>
            </a:r>
            <a:r>
              <a:rPr lang="en-US" altLang="zh-CN" sz="2000">
                <a:solidFill>
                  <a:schemeClr val="tx1"/>
                </a:solidFill>
                <a:hlinkClick r:id="rId2"/>
              </a:rPr>
              <a:t> 6 </a:t>
            </a:r>
            <a:r>
              <a:rPr lang="zh-CN" altLang="en-US" sz="2000">
                <a:solidFill>
                  <a:schemeClr val="tx1"/>
                </a:solidFill>
                <a:hlinkClick r:id="rId2"/>
              </a:rPr>
              <a:t>版</a:t>
            </a:r>
            <a:r>
              <a:rPr lang="zh-CN" altLang="en-US" sz="2000">
                <a:solidFill>
                  <a:schemeClr val="tx1"/>
                </a:solidFill>
              </a:rPr>
              <a:t>）</a:t>
            </a:r>
            <a:endParaRPr lang="zh-CN" altLang="en-US" sz="2000">
              <a:solidFill>
                <a:schemeClr val="tx1"/>
              </a:solidFill>
            </a:endParaRPr>
          </a:p>
          <a:p>
            <a:r>
              <a:rPr lang="en-US" altLang="zh-CN" sz="2400">
                <a:solidFill>
                  <a:schemeClr val="tx1"/>
                </a:solidFill>
              </a:rPr>
              <a:t>Huacai Chen</a:t>
            </a:r>
            <a:endParaRPr lang="en-US" altLang="zh-CN" sz="2400">
              <a:solidFill>
                <a:schemeClr val="tx1"/>
              </a:solidFill>
            </a:endParaRPr>
          </a:p>
          <a:p>
            <a:pPr lvl="1"/>
            <a:r>
              <a:rPr lang="zh-CN" altLang="en-US" sz="2000">
                <a:solidFill>
                  <a:schemeClr val="tx1"/>
                </a:solidFill>
              </a:rPr>
              <a:t>修复使用 </a:t>
            </a:r>
            <a:r>
              <a:rPr lang="en-US" altLang="zh-CN" sz="2000">
                <a:solidFill>
                  <a:schemeClr val="tx1"/>
                </a:solidFill>
              </a:rPr>
              <a:t>LLVM 18 </a:t>
            </a:r>
            <a:r>
              <a:rPr lang="zh-CN" altLang="en-US" sz="2000">
                <a:solidFill>
                  <a:schemeClr val="tx1"/>
                </a:solidFill>
              </a:rPr>
              <a:t>并开启 </a:t>
            </a:r>
            <a:r>
              <a:rPr lang="en-US" altLang="zh-CN" sz="2000">
                <a:solidFill>
                  <a:schemeClr val="tx1"/>
                </a:solidFill>
              </a:rPr>
              <a:t>LTO </a:t>
            </a:r>
            <a:r>
              <a:rPr lang="zh-CN" altLang="en-US" sz="2000">
                <a:solidFill>
                  <a:schemeClr val="tx1"/>
                </a:solidFill>
              </a:rPr>
              <a:t>时的构建错误（</a:t>
            </a:r>
            <a:r>
              <a:rPr lang="zh-CN" altLang="en-US" sz="2000">
                <a:solidFill>
                  <a:schemeClr val="tx1"/>
                </a:solidFill>
                <a:hlinkClick r:id="rId3"/>
              </a:rPr>
              <a:t>第 </a:t>
            </a:r>
            <a:r>
              <a:rPr lang="en-US" altLang="zh-CN" sz="2000">
                <a:solidFill>
                  <a:schemeClr val="tx1"/>
                </a:solidFill>
                <a:hlinkClick r:id="rId3"/>
              </a:rPr>
              <a:t>1 </a:t>
            </a:r>
            <a:r>
              <a:rPr lang="zh-CN" altLang="en-US" sz="2000">
                <a:solidFill>
                  <a:schemeClr val="tx1"/>
                </a:solidFill>
                <a:hlinkClick r:id="rId3"/>
              </a:rPr>
              <a:t>版</a:t>
            </a:r>
            <a:r>
              <a:rPr lang="zh-CN" altLang="en-US" sz="2000">
                <a:solidFill>
                  <a:schemeClr val="tx1"/>
                </a:solidFill>
              </a:rPr>
              <a:t>）</a:t>
            </a:r>
            <a:endParaRPr lang="en-US" altLang="zh-CN" sz="2000">
              <a:solidFill>
                <a:schemeClr val="tx1"/>
              </a:solidFill>
            </a:endParaRPr>
          </a:p>
          <a:p>
            <a:r>
              <a:rPr lang="en-US" altLang="zh-CN" sz="2400">
                <a:solidFill>
                  <a:schemeClr val="tx1"/>
                </a:solidFill>
              </a:rPr>
              <a:t>Wentao Guan</a:t>
            </a:r>
            <a:endParaRPr lang="en-US" altLang="zh-CN" sz="2400">
              <a:solidFill>
                <a:schemeClr val="tx1"/>
              </a:solidFill>
            </a:endParaRPr>
          </a:p>
          <a:p>
            <a:pPr lvl="1"/>
            <a:r>
              <a:rPr lang="zh-CN" altLang="en-US" sz="2000">
                <a:solidFill>
                  <a:schemeClr val="tx1"/>
                </a:solidFill>
              </a:rPr>
              <a:t>启用文件系统 </a:t>
            </a:r>
            <a:r>
              <a:rPr lang="en-US" altLang="zh-CN" sz="2000">
                <a:solidFill>
                  <a:schemeClr val="tx1"/>
                </a:solidFill>
              </a:rPr>
              <a:t>ISO8859</a:t>
            </a:r>
            <a:r>
              <a:rPr lang="zh-CN" altLang="en-US" sz="2000">
                <a:solidFill>
                  <a:schemeClr val="tx1"/>
                </a:solidFill>
              </a:rPr>
              <a:t>-</a:t>
            </a:r>
            <a:r>
              <a:rPr lang="en-US" altLang="zh-CN" sz="2000">
                <a:solidFill>
                  <a:schemeClr val="tx1"/>
                </a:solidFill>
              </a:rPr>
              <a:t>1 </a:t>
            </a:r>
            <a:r>
              <a:rPr lang="zh-CN" altLang="en-US" sz="2000">
                <a:solidFill>
                  <a:schemeClr val="tx1"/>
                </a:solidFill>
              </a:rPr>
              <a:t>支持，修复 </a:t>
            </a:r>
            <a:r>
              <a:rPr lang="en-US" altLang="zh-CN" sz="2000">
                <a:solidFill>
                  <a:schemeClr val="tx1"/>
                </a:solidFill>
              </a:rPr>
              <a:t>ESP </a:t>
            </a:r>
            <a:r>
              <a:rPr lang="zh-CN" altLang="en-US" sz="2000">
                <a:solidFill>
                  <a:schemeClr val="tx1"/>
                </a:solidFill>
              </a:rPr>
              <a:t>无法挂载的问题（</a:t>
            </a:r>
            <a:r>
              <a:rPr lang="zh-CN" altLang="en-US" sz="2000">
                <a:solidFill>
                  <a:schemeClr val="tx1"/>
                </a:solidFill>
                <a:hlinkClick r:id="rId4"/>
              </a:rPr>
              <a:t>第 </a:t>
            </a:r>
            <a:r>
              <a:rPr lang="en-US" altLang="zh-CN" sz="2000">
                <a:solidFill>
                  <a:schemeClr val="tx1"/>
                </a:solidFill>
                <a:hlinkClick r:id="rId4"/>
              </a:rPr>
              <a:t>1 </a:t>
            </a:r>
            <a:r>
              <a:rPr lang="zh-CN" altLang="en-US" sz="2000">
                <a:solidFill>
                  <a:schemeClr val="tx1"/>
                </a:solidFill>
                <a:hlinkClick r:id="rId4"/>
              </a:rPr>
              <a:t>版</a:t>
            </a:r>
            <a:r>
              <a:rPr lang="zh-CN" altLang="en-US" sz="2000">
                <a:solidFill>
                  <a:schemeClr val="tx1"/>
                </a:solidFill>
              </a:rPr>
              <a:t>）</a:t>
            </a:r>
            <a:endParaRPr lang="zh-CN" altLang="en-US" sz="2000">
              <a:solidFill>
                <a:schemeClr val="tx1"/>
              </a:solidFill>
            </a:endParaRPr>
          </a:p>
          <a:p>
            <a:pPr lvl="1"/>
            <a:r>
              <a:rPr lang="zh-CN" altLang="en-US" sz="2000">
                <a:solidFill>
                  <a:schemeClr val="tx1"/>
                </a:solidFill>
              </a:rPr>
              <a:t>优先使用基于 </a:t>
            </a:r>
            <a:r>
              <a:rPr lang="en-US" altLang="zh-CN" sz="2000">
                <a:solidFill>
                  <a:schemeClr val="tx1"/>
                </a:solidFill>
              </a:rPr>
              <a:t>VMA</a:t>
            </a:r>
            <a:r>
              <a:rPr lang="zh-CN" altLang="en-US" sz="2000">
                <a:solidFill>
                  <a:schemeClr val="tx1"/>
                </a:solidFill>
              </a:rPr>
              <a:t> 锁的页缺失 </a:t>
            </a:r>
            <a:r>
              <a:rPr lang="en-US" altLang="zh-CN" sz="2000">
                <a:solidFill>
                  <a:schemeClr val="tx1"/>
                </a:solidFill>
              </a:rPr>
              <a:t>(page fault) </a:t>
            </a:r>
            <a:r>
              <a:rPr lang="zh-CN" altLang="en-US" sz="2000">
                <a:solidFill>
                  <a:schemeClr val="tx1"/>
                </a:solidFill>
              </a:rPr>
              <a:t>处理（</a:t>
            </a:r>
            <a:r>
              <a:rPr lang="zh-CN" altLang="en-US" sz="2000">
                <a:solidFill>
                  <a:schemeClr val="tx1"/>
                </a:solidFill>
                <a:hlinkClick r:id="rId5"/>
              </a:rPr>
              <a:t>第 </a:t>
            </a:r>
            <a:r>
              <a:rPr lang="en-US" altLang="zh-CN" sz="2000">
                <a:solidFill>
                  <a:schemeClr val="tx1"/>
                </a:solidFill>
                <a:hlinkClick r:id="rId5"/>
              </a:rPr>
              <a:t>1 </a:t>
            </a:r>
            <a:r>
              <a:rPr lang="zh-CN" altLang="en-US" sz="2000">
                <a:solidFill>
                  <a:schemeClr val="tx1"/>
                </a:solidFill>
                <a:hlinkClick r:id="rId5"/>
              </a:rPr>
              <a:t>版</a:t>
            </a:r>
            <a:r>
              <a:rPr lang="zh-CN" altLang="en-US" sz="2000">
                <a:solidFill>
                  <a:schemeClr val="tx1"/>
                </a:solidFill>
              </a:rPr>
              <a:t>）</a:t>
            </a:r>
            <a:endParaRPr lang="en-US" altLang="zh-CN" sz="2000">
              <a:solidFill>
                <a:schemeClr val="tx1"/>
              </a:solidFill>
            </a:endParaRPr>
          </a:p>
          <a:p>
            <a:r>
              <a:rPr lang="en-US" altLang="zh-CN" sz="2400">
                <a:solidFill>
                  <a:schemeClr val="tx1"/>
                </a:solidFill>
              </a:rPr>
              <a:t>Jac</a:t>
            </a:r>
            <a:r>
              <a:rPr lang="en-US" altLang="zh-CN" sz="2400">
                <a:solidFill>
                  <a:schemeClr val="tx1"/>
                </a:solidFill>
                <a:cs typeface="Arial" panose="020B0604020202020204" pitchFamily="34" charset="0"/>
              </a:rPr>
              <a:t>kie Liu</a:t>
            </a:r>
            <a:endParaRPr lang="en-US" altLang="zh-CN" sz="240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lvl="1"/>
            <a:r>
              <a:rPr lang="zh-CN" altLang="en-US" sz="2000">
                <a:solidFill>
                  <a:schemeClr val="tx1"/>
                </a:solidFill>
                <a:cs typeface="Arial" panose="020B0604020202020204" pitchFamily="34" charset="0"/>
              </a:rPr>
              <a:t>为</a:t>
            </a:r>
            <a:r>
              <a:rPr lang="en-US" altLang="zh-CN" sz="2000">
                <a:solidFill>
                  <a:schemeClr val="tx1"/>
                </a:solidFill>
                <a:cs typeface="Arial" panose="020B0604020202020204" pitchFamily="34" charset="0"/>
              </a:rPr>
              <a:t> init_vdso() </a:t>
            </a:r>
            <a:r>
              <a:rPr lang="zh-CN" altLang="en-US" sz="2000">
                <a:solidFill>
                  <a:schemeClr val="tx1"/>
                </a:solidFill>
                <a:cs typeface="Arial" panose="020B0604020202020204" pitchFamily="34" charset="0"/>
              </a:rPr>
              <a:t>中的 </a:t>
            </a:r>
            <a:r>
              <a:rPr lang="en-US" altLang="zh-CN" sz="2000">
                <a:solidFill>
                  <a:schemeClr val="tx1"/>
                </a:solidFill>
                <a:cs typeface="Arial" panose="020B0604020202020204" pitchFamily="34" charset="0"/>
              </a:rPr>
              <a:t>kcalloc() </a:t>
            </a:r>
            <a:r>
              <a:rPr lang="zh-CN" altLang="en-US" sz="2000">
                <a:solidFill>
                  <a:schemeClr val="tx1"/>
                </a:solidFill>
                <a:cs typeface="Arial" panose="020B0604020202020204" pitchFamily="34" charset="0"/>
              </a:rPr>
              <a:t>补充遗失的 </a:t>
            </a:r>
            <a:r>
              <a:rPr lang="en-US" altLang="zh-CN" sz="2000">
                <a:solidFill>
                  <a:schemeClr val="tx1"/>
                </a:solidFill>
                <a:cs typeface="Arial" panose="020B0604020202020204" pitchFamily="34" charset="0"/>
              </a:rPr>
              <a:t>NULL </a:t>
            </a:r>
            <a:r>
              <a:rPr lang="zh-CN" altLang="en-US" sz="2000">
                <a:solidFill>
                  <a:schemeClr val="tx1"/>
                </a:solidFill>
                <a:cs typeface="Arial" panose="020B0604020202020204" pitchFamily="34" charset="0"/>
              </a:rPr>
              <a:t>检查（</a:t>
            </a:r>
            <a:r>
              <a:rPr lang="zh-CN" altLang="en-US" sz="2000">
                <a:solidFill>
                  <a:schemeClr val="tx1"/>
                </a:solidFill>
                <a:cs typeface="Arial" panose="020B0604020202020204" pitchFamily="34" charset="0"/>
                <a:hlinkClick r:id="rId6"/>
              </a:rPr>
              <a:t>第 </a:t>
            </a:r>
            <a:r>
              <a:rPr lang="en-US" altLang="zh-CN" sz="2000">
                <a:solidFill>
                  <a:schemeClr val="tx1"/>
                </a:solidFill>
                <a:cs typeface="Arial" panose="020B0604020202020204" pitchFamily="34" charset="0"/>
                <a:hlinkClick r:id="rId6"/>
              </a:rPr>
              <a:t>1 </a:t>
            </a:r>
            <a:r>
              <a:rPr lang="zh-CN" altLang="en-US" sz="2000">
                <a:solidFill>
                  <a:schemeClr val="tx1"/>
                </a:solidFill>
                <a:cs typeface="Arial" panose="020B0604020202020204" pitchFamily="34" charset="0"/>
                <a:hlinkClick r:id="rId6"/>
              </a:rPr>
              <a:t>版</a:t>
            </a:r>
            <a:r>
              <a:rPr lang="zh-CN" altLang="en-US" sz="2000">
                <a:solidFill>
                  <a:schemeClr val="tx1"/>
                </a:solidFill>
                <a:cs typeface="Arial" panose="020B0604020202020204" pitchFamily="34" charset="0"/>
              </a:rPr>
              <a:t>）</a:t>
            </a:r>
            <a:endParaRPr lang="en-US" altLang="zh-CN" sz="2000">
              <a:solidFill>
                <a:schemeClr val="tx1"/>
              </a:solidFill>
            </a:endParaRPr>
          </a:p>
          <a:p>
            <a:r>
              <a:rPr lang="en-US" altLang="zh-CN" sz="2400">
                <a:solidFill>
                  <a:schemeClr val="tx1"/>
                </a:solidFill>
              </a:rPr>
              <a:t>lgs201920130244</a:t>
            </a:r>
            <a:endParaRPr lang="en-US" altLang="zh-CN" sz="2400">
              <a:solidFill>
                <a:schemeClr val="tx1"/>
              </a:solidFill>
            </a:endParaRPr>
          </a:p>
          <a:p>
            <a:pPr lvl="1"/>
            <a:r>
              <a:rPr lang="zh-CN" altLang="en-US" sz="2000">
                <a:solidFill>
                  <a:schemeClr val="tx1"/>
                </a:solidFill>
              </a:rPr>
              <a:t>为</a:t>
            </a:r>
            <a:r>
              <a:rPr lang="en-US" altLang="zh-CN" sz="2000">
                <a:solidFill>
                  <a:schemeClr val="tx1"/>
                </a:solidFill>
              </a:rPr>
              <a:t> init_vdso() </a:t>
            </a:r>
            <a:r>
              <a:rPr lang="zh-CN" altLang="en-US" sz="2000">
                <a:solidFill>
                  <a:schemeClr val="tx1"/>
                </a:solidFill>
              </a:rPr>
              <a:t>函数添加 </a:t>
            </a:r>
            <a:r>
              <a:rPr lang="en-US" altLang="zh-CN" sz="2000">
                <a:solidFill>
                  <a:schemeClr val="tx1"/>
                </a:solidFill>
              </a:rPr>
              <a:t>kalloc() </a:t>
            </a:r>
            <a:r>
              <a:rPr lang="zh-CN" altLang="en-US" sz="2000">
                <a:solidFill>
                  <a:schemeClr val="tx1"/>
                </a:solidFill>
              </a:rPr>
              <a:t>运行结果检查（</a:t>
            </a:r>
            <a:r>
              <a:rPr lang="zh-CN" altLang="en-US" sz="2000">
                <a:solidFill>
                  <a:schemeClr val="tx1"/>
                </a:solidFill>
                <a:hlinkClick r:id="rId7"/>
              </a:rPr>
              <a:t>第 </a:t>
            </a:r>
            <a:r>
              <a:rPr lang="en-US" altLang="zh-CN" sz="2000">
                <a:solidFill>
                  <a:schemeClr val="tx1"/>
                </a:solidFill>
                <a:hlinkClick r:id="rId7"/>
              </a:rPr>
              <a:t>1 </a:t>
            </a:r>
            <a:r>
              <a:rPr lang="zh-CN" altLang="en-US" sz="2000">
                <a:solidFill>
                  <a:schemeClr val="tx1"/>
                </a:solidFill>
                <a:hlinkClick r:id="rId7"/>
              </a:rPr>
              <a:t>版</a:t>
            </a:r>
            <a:r>
              <a:rPr lang="zh-CN" altLang="en-US" sz="2000">
                <a:solidFill>
                  <a:schemeClr val="tx1"/>
                </a:solidFill>
              </a:rPr>
              <a:t>）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白铭骢</a:t>
            </a:r>
            <a:endParaRPr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龙架构双周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spect">
      <a:majorFont>
        <a:latin typeface="Source Han Sans CN"/>
        <a:ea typeface=""/>
        <a:cs typeface=""/>
        <a:font script="Jpan" typeface="ＭＳ ゴシック"/>
        <a:font script="Hang" typeface="굴림"/>
        <a:font script="Hans" typeface="Source Han Sans CN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Source Han Sans CN"/>
        <a:ea typeface=""/>
        <a:cs typeface=""/>
        <a:font script="Jpan" typeface="ＭＳ ゴシック"/>
        <a:font script="Hang" typeface="굴림"/>
        <a:font script="Hans" typeface="Source Han Sans CN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ource Sans 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Source Sans 3"/>
        <a:font script="Hebr" typeface="Source Sans 3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ource Sans 3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ource Sans 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Source Sans 3"/>
        <a:font script="Hebr" typeface="Source Sans 3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ource Sans 3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4816</Words>
  <Application>WPS Office WWO_wpscloud_20251011221241-22817e2cf8</Application>
  <PresentationFormat/>
  <Paragraphs>215</Paragraphs>
  <Slides>22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7" baseType="lpstr">
      <vt:lpstr>Arial</vt:lpstr>
      <vt:lpstr>宋体</vt:lpstr>
      <vt:lpstr>Wingdings</vt:lpstr>
      <vt:lpstr>Source Sans 3</vt:lpstr>
      <vt:lpstr>Noto Sans Thai</vt:lpstr>
      <vt:lpstr>Source Han Sans CN</vt:lpstr>
      <vt:lpstr>Noto Sans Mono CJK JP</vt:lpstr>
      <vt:lpstr>微软雅黑</vt:lpstr>
      <vt:lpstr>汉仪旗黑KW 55S</vt:lpstr>
      <vt:lpstr>Fira Code</vt:lpstr>
      <vt:lpstr>Source Han Sans CN</vt:lpstr>
      <vt:lpstr>汉仪书宋二KW</vt:lpstr>
      <vt:lpstr>Kingsoft Confetti</vt:lpstr>
      <vt:lpstr>宋体</vt:lpstr>
      <vt:lpstr>龙架构双周会</vt:lpstr>
      <vt:lpstr>欢迎参加龙架构双周会</vt:lpstr>
      <vt:lpstr>龙架构双周会</vt:lpstr>
      <vt:lpstr>会前注意事项</vt:lpstr>
      <vt:lpstr>会前注意事项</vt:lpstr>
      <vt:lpstr>快速报告</vt:lpstr>
      <vt:lpstr>GNU 工具链</vt:lpstr>
      <vt:lpstr>Linux Kernel</vt:lpstr>
      <vt:lpstr>Linux Kernel</vt:lpstr>
      <vt:lpstr>Linux Kernel（loongarch 列表）</vt:lpstr>
      <vt:lpstr>Linux Kernel（loongarch 列表）</vt:lpstr>
      <vt:lpstr>Node.js/NPM 生态</vt:lpstr>
      <vt:lpstr>Arch Linux for Loong64</vt:lpstr>
      <vt:lpstr>VSCodium / Open VSX Registry</vt:lpstr>
      <vt:lpstr>快速报告</vt:lpstr>
      <vt:lpstr>安同 OS</vt:lpstr>
      <vt:lpstr>Arch Linux for Loong64</vt:lpstr>
      <vt:lpstr>Arch Linux for Loong64</vt:lpstr>
      <vt:lpstr>Arch Linux for Loong64</vt:lpstr>
      <vt:lpstr>安同 OS</vt:lpstr>
      <vt:lpstr>安同 OS</vt:lpstr>
      <vt:lpstr>问答环节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欢迎参加龙架构双周会</dc:title>
  <dc:creator>DBY2-W00</dc:creator>
  <cp:lastModifiedBy>xenon</cp:lastModifiedBy>
  <dcterms:created xsi:type="dcterms:W3CDTF">2025-10-21T07:58:12Z</dcterms:created>
  <dcterms:modified xsi:type="dcterms:W3CDTF">2025-10-21T07:58:12Z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2052-12.9.0.23259</vt:lpwstr>
  </property>
  <property fmtid="{D5CDD505-2E9C-101B-9397-08002B2CF9AE}" pid="3" name="ICV">
    <vt:lpwstr>47B5133B91E7D92B8904E1676A1AE32D_43</vt:lpwstr>
  </property>
</Properties>
</file>